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Lst>
  <p:notesMasterIdLst>
    <p:notesMasterId r:id="rId6"/>
  </p:notesMasterIdLst>
  <p:handoutMasterIdLst>
    <p:handoutMasterId r:id="rId53"/>
  </p:handoutMasterIdLst>
  <p:sldIdLst>
    <p:sldId id="256" r:id="rId5"/>
    <p:sldId id="415" r:id="rId7"/>
    <p:sldId id="416" r:id="rId8"/>
    <p:sldId id="417" r:id="rId9"/>
    <p:sldId id="258" r:id="rId10"/>
    <p:sldId id="257" r:id="rId11"/>
    <p:sldId id="265" r:id="rId12"/>
    <p:sldId id="290" r:id="rId13"/>
    <p:sldId id="291" r:id="rId14"/>
    <p:sldId id="289" r:id="rId15"/>
    <p:sldId id="260" r:id="rId16"/>
    <p:sldId id="267" r:id="rId17"/>
    <p:sldId id="268" r:id="rId18"/>
    <p:sldId id="261" r:id="rId19"/>
    <p:sldId id="329" r:id="rId20"/>
    <p:sldId id="331" r:id="rId21"/>
    <p:sldId id="272" r:id="rId22"/>
    <p:sldId id="274" r:id="rId23"/>
    <p:sldId id="275" r:id="rId24"/>
    <p:sldId id="262" r:id="rId25"/>
    <p:sldId id="278" r:id="rId26"/>
    <p:sldId id="277" r:id="rId27"/>
    <p:sldId id="328" r:id="rId28"/>
    <p:sldId id="327" r:id="rId29"/>
    <p:sldId id="292" r:id="rId30"/>
    <p:sldId id="280" r:id="rId31"/>
    <p:sldId id="381" r:id="rId32"/>
    <p:sldId id="380" r:id="rId33"/>
    <p:sldId id="263" r:id="rId34"/>
    <p:sldId id="362" r:id="rId35"/>
    <p:sldId id="363" r:id="rId36"/>
    <p:sldId id="392" r:id="rId37"/>
    <p:sldId id="390" r:id="rId38"/>
    <p:sldId id="391" r:id="rId39"/>
    <p:sldId id="395" r:id="rId40"/>
    <p:sldId id="393" r:id="rId41"/>
    <p:sldId id="397" r:id="rId42"/>
    <p:sldId id="398" r:id="rId43"/>
    <p:sldId id="399" r:id="rId44"/>
    <p:sldId id="389" r:id="rId45"/>
    <p:sldId id="388" r:id="rId46"/>
    <p:sldId id="287" r:id="rId47"/>
    <p:sldId id="387" r:id="rId48"/>
    <p:sldId id="384" r:id="rId49"/>
    <p:sldId id="385" r:id="rId50"/>
    <p:sldId id="386" r:id="rId51"/>
    <p:sldId id="286" r:id="rId52"/>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微软雅黑" panose="020B0503020204020204" pitchFamily="34" charset="-122"/>
      <p:regular r:id="rId61"/>
    </p:embeddedFont>
    <p:embeddedFont>
      <p:font typeface="Impact" panose="020B0806030902050204" pitchFamily="34" charset="0"/>
      <p:regular r:id="rId62"/>
    </p:embeddedFont>
    <p:embeddedFont>
      <p:font typeface="Arial Black" panose="020B0A04020102020204" pitchFamily="34" charset="0"/>
      <p:bold r:id="rId63"/>
    </p:embeddedFont>
    <p:embeddedFont>
      <p:font typeface="Century Gothic" panose="020B0502020202020204" pitchFamily="34" charset="0"/>
      <p:regular r:id="rId64"/>
      <p:bold r:id="rId65"/>
      <p:italic r:id="rId66"/>
      <p:boldItalic r:id="rId67"/>
    </p:embeddedFont>
    <p:embeddedFont>
      <p:font typeface="Calibri Light" panose="020F0302020204030204" charset="0"/>
      <p:regular r:id="rId68"/>
      <p:italic r:id="rId69"/>
    </p:embeddedFont>
    <p:embeddedFont>
      <p:font typeface="黑体" panose="02010609060101010101" pitchFamily="49" charset="-122"/>
      <p:regular r:id="rId70"/>
    </p:embeddedFont>
    <p:embeddedFont>
      <p:font typeface="楷体" panose="02010609060101010101" pitchFamily="49" charset="-122"/>
      <p:regular r:id="rId71"/>
    </p:embeddedFont>
    <p:embeddedFont>
      <p:font typeface="华文隶书" panose="02010800040101010101" charset="-122"/>
      <p:regular r:id="rId72"/>
    </p:embeddedFont>
    <p:embeddedFont>
      <p:font typeface="楷体_GB2312" panose="02010609030101010101" pitchFamily="49" charset="-122"/>
      <p:regular r:id="rId73"/>
    </p:embeddedFont>
    <p:embeddedFont>
      <p:font typeface="Agency FB" panose="020B0503020202020204"/>
      <p:regular r:id="rId74"/>
      <p:bold r:id="rId75"/>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49"/>
    <p:restoredTop sz="83172"/>
  </p:normalViewPr>
  <p:slideViewPr>
    <p:cSldViewPr snapToGrid="0" showGuides="1">
      <p:cViewPr>
        <p:scale>
          <a:sx n="50" d="100"/>
          <a:sy n="50" d="100"/>
        </p:scale>
        <p:origin x="-1596" y="-720"/>
      </p:cViewPr>
      <p:guideLst>
        <p:guide orient="horz" pos="2139"/>
        <p:guide pos="37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5" Type="http://schemas.openxmlformats.org/officeDocument/2006/relationships/font" Target="fonts/font19.fntdata"/><Relationship Id="rId74" Type="http://schemas.openxmlformats.org/officeDocument/2006/relationships/font" Target="fonts/font18.fntdata"/><Relationship Id="rId73" Type="http://schemas.openxmlformats.org/officeDocument/2006/relationships/font" Target="fonts/font17.fntdata"/><Relationship Id="rId72" Type="http://schemas.openxmlformats.org/officeDocument/2006/relationships/font" Target="fonts/font16.fntdata"/><Relationship Id="rId71" Type="http://schemas.openxmlformats.org/officeDocument/2006/relationships/font" Target="fonts/font15.fntdata"/><Relationship Id="rId70" Type="http://schemas.openxmlformats.org/officeDocument/2006/relationships/font" Target="fonts/font14.fntdata"/><Relationship Id="rId7" Type="http://schemas.openxmlformats.org/officeDocument/2006/relationships/slide" Target="slides/slide2.xml"/><Relationship Id="rId69" Type="http://schemas.openxmlformats.org/officeDocument/2006/relationships/font" Target="fonts/font13.fntdata"/><Relationship Id="rId68" Type="http://schemas.openxmlformats.org/officeDocument/2006/relationships/font" Target="fonts/font12.fntdata"/><Relationship Id="rId67" Type="http://schemas.openxmlformats.org/officeDocument/2006/relationships/font" Target="fonts/font11.fntdata"/><Relationship Id="rId66" Type="http://schemas.openxmlformats.org/officeDocument/2006/relationships/font" Target="fonts/font10.fntdata"/><Relationship Id="rId65" Type="http://schemas.openxmlformats.org/officeDocument/2006/relationships/font" Target="fonts/font9.fntdata"/><Relationship Id="rId64" Type="http://schemas.openxmlformats.org/officeDocument/2006/relationships/font" Target="fonts/font8.fntdata"/><Relationship Id="rId63" Type="http://schemas.openxmlformats.org/officeDocument/2006/relationships/font" Target="fonts/font7.fntdata"/><Relationship Id="rId62" Type="http://schemas.openxmlformats.org/officeDocument/2006/relationships/font" Target="fonts/font6.fntdata"/><Relationship Id="rId61" Type="http://schemas.openxmlformats.org/officeDocument/2006/relationships/font" Target="fonts/font5.fntdata"/><Relationship Id="rId60" Type="http://schemas.openxmlformats.org/officeDocument/2006/relationships/font" Target="fonts/font4.fntdata"/><Relationship Id="rId6" Type="http://schemas.openxmlformats.org/officeDocument/2006/relationships/notesMaster" Target="notesMasters/notesMaster1.xml"/><Relationship Id="rId59" Type="http://schemas.openxmlformats.org/officeDocument/2006/relationships/font" Target="fonts/font3.fntdata"/><Relationship Id="rId58" Type="http://schemas.openxmlformats.org/officeDocument/2006/relationships/font" Target="fonts/font2.fntdata"/><Relationship Id="rId57" Type="http://schemas.openxmlformats.org/officeDocument/2006/relationships/font" Target="fonts/font1.fntdata"/><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4994" name="页眉占位符 84993"/>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84995" name="日期占位符 84994"/>
          <p:cNvSpPr>
            <a:spLocks noGrp="1"/>
          </p:cNvSpPr>
          <p:nvPr>
            <p:ph type="dt" sz="quarter"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84996" name="页脚占位符 84995"/>
          <p:cNvSpPr>
            <a:spLocks noGrp="1"/>
          </p:cNvSpPr>
          <p:nvPr>
            <p:ph type="ftr" sz="quarter" idx="2"/>
          </p:nvPr>
        </p:nvSpPr>
        <p:spPr>
          <a:xfrm>
            <a:off x="0" y="8685213"/>
            <a:ext cx="2971800" cy="457200"/>
          </a:xfrm>
          <a:prstGeom prst="rect">
            <a:avLst/>
          </a:prstGeom>
          <a:noFill/>
          <a:ln w="9525">
            <a:noFill/>
          </a:ln>
        </p:spPr>
        <p:txBody>
          <a:bodyPr anchor="b"/>
          <a:p>
            <a:pPr lvl="0" fontAlgn="base"/>
            <a:endParaRPr lang="zh-CN" altLang="en-US" sz="1200" strike="noStrike" noProof="1" dirty="0"/>
          </a:p>
        </p:txBody>
      </p:sp>
      <p:sp>
        <p:nvSpPr>
          <p:cNvPr id="84997" name="灯片编号占位符 84996"/>
          <p:cNvSpPr>
            <a:spLocks noGrp="1"/>
          </p:cNvSpPr>
          <p:nvPr>
            <p:ph type="sldNum" sz="quarter" idx="3"/>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p:cNvSpPr>
          <p:nvPr>
            <p:ph type="sldImg"/>
          </p:nvPr>
        </p:nvSpPr>
        <p:spPr>
          <a:ln>
            <a:solidFill>
              <a:srgbClr val="000000"/>
            </a:solidFill>
            <a:miter/>
          </a:ln>
        </p:spPr>
      </p:sp>
      <p:sp>
        <p:nvSpPr>
          <p:cNvPr id="6146" name="备注占位符 2"/>
          <p:cNvSpPr>
            <a:spLocks noGrp="1"/>
          </p:cNvSpPr>
          <p:nvPr>
            <p:ph type="body"/>
          </p:nvPr>
        </p:nvSpPr>
        <p:spPr>
          <a:noFill/>
          <a:ln>
            <a:noFill/>
          </a:ln>
        </p:spPr>
        <p:txBody>
          <a:bodyPr wrap="square" lIns="91440" tIns="45720" rIns="91440" bIns="45720" anchor="t"/>
          <a:p>
            <a:pPr lvl="0"/>
            <a:r>
              <a:rPr lang="zh-CN" altLang="en-US" dirty="0"/>
              <a:t>各位领导：</a:t>
            </a:r>
            <a:endParaRPr lang="zh-CN" altLang="en-US" dirty="0"/>
          </a:p>
          <a:p>
            <a:pPr lvl="0"/>
            <a:r>
              <a:rPr lang="zh-CN" altLang="en-US" dirty="0"/>
              <a:t>统计工作是经济社会发展的重要综合性工作，也是各级党委、政府实施宏观调控、科学管理和科学决策的重要依据。今天，很高兴在这里跟大家交流统计工作，我汇报的主题是</a:t>
            </a:r>
            <a:r>
              <a:rPr lang="en-US" altLang="zh-CN"/>
              <a:t>《&lt;</a:t>
            </a:r>
            <a:r>
              <a:rPr lang="zh-CN" altLang="en-US" dirty="0"/>
              <a:t>统计法实施条例及相关法律法规</a:t>
            </a:r>
            <a:r>
              <a:rPr lang="en-US" altLang="zh-CN"/>
              <a:t>&gt;</a:t>
            </a:r>
            <a:r>
              <a:rPr lang="zh-CN" altLang="en-US" dirty="0"/>
              <a:t>解读</a:t>
            </a:r>
            <a:r>
              <a:rPr lang="en-US" altLang="zh-CN"/>
              <a:t>》</a:t>
            </a:r>
            <a:r>
              <a:rPr lang="zh-CN" altLang="en-US" dirty="0"/>
              <a:t>。</a:t>
            </a:r>
            <a:endParaRPr lang="zh-CN" altLang="en-US" dirty="0"/>
          </a:p>
          <a:p>
            <a:pPr lvl="0"/>
            <a:endParaRPr lang="zh-CN" altLang="en-US" dirty="0"/>
          </a:p>
        </p:txBody>
      </p:sp>
      <p:sp>
        <p:nvSpPr>
          <p:cNvPr id="6147"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p>
            <a:pPr lvl="0"/>
            <a:r>
              <a:rPr lang="zh-CN" altLang="en-US" dirty="0"/>
              <a:t>如果我们统计局自己要开展个性化的调查项目，或者与部门联合开展调查项目，或者在开展国家调查项目时变动了地区范围、指标范围等，这些都需要报送到上一级统计局进行审批。</a:t>
            </a:r>
            <a:endParaRPr lang="zh-CN" altLang="en-US" dirty="0"/>
          </a:p>
        </p:txBody>
      </p:sp>
      <p:sp>
        <p:nvSpPr>
          <p:cNvPr id="20483"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p>
            <a:pPr lvl="0"/>
            <a:r>
              <a:rPr lang="zh-CN" altLang="en-US" dirty="0"/>
              <a:t>第二，讲一讲“科学统计”。</a:t>
            </a:r>
            <a:endParaRPr lang="zh-CN" altLang="en-US" dirty="0"/>
          </a:p>
          <a:p>
            <a:pPr lvl="0"/>
            <a:endParaRPr lang="zh-CN" altLang="en-US" dirty="0"/>
          </a:p>
        </p:txBody>
      </p:sp>
      <p:sp>
        <p:nvSpPr>
          <p:cNvPr id="2253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p>
            <a:pPr lvl="0"/>
            <a:r>
              <a:rPr lang="zh-CN" altLang="en-US" dirty="0"/>
              <a:t>大家知道，我们开展统计调查活动，目的是满足党委、政府宏观决策对统计资料的需求，但是在实施过程中，要注意提高统计调查的科学性和有效性，切实减轻统计调查对象的负担。为此，</a:t>
            </a:r>
            <a:r>
              <a:rPr lang="en-US" altLang="zh-CN"/>
              <a:t>《</a:t>
            </a:r>
            <a:r>
              <a:rPr lang="zh-CN" altLang="en-US" dirty="0"/>
              <a:t>实施条例</a:t>
            </a:r>
            <a:r>
              <a:rPr lang="en-US" altLang="zh-CN"/>
              <a:t>》</a:t>
            </a:r>
            <a:r>
              <a:rPr lang="zh-CN" altLang="en-US" dirty="0"/>
              <a:t>从源头上对如何科学做统计提出了三个要求：</a:t>
            </a:r>
            <a:endParaRPr lang="zh-CN" altLang="en-US" dirty="0"/>
          </a:p>
          <a:p>
            <a:pPr lvl="0"/>
            <a:endParaRPr lang="zh-CN" altLang="en-US" dirty="0"/>
          </a:p>
        </p:txBody>
      </p:sp>
      <p:sp>
        <p:nvSpPr>
          <p:cNvPr id="2457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p>
            <a:pPr lvl="0"/>
            <a:r>
              <a:rPr lang="zh-CN" altLang="en-US" dirty="0"/>
              <a:t>这里我说个事：像万达广场等城市综合体、美食城等餐饮一条街等地小餐饮集聚，由于规模小、变动快、财务制度不健全等原因影响，很难开展全面调查。一般情况下，我们就按照国家统计制度要求，实施抽样调查。</a:t>
            </a:r>
            <a:endParaRPr lang="zh-CN" altLang="en-US" dirty="0"/>
          </a:p>
          <a:p>
            <a:pPr lvl="0"/>
            <a:r>
              <a:rPr lang="zh-CN" altLang="en-US" dirty="0"/>
              <a:t>但是，老百姓对于全面调查和抽样调查的感觉可能是不一样的。我碰到一些社会上的人，他们的意思是小餐馆那么多，你们采用抽样调查肯定会造成漏统、少统。这其实是大家的一种错觉。实际上，抽样调查跟全面调查一样，都能客观真实地反映情况。</a:t>
            </a:r>
            <a:endParaRPr lang="zh-CN" altLang="en-US" dirty="0"/>
          </a:p>
          <a:p>
            <a:pPr lvl="0"/>
            <a:r>
              <a:rPr lang="zh-CN" altLang="en-US" dirty="0"/>
              <a:t>当然，每一种调查方式都有其不够完善的地方，就拿对餐馆的抽样调查来说，由于行政记录缺乏，很有可能会造成一些小餐饮达到规模要求，却不能及时入库的问题，这就说明在平常补全行政记录的重要性。由于行政记录来自各个行业的管理部门，因此我们一直在争取这方面的支持，这对应统尽统来说非常重要。</a:t>
            </a:r>
            <a:endParaRPr lang="zh-CN" altLang="en-US" dirty="0"/>
          </a:p>
          <a:p>
            <a:pPr lvl="0"/>
            <a:endParaRPr lang="zh-CN" altLang="en-US" dirty="0"/>
          </a:p>
          <a:p>
            <a:pPr lvl="0"/>
            <a:endParaRPr lang="zh-CN" altLang="en-US" dirty="0"/>
          </a:p>
          <a:p>
            <a:pPr lvl="0"/>
            <a:endParaRPr lang="zh-CN" altLang="en-US" dirty="0"/>
          </a:p>
          <a:p>
            <a:pPr lvl="0"/>
            <a:endParaRPr lang="zh-CN" altLang="en-US" dirty="0"/>
          </a:p>
          <a:p>
            <a:pPr lvl="0"/>
            <a:endParaRPr lang="zh-CN" altLang="en-US" dirty="0"/>
          </a:p>
        </p:txBody>
      </p:sp>
      <p:sp>
        <p:nvSpPr>
          <p:cNvPr id="26627"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p:cNvSpPr>
          <p:nvPr>
            <p:ph type="sldImg"/>
          </p:nvPr>
        </p:nvSpPr>
        <p:spPr>
          <a:ln>
            <a:solidFill>
              <a:srgbClr val="000000"/>
            </a:solidFill>
            <a:miter/>
          </a:ln>
        </p:spPr>
      </p:sp>
      <p:sp>
        <p:nvSpPr>
          <p:cNvPr id="32770" name="备注占位符 2"/>
          <p:cNvSpPr>
            <a:spLocks noGrp="1"/>
          </p:cNvSpPr>
          <p:nvPr>
            <p:ph type="body"/>
          </p:nvPr>
        </p:nvSpPr>
        <p:spPr>
          <a:noFill/>
          <a:ln>
            <a:noFill/>
          </a:ln>
        </p:spPr>
        <p:txBody>
          <a:bodyPr wrap="square" lIns="91440" tIns="45720" rIns="91440" bIns="45720" anchor="t"/>
          <a:p>
            <a:pPr lvl="0"/>
            <a:r>
              <a:rPr lang="zh-CN" altLang="en-US" dirty="0"/>
              <a:t>第三，讲一讲“独立统计”。</a:t>
            </a:r>
            <a:endParaRPr lang="zh-CN" altLang="en-US" dirty="0"/>
          </a:p>
          <a:p>
            <a:pPr lvl="0"/>
            <a:endParaRPr lang="zh-CN" altLang="en-US" dirty="0"/>
          </a:p>
        </p:txBody>
      </p:sp>
      <p:sp>
        <p:nvSpPr>
          <p:cNvPr id="3277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p:cNvSpPr>
          <p:nvPr>
            <p:ph type="sldImg"/>
          </p:nvPr>
        </p:nvSpPr>
        <p:spPr>
          <a:ln>
            <a:solidFill>
              <a:srgbClr val="000000"/>
            </a:solidFill>
            <a:miter/>
          </a:ln>
        </p:spPr>
      </p:sp>
      <p:sp>
        <p:nvSpPr>
          <p:cNvPr id="34818" name="备注占位符 2"/>
          <p:cNvSpPr>
            <a:spLocks noGrp="1"/>
          </p:cNvSpPr>
          <p:nvPr>
            <p:ph type="body"/>
          </p:nvPr>
        </p:nvSpPr>
        <p:spPr>
          <a:noFill/>
          <a:ln>
            <a:noFill/>
          </a:ln>
        </p:spPr>
        <p:txBody>
          <a:bodyPr wrap="square" lIns="91440" tIns="45720" rIns="91440" bIns="45720" anchor="t"/>
          <a:p>
            <a:pPr lvl="0"/>
            <a:r>
              <a:rPr lang="zh-CN" altLang="en-US" dirty="0"/>
              <a:t>前面半句刚才已经解释过了，后面“不得直接作为对统计调查对象实施行政许可、行政处罚等具体行政行为的依据”等怎么理解？</a:t>
            </a:r>
            <a:endParaRPr lang="zh-CN" altLang="en-US" dirty="0"/>
          </a:p>
          <a:p>
            <a:pPr lvl="0"/>
            <a:r>
              <a:rPr lang="zh-CN" altLang="en-US" dirty="0"/>
              <a:t>举个例子：假如税务部门为了更好地完成征税任务，要求统计局提供个体数据用于税收比对，然后对于漏税部分进行行政处罚，这样的要求显然是不合适的。因为，一方面受</a:t>
            </a:r>
            <a:r>
              <a:rPr lang="en-US" altLang="zh-CN"/>
              <a:t>《</a:t>
            </a:r>
            <a:r>
              <a:rPr lang="zh-CN" altLang="en-US" dirty="0"/>
              <a:t>统计法</a:t>
            </a:r>
            <a:r>
              <a:rPr lang="en-US" altLang="zh-CN"/>
              <a:t>》</a:t>
            </a:r>
            <a:r>
              <a:rPr lang="zh-CN" altLang="en-US" dirty="0"/>
              <a:t>保密要求的限制，我们不允许提供个体数据；另一方面，统计局数据也不得直接作为税务等行政处罚等的依据。</a:t>
            </a:r>
            <a:endParaRPr lang="zh-CN" altLang="en-US" dirty="0"/>
          </a:p>
          <a:p>
            <a:pPr lvl="0"/>
            <a:endParaRPr lang="zh-CN" altLang="en-US" dirty="0"/>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a:ln>
            <a:solidFill>
              <a:srgbClr val="000000"/>
            </a:solidFill>
            <a:miter/>
          </a:ln>
        </p:spPr>
      </p:sp>
      <p:sp>
        <p:nvSpPr>
          <p:cNvPr id="36866" name="备注占位符 2"/>
          <p:cNvSpPr>
            <a:spLocks noGrp="1"/>
          </p:cNvSpPr>
          <p:nvPr>
            <p:ph type="body"/>
          </p:nvPr>
        </p:nvSpPr>
        <p:spPr>
          <a:noFill/>
          <a:ln>
            <a:noFill/>
          </a:ln>
        </p:spPr>
        <p:txBody>
          <a:bodyPr wrap="square" lIns="91440" tIns="45720" rIns="91440" bIns="45720" anchor="t"/>
          <a:p>
            <a:pPr lvl="0"/>
            <a:r>
              <a:rPr lang="zh-CN" altLang="en-US" dirty="0"/>
              <a:t>前面半句刚才已经解释过了，后面“不得直接作为对统计调查对象实施行政许可、行政处罚等具体行政行为的依据”等怎么理解？</a:t>
            </a:r>
            <a:endParaRPr lang="zh-CN" altLang="en-US" dirty="0"/>
          </a:p>
          <a:p>
            <a:pPr lvl="0"/>
            <a:r>
              <a:rPr lang="zh-CN" altLang="en-US" dirty="0"/>
              <a:t>举个例子：假如税务部门为了更好地完成征税任务，要求统计局提供个体数据用于税收比对，然后对于漏税部分进行行政处罚，这样的要求显然是不合适的。因为，一方面受</a:t>
            </a:r>
            <a:r>
              <a:rPr lang="en-US" altLang="zh-CN"/>
              <a:t>《</a:t>
            </a:r>
            <a:r>
              <a:rPr lang="zh-CN" altLang="en-US" dirty="0"/>
              <a:t>统计法</a:t>
            </a:r>
            <a:r>
              <a:rPr lang="en-US" altLang="zh-CN"/>
              <a:t>》</a:t>
            </a:r>
            <a:r>
              <a:rPr lang="zh-CN" altLang="en-US" dirty="0"/>
              <a:t>保密要求的限制，我们不允许提供个体数据；另一方面，统计局数据也不得直接作为税务等行政处罚等的依据。</a:t>
            </a:r>
            <a:endParaRPr lang="zh-CN" altLang="en-US" dirty="0"/>
          </a:p>
          <a:p>
            <a:pPr lvl="0"/>
            <a:endParaRPr lang="zh-CN" altLang="en-US" dirty="0"/>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p:cNvSpPr>
          <p:nvPr>
            <p:ph type="sldImg"/>
          </p:nvPr>
        </p:nvSpPr>
        <p:spPr>
          <a:ln>
            <a:solidFill>
              <a:srgbClr val="000000"/>
            </a:solidFill>
            <a:miter/>
          </a:ln>
        </p:spPr>
      </p:sp>
      <p:sp>
        <p:nvSpPr>
          <p:cNvPr id="38914" name="备注占位符 2"/>
          <p:cNvSpPr>
            <a:spLocks noGrp="1"/>
          </p:cNvSpPr>
          <p:nvPr>
            <p:ph type="body"/>
          </p:nvPr>
        </p:nvSpPr>
        <p:spPr>
          <a:noFill/>
          <a:ln>
            <a:noFill/>
          </a:ln>
        </p:spPr>
        <p:txBody>
          <a:bodyPr wrap="square" lIns="91440" tIns="45720" rIns="91440" bIns="45720" anchor="t"/>
          <a:p>
            <a:pPr lvl="0"/>
            <a:r>
              <a:rPr lang="zh-CN" altLang="en-US" dirty="0"/>
              <a:t>党的十八大以来，中央领导同志多次对统计工作作出重要批示指示。其中，习近平总书记对统计工作的重要讲话、指示和批示共有</a:t>
            </a:r>
            <a:r>
              <a:rPr lang="en-US" altLang="zh-CN"/>
              <a:t>17</a:t>
            </a:r>
            <a:r>
              <a:rPr lang="zh-CN" altLang="en-US" dirty="0"/>
              <a:t>次，李克强总理是</a:t>
            </a:r>
            <a:r>
              <a:rPr lang="en-US" altLang="zh-CN"/>
              <a:t>114</a:t>
            </a:r>
            <a:r>
              <a:rPr lang="zh-CN" altLang="en-US" dirty="0"/>
              <a:t>次。习近平总书记把抓好统计工作提升到了党中央治国理政的高度，他说：“统计弄虚作假不仅误导决策，更会透支党和政府的公信力，是西方国家唱空中国的理由，我们要从治国理政、党风政风的高度来遏制数字上的腐败。”</a:t>
            </a:r>
            <a:endParaRPr lang="zh-CN" altLang="en-US" dirty="0"/>
          </a:p>
          <a:p>
            <a:pPr lvl="0"/>
            <a:r>
              <a:rPr lang="zh-CN" altLang="en-US" dirty="0"/>
              <a:t>那么，要想遏制数字上的腐败，首先就得保证统计的独立性。这就是我要讲的“独立统计”。</a:t>
            </a:r>
            <a:endParaRPr lang="zh-CN" altLang="en-US" dirty="0"/>
          </a:p>
          <a:p>
            <a:pPr lvl="0"/>
            <a:r>
              <a:rPr lang="zh-CN" altLang="en-US" dirty="0"/>
              <a:t>“独立统计”，指的就是统计数据采集、生产、公布和监督执法的全过程都要求是独立不受干扰。</a:t>
            </a:r>
            <a:endParaRPr lang="zh-CN" altLang="en-US" dirty="0"/>
          </a:p>
          <a:p>
            <a:pPr lvl="0"/>
            <a:endParaRPr lang="zh-CN" altLang="en-US" dirty="0"/>
          </a:p>
          <a:p>
            <a:pPr lvl="0"/>
            <a:endParaRPr lang="zh-CN" altLang="en-US" dirty="0"/>
          </a:p>
          <a:p>
            <a:pPr lvl="0"/>
            <a:endParaRPr lang="zh-CN" altLang="en-US" dirty="0"/>
          </a:p>
          <a:p>
            <a:pPr lvl="0"/>
            <a:endParaRPr lang="zh-CN" altLang="en-US" dirty="0"/>
          </a:p>
        </p:txBody>
      </p:sp>
      <p:sp>
        <p:nvSpPr>
          <p:cNvPr id="38915"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a:ln>
            <a:solidFill>
              <a:srgbClr val="000000"/>
            </a:solidFill>
            <a:miter/>
          </a:ln>
        </p:spPr>
      </p:sp>
      <p:sp>
        <p:nvSpPr>
          <p:cNvPr id="40962" name="备注占位符 2"/>
          <p:cNvSpPr>
            <a:spLocks noGrp="1"/>
          </p:cNvSpPr>
          <p:nvPr>
            <p:ph type="body"/>
          </p:nvPr>
        </p:nvSpPr>
        <p:spPr>
          <a:noFill/>
          <a:ln>
            <a:noFill/>
          </a:ln>
        </p:spPr>
        <p:txBody>
          <a:bodyPr wrap="square" lIns="91440" tIns="45720" rIns="91440" bIns="45720" anchor="t"/>
          <a:p>
            <a:pPr lvl="0"/>
            <a:r>
              <a:rPr lang="zh-CN" altLang="en-US" dirty="0"/>
              <a:t>那么，关于“独立统计”，有哪些雷区需要防范呢？国家统计局制定的</a:t>
            </a:r>
            <a:r>
              <a:rPr lang="en-US" altLang="zh-CN"/>
              <a:t>《</a:t>
            </a:r>
            <a:r>
              <a:rPr lang="zh-CN" altLang="en-US" dirty="0"/>
              <a:t>关于建立领导干部违规干预统计工作记录制度的办法</a:t>
            </a:r>
            <a:r>
              <a:rPr lang="en-US" altLang="zh-CN"/>
              <a:t>》</a:t>
            </a:r>
            <a:r>
              <a:rPr lang="zh-CN" altLang="en-US" dirty="0"/>
              <a:t>中，明确了领导干部干预统计的</a:t>
            </a:r>
            <a:r>
              <a:rPr lang="zh-CN" altLang="en-US" b="1" dirty="0"/>
              <a:t>九种情形</a:t>
            </a:r>
            <a:r>
              <a:rPr lang="zh-CN" altLang="en-US" dirty="0"/>
              <a:t>，我们一起来了解下：</a:t>
            </a:r>
            <a:endParaRPr lang="zh-CN" altLang="en-US" dirty="0"/>
          </a:p>
          <a:p>
            <a:pPr lvl="0"/>
            <a:endParaRPr lang="zh-CN" altLang="en-US" dirty="0"/>
          </a:p>
        </p:txBody>
      </p:sp>
      <p:sp>
        <p:nvSpPr>
          <p:cNvPr id="40963"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p:cNvSpPr>
          <p:nvPr>
            <p:ph type="sldImg"/>
          </p:nvPr>
        </p:nvSpPr>
        <p:spPr>
          <a:ln>
            <a:solidFill>
              <a:srgbClr val="000000"/>
            </a:solidFill>
            <a:miter/>
          </a:ln>
        </p:spPr>
      </p:sp>
      <p:sp>
        <p:nvSpPr>
          <p:cNvPr id="4301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4301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p:cNvSpPr>
          <p:nvPr>
            <p:ph type="sldImg"/>
          </p:nvPr>
        </p:nvSpPr>
        <p:spPr>
          <a:ln>
            <a:solidFill>
              <a:srgbClr val="000000"/>
            </a:solidFill>
            <a:miter/>
          </a:ln>
        </p:spPr>
      </p:sp>
      <p:sp>
        <p:nvSpPr>
          <p:cNvPr id="74754"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747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a:ln>
            <a:solidFill>
              <a:srgbClr val="000000"/>
            </a:solidFill>
            <a:miter/>
          </a:ln>
        </p:spPr>
      </p:sp>
      <p:sp>
        <p:nvSpPr>
          <p:cNvPr id="45058" name="备注占位符 2"/>
          <p:cNvSpPr>
            <a:spLocks noGrp="1"/>
          </p:cNvSpPr>
          <p:nvPr>
            <p:ph type="body"/>
          </p:nvPr>
        </p:nvSpPr>
        <p:spPr>
          <a:noFill/>
          <a:ln>
            <a:noFill/>
          </a:ln>
        </p:spPr>
        <p:txBody>
          <a:bodyPr wrap="square" lIns="91440" tIns="45720" rIns="91440" bIns="45720" anchor="t"/>
          <a:p>
            <a:pPr lvl="0"/>
            <a:r>
              <a:rPr lang="zh-CN" altLang="en-US" dirty="0"/>
              <a:t>第四，讲一讲“诚信统计”。</a:t>
            </a:r>
            <a:endParaRPr lang="zh-CN" altLang="en-US" dirty="0"/>
          </a:p>
          <a:p>
            <a:pPr lvl="0"/>
            <a:endParaRPr lang="zh-CN" altLang="en-US" dirty="0"/>
          </a:p>
        </p:txBody>
      </p:sp>
      <p:sp>
        <p:nvSpPr>
          <p:cNvPr id="4505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p>
            <a:pPr lvl="0"/>
            <a:r>
              <a:rPr lang="zh-CN" altLang="en-US" dirty="0"/>
              <a:t>。</a:t>
            </a:r>
            <a:endParaRPr lang="zh-CN" altLang="en-US" dirty="0"/>
          </a:p>
          <a:p>
            <a:pPr lvl="0"/>
            <a:endParaRPr lang="zh-CN" altLang="en-US" dirty="0"/>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p>
            <a:pPr lvl="0"/>
            <a:r>
              <a:rPr lang="zh-CN" altLang="en-US" dirty="0"/>
              <a:t>前面半句刚才已经解释过了，后面“不得直接作为对统计调查对象实施行政许可、行政处罚等具体行政行为的依据”等怎么理解？</a:t>
            </a:r>
            <a:endParaRPr lang="zh-CN" altLang="en-US" dirty="0"/>
          </a:p>
          <a:p>
            <a:pPr lvl="0"/>
            <a:r>
              <a:rPr lang="zh-CN" altLang="en-US" dirty="0"/>
              <a:t>举个例子：假如税务部门为了更好地完成征税任务，要求统计局提供个体数据用于税收比对，然后对于漏税部分进行行政处罚，这样的要求显然是不合适的。因为，一方面受</a:t>
            </a:r>
            <a:r>
              <a:rPr lang="en-US" altLang="zh-CN"/>
              <a:t>《</a:t>
            </a:r>
            <a:r>
              <a:rPr lang="zh-CN" altLang="en-US" dirty="0"/>
              <a:t>统计法</a:t>
            </a:r>
            <a:r>
              <a:rPr lang="en-US" altLang="zh-CN"/>
              <a:t>》</a:t>
            </a:r>
            <a:r>
              <a:rPr lang="zh-CN" altLang="en-US" dirty="0"/>
              <a:t>保密要求的限制，我们不允许提供个体数据；另一方面，统计局数据也不得直接作为税务等行政处罚等的依据。</a:t>
            </a:r>
            <a:endParaRPr lang="zh-CN" altLang="en-US" dirty="0"/>
          </a:p>
          <a:p>
            <a:pPr lvl="0"/>
            <a:endParaRPr lang="zh-CN" altLang="en-US" dirty="0"/>
          </a:p>
        </p:txBody>
      </p:sp>
      <p:sp>
        <p:nvSpPr>
          <p:cNvPr id="51203"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p:cNvSpPr>
          <p:nvPr>
            <p:ph type="sldImg"/>
          </p:nvPr>
        </p:nvSpPr>
        <p:spPr>
          <a:ln>
            <a:solidFill>
              <a:srgbClr val="000000"/>
            </a:solidFill>
            <a:miter/>
          </a:ln>
        </p:spPr>
      </p:sp>
      <p:sp>
        <p:nvSpPr>
          <p:cNvPr id="53250" name="备注占位符 2"/>
          <p:cNvSpPr>
            <a:spLocks noGrp="1"/>
          </p:cNvSpPr>
          <p:nvPr>
            <p:ph type="body"/>
          </p:nvPr>
        </p:nvSpPr>
        <p:spPr>
          <a:noFill/>
          <a:ln>
            <a:noFill/>
          </a:ln>
        </p:spPr>
        <p:txBody>
          <a:bodyPr wrap="square" lIns="91440" tIns="45720" rIns="91440" bIns="45720" anchor="t"/>
          <a:p>
            <a:pPr lvl="0"/>
            <a:r>
              <a:rPr lang="zh-CN" altLang="en-US" dirty="0"/>
              <a:t>前面半句刚才已经解释过了，后面“不得直接作为对统计调查对象实施行政许可、行政处罚等具体行政行为的依据”等怎么理解？</a:t>
            </a:r>
            <a:endParaRPr lang="zh-CN" altLang="en-US" dirty="0"/>
          </a:p>
          <a:p>
            <a:pPr lvl="0"/>
            <a:r>
              <a:rPr lang="zh-CN" altLang="en-US" dirty="0"/>
              <a:t>举个例子：假如税务部门为了更好地完成征税任务，要求统计局提供个体数据用于税收比对，然后对于漏税部分进行行政处罚，这样的要求显然是不合适的。因为，一方面受</a:t>
            </a:r>
            <a:r>
              <a:rPr lang="en-US" altLang="zh-CN"/>
              <a:t>《</a:t>
            </a:r>
            <a:r>
              <a:rPr lang="zh-CN" altLang="en-US" dirty="0"/>
              <a:t>统计法</a:t>
            </a:r>
            <a:r>
              <a:rPr lang="en-US" altLang="zh-CN"/>
              <a:t>》</a:t>
            </a:r>
            <a:r>
              <a:rPr lang="zh-CN" altLang="en-US" dirty="0"/>
              <a:t>保密要求的限制，我们不允许提供个体数据；另一方面，统计局数据也不得直接作为税务等行政处罚等的依据。</a:t>
            </a:r>
            <a:endParaRPr lang="zh-CN" altLang="en-US" dirty="0"/>
          </a:p>
          <a:p>
            <a:pPr lvl="0"/>
            <a:endParaRPr lang="zh-CN" altLang="en-US" dirty="0"/>
          </a:p>
        </p:txBody>
      </p:sp>
      <p:sp>
        <p:nvSpPr>
          <p:cNvPr id="5325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p>
            <a:pPr lvl="0"/>
            <a:r>
              <a:rPr lang="zh-CN" altLang="en-US" dirty="0"/>
              <a:t>前面半句刚才已经解释过了，后面“不得直接作为对统计调查对象实施行政许可、行政处罚等具体行政行为的依据”等怎么理解？</a:t>
            </a:r>
            <a:endParaRPr lang="zh-CN" altLang="en-US" dirty="0"/>
          </a:p>
          <a:p>
            <a:pPr lvl="0"/>
            <a:r>
              <a:rPr lang="zh-CN" altLang="en-US" dirty="0"/>
              <a:t>举个例子：假如税务部门为了更好地完成征税任务，要求统计局提供个体数据用于税收比对，然后对于漏税部分进行行政处罚，这样的要求显然是不合适的。因为，一方面受</a:t>
            </a:r>
            <a:r>
              <a:rPr lang="en-US" altLang="zh-CN"/>
              <a:t>《</a:t>
            </a:r>
            <a:r>
              <a:rPr lang="zh-CN" altLang="en-US" dirty="0"/>
              <a:t>统计法</a:t>
            </a:r>
            <a:r>
              <a:rPr lang="en-US" altLang="zh-CN"/>
              <a:t>》</a:t>
            </a:r>
            <a:r>
              <a:rPr lang="zh-CN" altLang="en-US" dirty="0"/>
              <a:t>保密要求的限制，我们不允许提供个体数据；另一方面，统计局数据也不得直接作为税务等行政处罚等的依据。</a:t>
            </a:r>
            <a:endParaRPr lang="zh-CN" altLang="en-US" dirty="0"/>
          </a:p>
          <a:p>
            <a:pPr lvl="0"/>
            <a:endParaRPr lang="zh-CN" altLang="en-US" dirty="0"/>
          </a:p>
        </p:txBody>
      </p:sp>
      <p:sp>
        <p:nvSpPr>
          <p:cNvPr id="5529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p>
            <a:pPr lvl="0"/>
            <a:r>
              <a:rPr lang="zh-CN" altLang="en-US" dirty="0"/>
              <a:t>关于这两点，我在工作中有明显的感触。我们在推进宏观数据库建设过程中，碰到了两种典型情况。第一种是，向有些部门要数据时，部门自己不清楚反倒问我们要，后来我们了解了下，这些部门存在统计人员不稳定、新老人员移交程序不健全等问题，使得统计资料保存不到位，从而导致部分数据缺失。第二种情况是，有些部门提供的数据，相互之间出现“打架”现象，不仅不同处室之间提供的不一致，甚至同一个人隔一段时间数据就不一样了，说明部门的综合统计力量总体还是比较薄弱的。现在我们狠抓应统尽统，不仅要防漏统、漏报，还要防乱统、乱报，因此源头把关很重要。</a:t>
            </a:r>
            <a:endParaRPr lang="zh-CN" altLang="en-US" dirty="0"/>
          </a:p>
        </p:txBody>
      </p:sp>
      <p:sp>
        <p:nvSpPr>
          <p:cNvPr id="57347"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p:cNvSpPr>
          <p:nvPr>
            <p:ph type="sldImg"/>
          </p:nvPr>
        </p:nvSpPr>
        <p:spPr>
          <a:ln>
            <a:solidFill>
              <a:srgbClr val="000000"/>
            </a:solidFill>
            <a:miter/>
          </a:ln>
        </p:spPr>
      </p:sp>
      <p:sp>
        <p:nvSpPr>
          <p:cNvPr id="59394" name="备注占位符 2"/>
          <p:cNvSpPr>
            <a:spLocks noGrp="1"/>
          </p:cNvSpPr>
          <p:nvPr>
            <p:ph type="body"/>
          </p:nvPr>
        </p:nvSpPr>
        <p:spPr>
          <a:noFill/>
          <a:ln>
            <a:noFill/>
          </a:ln>
        </p:spPr>
        <p:txBody>
          <a:bodyPr wrap="square" lIns="91440" tIns="45720" rIns="91440" bIns="45720" anchor="t"/>
          <a:p>
            <a:pPr lvl="0"/>
            <a:r>
              <a:rPr lang="zh-CN" altLang="en-US" dirty="0">
                <a:ea typeface="楷体_GB2312" panose="02010609030101010101" pitchFamily="49" charset="-122"/>
              </a:rPr>
              <a:t>这两年，我们大力推进宏观经济数据库建设，目的就是为了推进这种共享。数据是统计部门的核心产品，我们很乐意提供这方面的统计服务。但是，有些数据是</a:t>
            </a:r>
            <a:r>
              <a:rPr lang="en-US" altLang="zh-CN">
                <a:ea typeface="楷体_GB2312" panose="02010609030101010101" pitchFamily="49" charset="-122"/>
              </a:rPr>
              <a:t>《</a:t>
            </a:r>
            <a:r>
              <a:rPr lang="zh-CN" altLang="en-US" dirty="0">
                <a:ea typeface="楷体_GB2312" panose="02010609030101010101" pitchFamily="49" charset="-122"/>
              </a:rPr>
              <a:t>统计法</a:t>
            </a:r>
            <a:r>
              <a:rPr lang="en-US" altLang="zh-CN">
                <a:ea typeface="楷体_GB2312" panose="02010609030101010101" pitchFamily="49" charset="-122"/>
              </a:rPr>
              <a:t>》</a:t>
            </a:r>
            <a:r>
              <a:rPr lang="zh-CN" altLang="en-US" dirty="0">
                <a:ea typeface="楷体_GB2312" panose="02010609030101010101" pitchFamily="49" charset="-122"/>
              </a:rPr>
              <a:t>所明文规定需要严格保密的，我们就要小心谨慎地对待它。有些部门可能不大了解统计法，向我索要个体数据。其实，我是能理解的，毕竟在全市大局工作面前，我们都是一家人，大家都是为了工作。但是法律有它的权威性，首先我们得在原则上维护它，其次我们再考虑在这个尺度里是否还有灵活性。</a:t>
            </a:r>
            <a:endParaRPr lang="zh-CN" altLang="en-US" dirty="0">
              <a:ea typeface="楷体_GB2312" panose="02010609030101010101" pitchFamily="49" charset="-122"/>
            </a:endParaRPr>
          </a:p>
        </p:txBody>
      </p:sp>
      <p:sp>
        <p:nvSpPr>
          <p:cNvPr id="59395"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p:cNvSpPr>
          <p:nvPr>
            <p:ph type="sldImg"/>
          </p:nvPr>
        </p:nvSpPr>
        <p:spPr>
          <a:ln>
            <a:solidFill>
              <a:srgbClr val="000000"/>
            </a:solidFill>
            <a:miter/>
          </a:ln>
        </p:spPr>
      </p:sp>
      <p:sp>
        <p:nvSpPr>
          <p:cNvPr id="59394" name="备注占位符 2"/>
          <p:cNvSpPr>
            <a:spLocks noGrp="1"/>
          </p:cNvSpPr>
          <p:nvPr>
            <p:ph type="body"/>
          </p:nvPr>
        </p:nvSpPr>
        <p:spPr>
          <a:noFill/>
          <a:ln>
            <a:noFill/>
          </a:ln>
        </p:spPr>
        <p:txBody>
          <a:bodyPr wrap="square" lIns="91440" tIns="45720" rIns="91440" bIns="45720" anchor="t"/>
          <a:p>
            <a:pPr lvl="0"/>
            <a:endParaRPr lang="zh-CN" altLang="en-US" dirty="0">
              <a:ea typeface="楷体_GB2312" panose="02010609030101010101" pitchFamily="49" charset="-122"/>
            </a:endParaRPr>
          </a:p>
        </p:txBody>
      </p:sp>
      <p:sp>
        <p:nvSpPr>
          <p:cNvPr id="59395"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a:ln>
            <a:solidFill>
              <a:srgbClr val="000000"/>
            </a:solidFill>
            <a:miter/>
          </a:ln>
        </p:spPr>
      </p:sp>
      <p:sp>
        <p:nvSpPr>
          <p:cNvPr id="40962" name="备注占位符 2"/>
          <p:cNvSpPr>
            <a:spLocks noGrp="1"/>
          </p:cNvSpPr>
          <p:nvPr>
            <p:ph type="body"/>
          </p:nvPr>
        </p:nvSpPr>
        <p:spPr>
          <a:noFill/>
          <a:ln>
            <a:noFill/>
          </a:ln>
        </p:spPr>
        <p:txBody>
          <a:bodyPr wrap="square" lIns="91440" tIns="45720" rIns="91440" bIns="45720" anchor="t"/>
          <a:p>
            <a:pPr lvl="0"/>
            <a:r>
              <a:rPr lang="zh-CN" altLang="en-US" dirty="0"/>
              <a:t>那么，关于“独立统计”，有哪些雷区需要防范呢？国家统计局制定的</a:t>
            </a:r>
            <a:r>
              <a:rPr lang="en-US" altLang="zh-CN"/>
              <a:t>《</a:t>
            </a:r>
            <a:r>
              <a:rPr lang="zh-CN" altLang="en-US" dirty="0"/>
              <a:t>关于建立领导干部违规干预统计工作记录制度的办法</a:t>
            </a:r>
            <a:r>
              <a:rPr lang="en-US" altLang="zh-CN"/>
              <a:t>》</a:t>
            </a:r>
            <a:r>
              <a:rPr lang="zh-CN" altLang="en-US" dirty="0"/>
              <a:t>中，明确了领导干部干预统计的</a:t>
            </a:r>
            <a:r>
              <a:rPr lang="zh-CN" altLang="en-US" b="1" dirty="0"/>
              <a:t>九种情形</a:t>
            </a:r>
            <a:r>
              <a:rPr lang="zh-CN" altLang="en-US" dirty="0"/>
              <a:t>，我们一起来了解下：</a:t>
            </a:r>
            <a:endParaRPr lang="zh-CN" altLang="en-US" dirty="0"/>
          </a:p>
          <a:p>
            <a:pPr lvl="0"/>
            <a:endParaRPr lang="zh-CN" altLang="en-US" dirty="0"/>
          </a:p>
        </p:txBody>
      </p:sp>
      <p:sp>
        <p:nvSpPr>
          <p:cNvPr id="40963"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p>
            <a:pPr lvl="0"/>
            <a:r>
              <a:rPr lang="zh-CN" altLang="en-US" dirty="0"/>
              <a:t>最后，我讲一讲“法治统计”。</a:t>
            </a:r>
            <a:endParaRPr lang="zh-CN" altLang="en-US" dirty="0"/>
          </a:p>
          <a:p>
            <a:pPr lvl="0"/>
            <a:endParaRPr lang="zh-CN" altLang="en-US" dirty="0"/>
          </a:p>
        </p:txBody>
      </p:sp>
      <p:sp>
        <p:nvSpPr>
          <p:cNvPr id="61443"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p:cNvSpPr>
          <p:nvPr>
            <p:ph type="sldImg"/>
          </p:nvPr>
        </p:nvSpPr>
        <p:spPr>
          <a:ln>
            <a:solidFill>
              <a:srgbClr val="000000"/>
            </a:solidFill>
            <a:miter/>
          </a:ln>
        </p:spPr>
      </p:sp>
      <p:sp>
        <p:nvSpPr>
          <p:cNvPr id="74754"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747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幻灯片图像占位符 1"/>
          <p:cNvSpPr>
            <a:spLocks noGrp="1" noRot="1" noChangeAspect="1" noTextEdit="1"/>
          </p:cNvSpPr>
          <p:nvPr>
            <p:ph type="sldImg"/>
          </p:nvPr>
        </p:nvSpPr>
        <p:spPr>
          <a:ln>
            <a:solidFill>
              <a:srgbClr val="000000"/>
            </a:solidFill>
            <a:miter/>
          </a:ln>
        </p:spPr>
      </p:sp>
      <p:sp>
        <p:nvSpPr>
          <p:cNvPr id="98307" name="备注占位符 2"/>
          <p:cNvSpPr>
            <a:spLocks noGrp="1"/>
          </p:cNvSpPr>
          <p:nvPr>
            <p:ph type="body"/>
          </p:nvPr>
        </p:nvSpPr>
        <p:spPr>
          <a:noFill/>
          <a:ln>
            <a:noFill/>
          </a:ln>
        </p:spPr>
        <p:txBody>
          <a:bodyPr wrap="square" lIns="91440" tIns="45720" rIns="91440" bIns="45720" anchor="t"/>
          <a:p>
            <a:pPr lvl="0"/>
            <a:r>
              <a:rPr lang="zh-CN" altLang="en-US" dirty="0"/>
              <a:t>同时，为了保障“法治统计”的实现，去年</a:t>
            </a:r>
            <a:r>
              <a:rPr lang="en-US" altLang="zh-CN"/>
              <a:t>4</a:t>
            </a:r>
            <a:r>
              <a:rPr lang="zh-CN" altLang="en-US" dirty="0"/>
              <a:t>月，国家统计局成立了执法监督局，在</a:t>
            </a:r>
            <a:r>
              <a:rPr lang="en-US" altLang="zh-CN"/>
              <a:t>2017</a:t>
            </a:r>
            <a:r>
              <a:rPr lang="zh-CN" altLang="en-US" dirty="0"/>
              <a:t>年至</a:t>
            </a:r>
            <a:r>
              <a:rPr lang="en-US" altLang="zh-CN"/>
              <a:t>2018</a:t>
            </a:r>
            <a:r>
              <a:rPr lang="zh-CN" altLang="en-US" dirty="0"/>
              <a:t>年</a:t>
            </a:r>
            <a:r>
              <a:rPr lang="en-US" altLang="zh-CN"/>
              <a:t>4</a:t>
            </a:r>
            <a:r>
              <a:rPr lang="zh-CN" altLang="en-US" dirty="0"/>
              <a:t>月期间，共检查了近</a:t>
            </a:r>
            <a:r>
              <a:rPr lang="en-US" altLang="zh-CN"/>
              <a:t>80</a:t>
            </a:r>
            <a:r>
              <a:rPr lang="zh-CN" altLang="en-US" dirty="0"/>
              <a:t>个县级地方，今后还将计划每年检查</a:t>
            </a:r>
            <a:r>
              <a:rPr lang="en-US" altLang="zh-CN"/>
              <a:t>100</a:t>
            </a:r>
            <a:r>
              <a:rPr lang="zh-CN" altLang="en-US" dirty="0"/>
              <a:t>个县，其中查处了</a:t>
            </a:r>
            <a:r>
              <a:rPr lang="en-US" altLang="zh-CN"/>
              <a:t>26</a:t>
            </a:r>
            <a:r>
              <a:rPr lang="zh-CN" altLang="en-US" dirty="0"/>
              <a:t>个省（区、市）的</a:t>
            </a:r>
            <a:r>
              <a:rPr lang="en-US" altLang="zh-CN"/>
              <a:t>72</a:t>
            </a:r>
            <a:r>
              <a:rPr lang="zh-CN" altLang="en-US" dirty="0"/>
              <a:t>起重大统计违法案件，在已结案的</a:t>
            </a:r>
            <a:r>
              <a:rPr lang="en-US" altLang="zh-CN"/>
              <a:t>10</a:t>
            </a:r>
            <a:r>
              <a:rPr lang="zh-CN" altLang="en-US" dirty="0"/>
              <a:t>起案件中，共处分处理统计违纪违法责任人</a:t>
            </a:r>
            <a:r>
              <a:rPr lang="en-US" altLang="zh-CN"/>
              <a:t>151</a:t>
            </a:r>
            <a:r>
              <a:rPr lang="zh-CN" altLang="en-US" dirty="0"/>
              <a:t>名，其中从今年开始已通报了多起。而对我省来说，省统计局也相应成立了执法局，已形成了常年不间断执法的态势。</a:t>
            </a:r>
            <a:endParaRPr lang="zh-CN" altLang="en-US" dirty="0"/>
          </a:p>
          <a:p>
            <a:pPr lvl="0"/>
            <a:endParaRPr lang="zh-CN" altLang="en-US" dirty="0"/>
          </a:p>
          <a:p>
            <a:pPr lvl="0"/>
            <a:endParaRPr lang="zh-CN" altLang="en-US" dirty="0"/>
          </a:p>
          <a:p>
            <a:pPr lvl="0"/>
            <a:endParaRPr lang="zh-CN" altLang="en-US" dirty="0"/>
          </a:p>
        </p:txBody>
      </p:sp>
      <p:sp>
        <p:nvSpPr>
          <p:cNvPr id="98308" name="灯片编号占位符 3"/>
          <p:cNvSpPr txBox="1">
            <a:spLocks noGrp="1"/>
          </p:cNvSpP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幻灯片图像占位符 1"/>
          <p:cNvSpPr>
            <a:spLocks noGrp="1" noRot="1" noChangeAspect="1" noTextEdit="1"/>
          </p:cNvSpPr>
          <p:nvPr>
            <p:ph type="sldImg"/>
          </p:nvPr>
        </p:nvSpPr>
        <p:spPr>
          <a:ln>
            <a:solidFill>
              <a:srgbClr val="000000"/>
            </a:solidFill>
            <a:miter/>
          </a:ln>
        </p:spPr>
      </p:sp>
      <p:sp>
        <p:nvSpPr>
          <p:cNvPr id="100355" name="备注占位符 2"/>
          <p:cNvSpPr>
            <a:spLocks noGrp="1"/>
          </p:cNvSpPr>
          <p:nvPr>
            <p:ph type="body"/>
          </p:nvPr>
        </p:nvSpPr>
        <p:spPr>
          <a:noFill/>
          <a:ln>
            <a:noFill/>
          </a:ln>
        </p:spPr>
        <p:txBody>
          <a:bodyPr wrap="square" lIns="91440" tIns="45720" rIns="91440" bIns="45720" anchor="t"/>
          <a:p>
            <a:pPr lvl="0"/>
            <a:r>
              <a:rPr lang="zh-CN" altLang="en-US" dirty="0"/>
              <a:t>同时，为了保障“法治统计”的实现，去年</a:t>
            </a:r>
            <a:r>
              <a:rPr lang="en-US" altLang="zh-CN"/>
              <a:t>4</a:t>
            </a:r>
            <a:r>
              <a:rPr lang="zh-CN" altLang="en-US" dirty="0"/>
              <a:t>月，国家统计局成立了执法监督局，在</a:t>
            </a:r>
            <a:r>
              <a:rPr lang="en-US" altLang="zh-CN"/>
              <a:t>2017</a:t>
            </a:r>
            <a:r>
              <a:rPr lang="zh-CN" altLang="en-US" dirty="0"/>
              <a:t>年至</a:t>
            </a:r>
            <a:r>
              <a:rPr lang="en-US" altLang="zh-CN"/>
              <a:t>2018</a:t>
            </a:r>
            <a:r>
              <a:rPr lang="zh-CN" altLang="en-US" dirty="0"/>
              <a:t>年</a:t>
            </a:r>
            <a:r>
              <a:rPr lang="en-US" altLang="zh-CN"/>
              <a:t>4</a:t>
            </a:r>
            <a:r>
              <a:rPr lang="zh-CN" altLang="en-US" dirty="0"/>
              <a:t>月期间，共检查了近</a:t>
            </a:r>
            <a:r>
              <a:rPr lang="en-US" altLang="zh-CN"/>
              <a:t>80</a:t>
            </a:r>
            <a:r>
              <a:rPr lang="zh-CN" altLang="en-US" dirty="0"/>
              <a:t>个县级地方，今后还将计划每年检查</a:t>
            </a:r>
            <a:r>
              <a:rPr lang="en-US" altLang="zh-CN"/>
              <a:t>100</a:t>
            </a:r>
            <a:r>
              <a:rPr lang="zh-CN" altLang="en-US" dirty="0"/>
              <a:t>个县，其中查处了</a:t>
            </a:r>
            <a:r>
              <a:rPr lang="en-US" altLang="zh-CN"/>
              <a:t>26</a:t>
            </a:r>
            <a:r>
              <a:rPr lang="zh-CN" altLang="en-US" dirty="0"/>
              <a:t>个省（区、市）的</a:t>
            </a:r>
            <a:r>
              <a:rPr lang="en-US" altLang="zh-CN"/>
              <a:t>72</a:t>
            </a:r>
            <a:r>
              <a:rPr lang="zh-CN" altLang="en-US" dirty="0"/>
              <a:t>起重大统计违法案件，在已结案的</a:t>
            </a:r>
            <a:r>
              <a:rPr lang="en-US" altLang="zh-CN"/>
              <a:t>10</a:t>
            </a:r>
            <a:r>
              <a:rPr lang="zh-CN" altLang="en-US" dirty="0"/>
              <a:t>起案件中，共处分处理统计违纪违法责任人</a:t>
            </a:r>
            <a:r>
              <a:rPr lang="en-US" altLang="zh-CN"/>
              <a:t>151</a:t>
            </a:r>
            <a:r>
              <a:rPr lang="zh-CN" altLang="en-US" dirty="0"/>
              <a:t>名，其中从今年开始已通报了多起。而对我省来说，省统计局也相应成立了执法局，已形成了常年不间断执法的态势。</a:t>
            </a:r>
            <a:endParaRPr lang="zh-CN" altLang="en-US" dirty="0"/>
          </a:p>
          <a:p>
            <a:pPr lvl="0"/>
            <a:endParaRPr lang="zh-CN" altLang="en-US" dirty="0"/>
          </a:p>
          <a:p>
            <a:pPr lvl="0"/>
            <a:endParaRPr lang="zh-CN" altLang="en-US" dirty="0"/>
          </a:p>
        </p:txBody>
      </p:sp>
      <p:sp>
        <p:nvSpPr>
          <p:cNvPr id="100356" name="灯片编号占位符 3"/>
          <p:cNvSpPr txBox="1">
            <a:spLocks noGrp="1"/>
          </p:cNvSpP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p>
            <a:pPr lvl="0"/>
            <a:endParaRPr lang="zh-CN" altLang="en-US" dirty="0"/>
          </a:p>
          <a:p>
            <a:pPr lvl="0"/>
            <a:endParaRPr lang="zh-CN" altLang="en-US" dirty="0"/>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p>
            <a:pPr lvl="0"/>
            <a:endParaRPr lang="zh-CN" altLang="en-US" dirty="0"/>
          </a:p>
          <a:p>
            <a:pPr lvl="0"/>
            <a:endParaRPr lang="zh-CN" altLang="en-US" dirty="0"/>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p>
            <a:pPr lvl="0"/>
            <a:r>
              <a:rPr lang="zh-CN" altLang="en-US" dirty="0"/>
              <a:t>。</a:t>
            </a:r>
            <a:endParaRPr lang="zh-CN" altLang="en-US" dirty="0"/>
          </a:p>
          <a:p>
            <a:pPr lvl="0"/>
            <a:endParaRPr lang="zh-CN" altLang="en-US" dirty="0"/>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p>
            <a:pPr lvl="0"/>
            <a:r>
              <a:rPr lang="zh-CN" altLang="en-US" dirty="0"/>
              <a:t>最后，我讲一讲“法治手段”。</a:t>
            </a:r>
            <a:endParaRPr lang="zh-CN" altLang="en-US" dirty="0"/>
          </a:p>
          <a:p>
            <a:pPr lvl="0"/>
            <a:endParaRPr lang="zh-CN" altLang="en-US" dirty="0"/>
          </a:p>
        </p:txBody>
      </p:sp>
      <p:sp>
        <p:nvSpPr>
          <p:cNvPr id="61443"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p>
            <a:pPr lvl="0"/>
            <a:r>
              <a:rPr lang="zh-CN" altLang="en-US" dirty="0"/>
              <a:t>。</a:t>
            </a:r>
            <a:endParaRPr lang="zh-CN" altLang="en-US" dirty="0"/>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p:cNvSpPr>
          <p:nvPr>
            <p:ph type="sldImg"/>
          </p:nvPr>
        </p:nvSpPr>
        <p:spPr>
          <a:ln>
            <a:solidFill>
              <a:srgbClr val="000000"/>
            </a:solidFill>
            <a:miter/>
          </a:ln>
        </p:spPr>
      </p:sp>
      <p:sp>
        <p:nvSpPr>
          <p:cNvPr id="74754"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747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p>
            <a:pPr lvl="0"/>
            <a:r>
              <a:rPr lang="zh-CN" altLang="en-US" dirty="0"/>
              <a:t>。</a:t>
            </a:r>
            <a:endParaRPr lang="zh-CN" altLang="en-US" dirty="0"/>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p>
            <a:pPr lvl="0"/>
            <a:r>
              <a:rPr lang="zh-CN" altLang="en-US" dirty="0"/>
              <a:t>那么，在这样的背景下，我们就有必要搞清楚哪些是统计违纪违法行为。由于在座的有市领导，以及有关部门的负责人，因此我现在就以</a:t>
            </a:r>
            <a:r>
              <a:rPr lang="en-US" altLang="zh-CN"/>
              <a:t>《</a:t>
            </a:r>
            <a:r>
              <a:rPr lang="zh-CN" altLang="en-US" dirty="0"/>
              <a:t>统计违纪违法责任人处分处理建议办法</a:t>
            </a:r>
            <a:r>
              <a:rPr lang="en-US" altLang="zh-CN"/>
              <a:t>》</a:t>
            </a:r>
            <a:r>
              <a:rPr lang="zh-CN" altLang="en-US" dirty="0"/>
              <a:t>为依据，专门讲解下领导干部有哪些统计违纪违法行为。</a:t>
            </a:r>
            <a:endParaRPr lang="zh-CN" altLang="en-US" dirty="0"/>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p:cNvSpPr>
          <p:nvPr>
            <p:ph type="sldImg"/>
          </p:nvPr>
        </p:nvSpPr>
        <p:spPr>
          <a:ln>
            <a:solidFill>
              <a:srgbClr val="000000"/>
            </a:solidFill>
            <a:miter/>
          </a:ln>
        </p:spPr>
      </p:sp>
      <p:sp>
        <p:nvSpPr>
          <p:cNvPr id="96258" name="备注占位符 2"/>
          <p:cNvSpPr>
            <a:spLocks noGrp="1"/>
          </p:cNvSpPr>
          <p:nvPr>
            <p:ph type="body"/>
          </p:nvPr>
        </p:nvSpPr>
        <p:spPr>
          <a:noFill/>
          <a:ln>
            <a:noFill/>
          </a:ln>
        </p:spPr>
        <p:txBody>
          <a:bodyPr wrap="square" lIns="91440" tIns="45720" rIns="91440" bIns="45720" anchor="t"/>
          <a:p>
            <a:pPr lvl="0"/>
            <a:r>
              <a:rPr lang="zh-CN" altLang="en-US" dirty="0"/>
              <a:t>以上是我对统计法实施条例及相关法律法规的粗浅解读，碍于时间和水平的问题，相关解读到此为止，敬请各位提出批评意见。谢谢！</a:t>
            </a:r>
            <a:endParaRPr lang="zh-CN" altLang="en-US" dirty="0"/>
          </a:p>
          <a:p>
            <a:pPr lvl="0"/>
            <a:endParaRPr lang="zh-CN" altLang="en-US" dirty="0"/>
          </a:p>
        </p:txBody>
      </p:sp>
      <p:sp>
        <p:nvSpPr>
          <p:cNvPr id="9625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p:cNvSpPr>
          <p:nvPr>
            <p:ph type="sldImg"/>
          </p:nvPr>
        </p:nvSpPr>
        <p:spPr>
          <a:ln>
            <a:solidFill>
              <a:srgbClr val="000000"/>
            </a:solidFill>
            <a:miter/>
          </a:ln>
        </p:spPr>
      </p:sp>
      <p:sp>
        <p:nvSpPr>
          <p:cNvPr id="10242" name="备注占位符 2"/>
          <p:cNvSpPr>
            <a:spLocks noGrp="1"/>
          </p:cNvSpPr>
          <p:nvPr>
            <p:ph type="body"/>
          </p:nvPr>
        </p:nvSpPr>
        <p:spPr>
          <a:noFill/>
          <a:ln>
            <a:noFill/>
          </a:ln>
        </p:spPr>
        <p:txBody>
          <a:bodyPr wrap="square" lIns="91440" tIns="45720" rIns="91440" bIns="45720" anchor="t"/>
          <a:p>
            <a:pPr lvl="0"/>
            <a:r>
              <a:rPr lang="zh-CN" altLang="en-US" dirty="0"/>
              <a:t>我今天要跟大家分享的内容，就是以</a:t>
            </a:r>
            <a:r>
              <a:rPr lang="en-US" altLang="zh-CN"/>
              <a:t>《</a:t>
            </a:r>
            <a:r>
              <a:rPr lang="zh-CN" altLang="en-US" dirty="0"/>
              <a:t>统计法实施条例</a:t>
            </a:r>
            <a:r>
              <a:rPr lang="en-US" altLang="zh-CN"/>
              <a:t>》</a:t>
            </a:r>
            <a:r>
              <a:rPr lang="zh-CN" altLang="en-US" dirty="0"/>
              <a:t>为核心，结合了近年来出台的统计法律法规有关内容。为了方便大家理解，我把讲课内容概括为“五个统计”，分别是“统一统计”“独立统计”“科学统计”“诚信统计”“法治统计”。</a:t>
            </a:r>
            <a:endParaRPr lang="zh-CN" altLang="en-US" dirty="0"/>
          </a:p>
          <a:p>
            <a:pPr lvl="0"/>
            <a:endParaRPr lang="zh-CN" altLang="en-US" dirty="0"/>
          </a:p>
        </p:txBody>
      </p:sp>
      <p:sp>
        <p:nvSpPr>
          <p:cNvPr id="10243"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p:cNvSpPr>
          <p:nvPr>
            <p:ph type="sldImg"/>
          </p:nvPr>
        </p:nvSpPr>
        <p:spPr>
          <a:ln>
            <a:solidFill>
              <a:srgbClr val="000000"/>
            </a:solidFill>
            <a:miter/>
          </a:ln>
        </p:spPr>
      </p:sp>
      <p:sp>
        <p:nvSpPr>
          <p:cNvPr id="12290" name="备注占位符 2"/>
          <p:cNvSpPr>
            <a:spLocks noGrp="1"/>
          </p:cNvSpPr>
          <p:nvPr>
            <p:ph type="body"/>
          </p:nvPr>
        </p:nvSpPr>
        <p:spPr>
          <a:noFill/>
          <a:ln>
            <a:noFill/>
          </a:ln>
        </p:spPr>
        <p:txBody>
          <a:bodyPr wrap="square" lIns="91440" tIns="45720" rIns="91440" bIns="45720" anchor="t"/>
          <a:p>
            <a:pPr lvl="0"/>
            <a:r>
              <a:rPr lang="zh-CN" altLang="en-US" dirty="0"/>
              <a:t>首先，我讲一讲“统一统计”。</a:t>
            </a:r>
            <a:endParaRPr lang="zh-CN" altLang="en-US" dirty="0"/>
          </a:p>
          <a:p>
            <a:pPr lvl="0"/>
            <a:endParaRPr lang="zh-CN" altLang="en-US" dirty="0"/>
          </a:p>
        </p:txBody>
      </p:sp>
      <p:sp>
        <p:nvSpPr>
          <p:cNvPr id="12291"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p:cNvSpPr>
          <p:nvPr>
            <p:ph type="sldImg"/>
          </p:nvPr>
        </p:nvSpPr>
        <p:spPr>
          <a:ln>
            <a:solidFill>
              <a:srgbClr val="000000"/>
            </a:solidFill>
            <a:miter/>
          </a:ln>
        </p:spPr>
      </p:sp>
      <p:sp>
        <p:nvSpPr>
          <p:cNvPr id="14338" name="备注占位符 2"/>
          <p:cNvSpPr>
            <a:spLocks noGrp="1"/>
          </p:cNvSpPr>
          <p:nvPr>
            <p:ph type="body"/>
          </p:nvPr>
        </p:nvSpPr>
        <p:spPr>
          <a:noFill/>
          <a:ln>
            <a:noFill/>
          </a:ln>
        </p:spPr>
        <p:txBody>
          <a:bodyPr wrap="square" lIns="91440" tIns="45720" rIns="91440" bIns="45720" anchor="t"/>
          <a:p>
            <a:pPr lvl="0"/>
            <a:r>
              <a:rPr lang="zh-CN" altLang="en-US" dirty="0"/>
              <a:t>什么是“统一统计”？</a:t>
            </a:r>
            <a:r>
              <a:rPr lang="en-US" altLang="zh-CN"/>
              <a:t>《</a:t>
            </a:r>
            <a:r>
              <a:rPr lang="zh-CN" altLang="en-US" dirty="0"/>
              <a:t>统计法</a:t>
            </a:r>
            <a:r>
              <a:rPr lang="en-US" altLang="zh-CN"/>
              <a:t>》</a:t>
            </a:r>
            <a:r>
              <a:rPr lang="zh-CN" altLang="en-US" dirty="0"/>
              <a:t>规定，国家建立集中统一的统计系统，实行统一领导、分级负责的统计管理体制。</a:t>
            </a:r>
            <a:r>
              <a:rPr lang="en-US" altLang="zh-CN"/>
              <a:t>《</a:t>
            </a:r>
            <a:r>
              <a:rPr lang="zh-CN" altLang="en-US" dirty="0"/>
              <a:t>实施条例</a:t>
            </a:r>
            <a:r>
              <a:rPr lang="en-US" altLang="zh-CN"/>
              <a:t>》</a:t>
            </a:r>
            <a:r>
              <a:rPr lang="zh-CN" altLang="en-US" dirty="0"/>
              <a:t>在</a:t>
            </a:r>
            <a:r>
              <a:rPr lang="en-US" altLang="zh-CN"/>
              <a:t>《</a:t>
            </a:r>
            <a:r>
              <a:rPr lang="zh-CN" altLang="en-US" dirty="0"/>
              <a:t>统计法</a:t>
            </a:r>
            <a:r>
              <a:rPr lang="en-US" altLang="zh-CN"/>
              <a:t>》</a:t>
            </a:r>
            <a:r>
              <a:rPr lang="zh-CN" altLang="en-US" dirty="0"/>
              <a:t>的基础上，对有些方面做了一些制度性的安排。比如三个“强调”：</a:t>
            </a:r>
            <a:endParaRPr lang="zh-CN" altLang="en-US" dirty="0"/>
          </a:p>
          <a:p>
            <a:pPr lvl="0"/>
            <a:endParaRPr lang="zh-CN" altLang="en-US" dirty="0"/>
          </a:p>
        </p:txBody>
      </p:sp>
      <p:sp>
        <p:nvSpPr>
          <p:cNvPr id="14339"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p:cNvSpPr>
          <p:nvPr>
            <p:ph type="sldImg"/>
          </p:nvPr>
        </p:nvSpPr>
        <p:spPr>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a:r>
              <a:rPr lang="zh-CN" altLang="en-US" dirty="0"/>
              <a:t>前面都好理解，蓝色的这句话讲的是“部门统计”。我打个比方：比如市商务局，它的业务由省商务厅领导，但在统计业务上由台州市统计局指导。我们在实际工作中，往往会出现没有严格执行国家标准而出现“一数多门”的现象，比如“城市化率”这个指标，统计局出个数据，建设规划局又出一个数据，如果没有严格执行国家标准，两个数据很可能就要“打架”。如果我们统计局自己要开展个性化的调查项目，或者与部门联合开展调查项目，或者在开展国家调查项目时变动了地区范围、指标范围等，这些都需要报送到上一级统计局进行审批。</a:t>
            </a:r>
            <a:endParaRPr lang="zh-CN" altLang="en-US" dirty="0"/>
          </a:p>
          <a:p>
            <a:pPr lvl="0"/>
            <a:endParaRPr lang="zh-CN" altLang="en-US" dirty="0"/>
          </a:p>
        </p:txBody>
      </p:sp>
      <p:sp>
        <p:nvSpPr>
          <p:cNvPr id="16387"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p>
            <a:pPr lvl="0"/>
            <a:r>
              <a:rPr lang="zh-CN" altLang="en-US" dirty="0"/>
              <a:t>我们在实际工作中，往往会出现没有严格执行国家标准而出现“一数多门”的现象，比如“城市化率”这个指标，统计局出个数据，建设规划局又出一个数据，如果没有严格执行国家标准，两个数据很可能就要“打架”。</a:t>
            </a:r>
            <a:endParaRPr lang="zh-CN" altLang="en-US" dirty="0"/>
          </a:p>
          <a:p>
            <a:pPr lvl="0"/>
            <a:endParaRPr lang="zh-CN" altLang="en-US" dirty="0"/>
          </a:p>
        </p:txBody>
      </p:sp>
      <p:sp>
        <p:nvSpPr>
          <p:cNvPr id="18435"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4.xml"/><Relationship Id="rId2" Type="http://schemas.openxmlformats.org/officeDocument/2006/relationships/image" Target="../media/image13.png"/><Relationship Id="rId1"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image" Target="../media/image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xml"/><Relationship Id="rId1"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4.xml"/><Relationship Id="rId1" Type="http://schemas.openxmlformats.org/officeDocument/2006/relationships/image" Target="../media/image5.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8.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8.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8.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8.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8.jpe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8.jpe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notesSlide" Target="../notesSlides/notesSlide5.xml"/><Relationship Id="rId13" Type="http://schemas.openxmlformats.org/officeDocument/2006/relationships/slideLayout" Target="../slideLayouts/slideLayout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5" name="Picture 2" descr="G:\ppt\bg\竖向大图\图片8(2).png"/>
          <p:cNvPicPr>
            <a:picLocks noChangeAspect="1"/>
          </p:cNvPicPr>
          <p:nvPr/>
        </p:nvPicPr>
        <p:blipFill>
          <a:blip r:embed="rId2"/>
          <a:stretch>
            <a:fillRect/>
          </a:stretch>
        </p:blipFill>
        <p:spPr>
          <a:xfrm>
            <a:off x="0" y="466725"/>
            <a:ext cx="3257550" cy="5924550"/>
          </a:xfrm>
          <a:prstGeom prst="rect">
            <a:avLst/>
          </a:prstGeom>
          <a:noFill/>
          <a:ln w="57150">
            <a:noFill/>
          </a:ln>
        </p:spPr>
      </p:pic>
      <p:sp>
        <p:nvSpPr>
          <p:cNvPr id="32" name="TextBox 7"/>
          <p:cNvSpPr txBox="1"/>
          <p:nvPr/>
        </p:nvSpPr>
        <p:spPr>
          <a:xfrm>
            <a:off x="3257550" y="3581400"/>
            <a:ext cx="8731250" cy="1567180"/>
          </a:xfrm>
          <a:prstGeom prst="rect">
            <a:avLst/>
          </a:prstGeom>
          <a:noFill/>
          <a:ln w="9525">
            <a:noFill/>
          </a:ln>
        </p:spPr>
        <p:txBody>
          <a:bodyPr lIns="91428" tIns="45713" rIns="91428" bIns="45713">
            <a:spAutoFit/>
          </a:bodyPr>
          <a:p>
            <a:pPr algn="ctr"/>
            <a:r>
              <a:rPr lang="zh-CN" altLang="en-US" sz="4800" b="1" dirty="0">
                <a:solidFill>
                  <a:schemeClr val="accent1"/>
                </a:solidFill>
                <a:latin typeface="微软雅黑" panose="020B0503020204020204" pitchFamily="34" charset="-122"/>
                <a:ea typeface="微软雅黑" panose="020B0503020204020204" pitchFamily="34" charset="-122"/>
              </a:rPr>
              <a:t>统计法及相关法律法规</a:t>
            </a:r>
            <a:br>
              <a:rPr lang="zh-CN" altLang="en-US" sz="4800" b="1" dirty="0">
                <a:solidFill>
                  <a:schemeClr val="accent1"/>
                </a:solidFill>
                <a:latin typeface="微软雅黑" panose="020B0503020204020204" pitchFamily="34" charset="-122"/>
                <a:ea typeface="微软雅黑" panose="020B0503020204020204" pitchFamily="34" charset="-122"/>
              </a:rPr>
            </a:b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33" name="TextBox 8"/>
          <p:cNvSpPr txBox="1"/>
          <p:nvPr/>
        </p:nvSpPr>
        <p:spPr>
          <a:xfrm>
            <a:off x="5551488" y="5468938"/>
            <a:ext cx="3592512" cy="337185"/>
          </a:xfrm>
          <a:prstGeom prst="rect">
            <a:avLst/>
          </a:prstGeom>
          <a:noFill/>
          <a:ln w="9525">
            <a:noFill/>
          </a:ln>
        </p:spPr>
        <p:txBody>
          <a:bodyPr>
            <a:spAutoFit/>
          </a:bodyPr>
          <a:p>
            <a:pPr algn="ctr"/>
            <a:r>
              <a:rPr lang="en-US" altLang="zh-CN" sz="1600" b="1">
                <a:solidFill>
                  <a:srgbClr val="7F7F7F"/>
                </a:solidFill>
                <a:latin typeface="微软雅黑" panose="020B0503020204020204" pitchFamily="34" charset="-122"/>
                <a:ea typeface="微软雅黑" panose="020B0503020204020204" pitchFamily="34" charset="-122"/>
              </a:rPr>
              <a:t>2021</a:t>
            </a:r>
            <a:r>
              <a:rPr lang="zh-CN" altLang="en-US" sz="1600" b="1" dirty="0">
                <a:solidFill>
                  <a:srgbClr val="7F7F7F"/>
                </a:solidFill>
                <a:latin typeface="微软雅黑" panose="020B0503020204020204" pitchFamily="34" charset="-122"/>
                <a:ea typeface="微软雅黑" panose="020B0503020204020204" pitchFamily="34" charset="-122"/>
              </a:rPr>
              <a:t>年</a:t>
            </a:r>
            <a:r>
              <a:rPr lang="en-US" altLang="zh-CN" sz="1600" b="1">
                <a:solidFill>
                  <a:srgbClr val="7F7F7F"/>
                </a:solidFill>
                <a:latin typeface="微软雅黑" panose="020B0503020204020204" pitchFamily="34" charset="-122"/>
                <a:ea typeface="微软雅黑" panose="020B0503020204020204" pitchFamily="34" charset="-122"/>
              </a:rPr>
              <a:t>11</a:t>
            </a:r>
            <a:r>
              <a:rPr lang="zh-CN" altLang="en-US" sz="1600" b="1" dirty="0">
                <a:solidFill>
                  <a:srgbClr val="7F7F7F"/>
                </a:solidFill>
                <a:latin typeface="微软雅黑" panose="020B0503020204020204" pitchFamily="34" charset="-122"/>
                <a:ea typeface="微软雅黑" panose="020B0503020204020204" pitchFamily="34" charset="-122"/>
              </a:rPr>
              <a:t>月</a:t>
            </a:r>
            <a:endParaRPr lang="zh-CN" altLang="en-US" sz="1600" b="1" dirty="0">
              <a:solidFill>
                <a:srgbClr val="7F7F7F"/>
              </a:solidFill>
              <a:latin typeface="微软雅黑" panose="020B0503020204020204" pitchFamily="34" charset="-122"/>
              <a:ea typeface="微软雅黑" panose="020B0503020204020204" pitchFamily="34" charset="-122"/>
            </a:endParaRPr>
          </a:p>
        </p:txBody>
      </p:sp>
      <p:sp>
        <p:nvSpPr>
          <p:cNvPr id="34" name="圆角矩形 1"/>
          <p:cNvSpPr/>
          <p:nvPr/>
        </p:nvSpPr>
        <p:spPr>
          <a:xfrm>
            <a:off x="4392627" y="4651533"/>
            <a:ext cx="5910688" cy="624000"/>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mj-ea"/>
              <a:ea typeface="+mj-ea"/>
              <a:cs typeface="+mn-cs"/>
            </a:endParaRPr>
          </a:p>
        </p:txBody>
      </p:sp>
      <p:sp>
        <p:nvSpPr>
          <p:cNvPr id="35" name="圆角矩形 2"/>
          <p:cNvSpPr/>
          <p:nvPr/>
        </p:nvSpPr>
        <p:spPr>
          <a:xfrm>
            <a:off x="4392632" y="4654587"/>
            <a:ext cx="5910689" cy="624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mj-ea"/>
              <a:ea typeface="+mj-ea"/>
              <a:cs typeface="+mn-cs"/>
            </a:endParaRPr>
          </a:p>
        </p:txBody>
      </p:sp>
      <p:sp>
        <p:nvSpPr>
          <p:cNvPr id="36" name="文字"/>
          <p:cNvSpPr txBox="1"/>
          <p:nvPr/>
        </p:nvSpPr>
        <p:spPr>
          <a:xfrm>
            <a:off x="5221288" y="4776788"/>
            <a:ext cx="4373562" cy="368300"/>
          </a:xfrm>
          <a:prstGeom prst="rect">
            <a:avLst/>
          </a:prstGeom>
          <a:noFill/>
          <a:ln w="9525">
            <a:noFill/>
          </a:ln>
        </p:spPr>
        <p:txBody>
          <a:bodyPr>
            <a:spAutoFit/>
          </a:bodyPr>
          <a:p>
            <a:pPr algn="ctr"/>
            <a:r>
              <a:rPr lang="zh-CN" altLang="en-US" dirty="0">
                <a:solidFill>
                  <a:schemeClr val="bg1"/>
                </a:solidFill>
                <a:latin typeface="微软雅黑" panose="020B0503020204020204" pitchFamily="34" charset="-122"/>
                <a:ea typeface="微软雅黑" panose="020B0503020204020204" pitchFamily="34" charset="-122"/>
              </a:rPr>
              <a:t>广州市统计局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4374933" y="4612791"/>
            <a:ext cx="972495" cy="672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mj-ea"/>
              <a:ea typeface="+mj-ea"/>
              <a:cs typeface="+mn-ea"/>
            </a:endParaRPr>
          </a:p>
        </p:txBody>
      </p:sp>
      <p:pic>
        <p:nvPicPr>
          <p:cNvPr id="38" name="手"/>
          <p:cNvPicPr>
            <a:picLocks noChangeAspect="1"/>
          </p:cNvPicPr>
          <p:nvPr/>
        </p:nvPicPr>
        <p:blipFill>
          <a:blip r:embed="rId3"/>
          <a:stretch>
            <a:fillRect/>
          </a:stretch>
        </p:blipFill>
        <p:spPr>
          <a:xfrm>
            <a:off x="4711700" y="4884738"/>
            <a:ext cx="1238250" cy="3536950"/>
          </a:xfrm>
          <a:prstGeom prst="rect">
            <a:avLst/>
          </a:prstGeom>
          <a:noFill/>
          <a:ln w="9525">
            <a:noFill/>
          </a:ln>
        </p:spPr>
      </p:pic>
      <p:sp>
        <p:nvSpPr>
          <p:cNvPr id="39" name="矩形 10"/>
          <p:cNvSpPr>
            <a:spLocks noChangeAspect="1"/>
          </p:cNvSpPr>
          <p:nvPr/>
        </p:nvSpPr>
        <p:spPr>
          <a:xfrm>
            <a:off x="7169863" y="1764906"/>
            <a:ext cx="1495293" cy="162880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0" name="矩形 10"/>
          <p:cNvSpPr>
            <a:spLocks noChangeAspect="1"/>
          </p:cNvSpPr>
          <p:nvPr/>
        </p:nvSpPr>
        <p:spPr>
          <a:xfrm>
            <a:off x="7492923" y="1764906"/>
            <a:ext cx="1492773" cy="16274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1" name="矩形 10"/>
          <p:cNvSpPr/>
          <p:nvPr/>
        </p:nvSpPr>
        <p:spPr>
          <a:xfrm>
            <a:off x="7764283" y="2073312"/>
            <a:ext cx="950052" cy="103574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33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读</a:t>
            </a:r>
            <a:endParaRPr kumimoji="0" lang="zh-CN" altLang="en-US" sz="533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矩形 10"/>
          <p:cNvSpPr>
            <a:spLocks noChangeAspect="1"/>
          </p:cNvSpPr>
          <p:nvPr/>
        </p:nvSpPr>
        <p:spPr>
          <a:xfrm>
            <a:off x="5636482" y="1764906"/>
            <a:ext cx="1495293" cy="162880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3" name="矩形 10"/>
          <p:cNvSpPr>
            <a:spLocks noChangeAspect="1"/>
          </p:cNvSpPr>
          <p:nvPr/>
        </p:nvSpPr>
        <p:spPr>
          <a:xfrm>
            <a:off x="5959542" y="1764906"/>
            <a:ext cx="1492773" cy="16274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4" name="矩形 10"/>
          <p:cNvSpPr/>
          <p:nvPr/>
        </p:nvSpPr>
        <p:spPr>
          <a:xfrm>
            <a:off x="6230901" y="2073312"/>
            <a:ext cx="950052" cy="103574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335"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解</a:t>
            </a:r>
            <a:endParaRPr kumimoji="0" lang="zh-CN" altLang="en-US" sz="533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0" y="6532"/>
            <a:ext cx="3258283" cy="6858000"/>
          </a:xfrm>
          <a:prstGeom prst="rect">
            <a:avLst/>
          </a:prstGeom>
          <a:gradFill flip="none" rotWithShape="1">
            <a:gsLst>
              <a:gs pos="50000">
                <a:schemeClr val="accent1">
                  <a:alpha val="64000"/>
                </a:schemeClr>
              </a:gs>
              <a:gs pos="100000">
                <a:schemeClr val="accent1">
                  <a:lumMod val="75000"/>
                </a:schemeClr>
              </a:gs>
              <a:gs pos="0">
                <a:schemeClr val="accent1">
                  <a:lumMod val="60000"/>
                  <a:lumOff val="40000"/>
                </a:schemeClr>
              </a:gs>
            </a:gsLst>
            <a:lin ang="16200000" scaled="0"/>
            <a:tileRect/>
          </a:gradFill>
          <a:ln w="15875">
            <a:no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400" b="0" i="0" u="none" strike="noStrike" kern="1200" cap="none" spc="0" normalizeH="0" baseline="0" noProof="0">
              <a:ln>
                <a:noFill/>
              </a:ln>
              <a:solidFill>
                <a:prstClr val="white"/>
              </a:solidFill>
              <a:effectLst/>
              <a:uLnTx/>
              <a:uFillTx/>
              <a:latin typeface="Impact" panose="020B0806030902050204" pitchFamily="34" charset="0"/>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Horizontal)">
                                      <p:cBhvr>
                                        <p:cTn id="11" dur="500"/>
                                        <p:tgtEl>
                                          <p:spTgt spid="25"/>
                                        </p:tgtEl>
                                      </p:cBhvr>
                                    </p:animEffect>
                                  </p:childTnLst>
                                </p:cTn>
                              </p:par>
                              <p:par>
                                <p:cTn id="12" presetID="2" presetClass="entr" presetSubtype="3"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750" fill="hold"/>
                                        <p:tgtEl>
                                          <p:spTgt spid="42"/>
                                        </p:tgtEl>
                                        <p:attrNameLst>
                                          <p:attrName>ppt_x</p:attrName>
                                        </p:attrNameLst>
                                      </p:cBhvr>
                                      <p:tavLst>
                                        <p:tav tm="0">
                                          <p:val>
                                            <p:strVal val="1+#ppt_w/2"/>
                                          </p:val>
                                        </p:tav>
                                        <p:tav tm="100000">
                                          <p:val>
                                            <p:strVal val="#ppt_x"/>
                                          </p:val>
                                        </p:tav>
                                      </p:tavLst>
                                    </p:anim>
                                    <p:anim calcmode="lin" valueType="num">
                                      <p:cBhvr additive="base">
                                        <p:cTn id="15" dur="750" fill="hold"/>
                                        <p:tgtEl>
                                          <p:spTgt spid="42"/>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25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750" fill="hold"/>
                                        <p:tgtEl>
                                          <p:spTgt spid="43"/>
                                        </p:tgtEl>
                                        <p:attrNameLst>
                                          <p:attrName>ppt_x</p:attrName>
                                        </p:attrNameLst>
                                      </p:cBhvr>
                                      <p:tavLst>
                                        <p:tav tm="0">
                                          <p:val>
                                            <p:strVal val="1+#ppt_w/2"/>
                                          </p:val>
                                        </p:tav>
                                        <p:tav tm="100000">
                                          <p:val>
                                            <p:strVal val="#ppt_x"/>
                                          </p:val>
                                        </p:tav>
                                      </p:tavLst>
                                    </p:anim>
                                    <p:anim calcmode="lin" valueType="num">
                                      <p:cBhvr additive="base">
                                        <p:cTn id="19" dur="750" fill="hold"/>
                                        <p:tgtEl>
                                          <p:spTgt spid="43"/>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5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750" fill="hold"/>
                                        <p:tgtEl>
                                          <p:spTgt spid="44"/>
                                        </p:tgtEl>
                                        <p:attrNameLst>
                                          <p:attrName>ppt_x</p:attrName>
                                        </p:attrNameLst>
                                      </p:cBhvr>
                                      <p:tavLst>
                                        <p:tav tm="0">
                                          <p:val>
                                            <p:strVal val="1+#ppt_w/2"/>
                                          </p:val>
                                        </p:tav>
                                        <p:tav tm="100000">
                                          <p:val>
                                            <p:strVal val="#ppt_x"/>
                                          </p:val>
                                        </p:tav>
                                      </p:tavLst>
                                    </p:anim>
                                    <p:anim calcmode="lin" valueType="num">
                                      <p:cBhvr additive="base">
                                        <p:cTn id="23" dur="750" fill="hold"/>
                                        <p:tgtEl>
                                          <p:spTgt spid="44"/>
                                        </p:tgtEl>
                                        <p:attrNameLst>
                                          <p:attrName>ppt_y</p:attrName>
                                        </p:attrNameLst>
                                      </p:cBhvr>
                                      <p:tavLst>
                                        <p:tav tm="0">
                                          <p:val>
                                            <p:strVal val="0-#ppt_h/2"/>
                                          </p:val>
                                        </p:tav>
                                        <p:tav tm="100000">
                                          <p:val>
                                            <p:strVal val="#ppt_y"/>
                                          </p:val>
                                        </p:tav>
                                      </p:tavLst>
                                    </p:anim>
                                  </p:childTnLst>
                                </p:cTn>
                              </p:par>
                              <p:par>
                                <p:cTn id="24" presetID="2" presetClass="entr" presetSubtype="12" fill="hold" nodeType="withEffect">
                                  <p:stCondLst>
                                    <p:cond delay="75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750" fill="hold"/>
                                        <p:tgtEl>
                                          <p:spTgt spid="39"/>
                                        </p:tgtEl>
                                        <p:attrNameLst>
                                          <p:attrName>ppt_x</p:attrName>
                                        </p:attrNameLst>
                                      </p:cBhvr>
                                      <p:tavLst>
                                        <p:tav tm="0">
                                          <p:val>
                                            <p:strVal val="0-#ppt_w/2"/>
                                          </p:val>
                                        </p:tav>
                                        <p:tav tm="100000">
                                          <p:val>
                                            <p:strVal val="#ppt_x"/>
                                          </p:val>
                                        </p:tav>
                                      </p:tavLst>
                                    </p:anim>
                                    <p:anim calcmode="lin" valueType="num">
                                      <p:cBhvr additive="base">
                                        <p:cTn id="27" dur="750" fill="hold"/>
                                        <p:tgtEl>
                                          <p:spTgt spid="39"/>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100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125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750" fill="hold"/>
                                        <p:tgtEl>
                                          <p:spTgt spid="41"/>
                                        </p:tgtEl>
                                        <p:attrNameLst>
                                          <p:attrName>ppt_x</p:attrName>
                                        </p:attrNameLst>
                                      </p:cBhvr>
                                      <p:tavLst>
                                        <p:tav tm="0">
                                          <p:val>
                                            <p:strVal val="0-#ppt_w/2"/>
                                          </p:val>
                                        </p:tav>
                                        <p:tav tm="100000">
                                          <p:val>
                                            <p:strVal val="#ppt_x"/>
                                          </p:val>
                                        </p:tav>
                                      </p:tavLst>
                                    </p:anim>
                                    <p:anim calcmode="lin" valueType="num">
                                      <p:cBhvr additive="base">
                                        <p:cTn id="35" dur="750" fill="hold"/>
                                        <p:tgtEl>
                                          <p:spTgt spid="41"/>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52" presetClass="entr" presetSubtype="0" fill="hold" grpId="0" nodeType="afterEffect">
                                  <p:stCondLst>
                                    <p:cond delay="0"/>
                                  </p:stCondLst>
                                  <p:iterate type="lt">
                                    <p:tmPct val="10000"/>
                                  </p:iterate>
                                  <p:childTnLst>
                                    <p:set>
                                      <p:cBhvr>
                                        <p:cTn id="38" dur="1" fill="hold">
                                          <p:stCondLst>
                                            <p:cond delay="0"/>
                                          </p:stCondLst>
                                        </p:cTn>
                                        <p:tgtEl>
                                          <p:spTgt spid="32"/>
                                        </p:tgtEl>
                                        <p:attrNameLst>
                                          <p:attrName>style.visibility</p:attrName>
                                        </p:attrNameLst>
                                      </p:cBhvr>
                                      <p:to>
                                        <p:strVal val="visible"/>
                                      </p:to>
                                    </p:set>
                                    <p:animScale>
                                      <p:cBhvr>
                                        <p:cTn id="39" dur="5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32"/>
                                        </p:tgtEl>
                                        <p:attrNameLst>
                                          <p:attrName>ppt_x</p:attrName>
                                          <p:attrName>ppt_y</p:attrName>
                                        </p:attrNameLst>
                                      </p:cBhvr>
                                    </p:animMotion>
                                    <p:animEffect transition="in" filter="fade">
                                      <p:cBhvr>
                                        <p:cTn id="41" dur="500"/>
                                        <p:tgtEl>
                                          <p:spTgt spid="32"/>
                                        </p:tgtEl>
                                      </p:cBhvr>
                                    </p:animEffect>
                                  </p:childTnLst>
                                </p:cTn>
                              </p:par>
                            </p:childTnLst>
                          </p:cTn>
                        </p:par>
                        <p:par>
                          <p:cTn id="42" fill="hold">
                            <p:stCondLst>
                              <p:cond delay="3450"/>
                            </p:stCondLst>
                            <p:childTnLst>
                              <p:par>
                                <p:cTn id="43" presetID="10"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childTnLst>
                                </p:cTn>
                              </p:par>
                              <p:par>
                                <p:cTn id="55" presetID="42" presetClass="path" presetSubtype="0" accel="50000" decel="50000" fill="hold" nodeType="withEffect">
                                  <p:stCondLst>
                                    <p:cond delay="1000"/>
                                  </p:stCondLst>
                                  <p:childTnLst>
                                    <p:animMotion origin="layout" path="M -3.33333E-6 -3.45679E-6 L 0.40469 -0.01018 " pathEditMode="relative" rAng="0" ptsTypes="AA">
                                      <p:cBhvr>
                                        <p:cTn id="56" dur="2000" fill="hold"/>
                                        <p:tgtEl>
                                          <p:spTgt spid="38"/>
                                        </p:tgtEl>
                                        <p:attrNameLst>
                                          <p:attrName>ppt_x</p:attrName>
                                          <p:attrName>ppt_y</p:attrName>
                                        </p:attrNameLst>
                                      </p:cBhvr>
                                      <p:rCtr x="2022600" y="-52500"/>
                                    </p:animMotion>
                                  </p:childTnLst>
                                </p:cTn>
                              </p:par>
                              <p:par>
                                <p:cTn id="57" presetID="42" presetClass="path" presetSubtype="0" accel="50000" decel="50000" fill="hold" nodeType="withEffect">
                                  <p:stCondLst>
                                    <p:cond delay="1000"/>
                                  </p:stCondLst>
                                  <p:childTnLst>
                                    <p:animMotion origin="layout" path="M -3.33333E-6 -2.59259E-6 L 0.40903 -0.00061 " pathEditMode="relative" rAng="0" ptsTypes="AA">
                                      <p:cBhvr>
                                        <p:cTn id="58" dur="2000" fill="hold"/>
                                        <p:tgtEl>
                                          <p:spTgt spid="37"/>
                                        </p:tgtEl>
                                        <p:attrNameLst>
                                          <p:attrName>ppt_x</p:attrName>
                                          <p:attrName>ppt_y</p:attrName>
                                        </p:attrNameLst>
                                      </p:cBhvr>
                                      <p:rCtr x="2045100" y="-3100"/>
                                    </p:animMotion>
                                  </p:childTnLst>
                                </p:cTn>
                              </p:par>
                              <p:par>
                                <p:cTn id="59" presetID="22" presetClass="exit" presetSubtype="8" fill="hold" nodeType="withEffect">
                                  <p:stCondLst>
                                    <p:cond delay="1250"/>
                                  </p:stCondLst>
                                  <p:childTnLst>
                                    <p:animEffect transition="out" filter="wipe(left)">
                                      <p:cBhvr>
                                        <p:cTn id="60" dur="1750"/>
                                        <p:tgtEl>
                                          <p:spTgt spid="35"/>
                                        </p:tgtEl>
                                      </p:cBhvr>
                                    </p:animEffect>
                                    <p:set>
                                      <p:cBhvr>
                                        <p:cTn id="61" dur="1" fill="hold">
                                          <p:stCondLst>
                                            <p:cond delay="1749"/>
                                          </p:stCondLst>
                                        </p:cTn>
                                        <p:tgtEl>
                                          <p:spTgt spid="35"/>
                                        </p:tgtEl>
                                        <p:attrNameLst>
                                          <p:attrName>style.visibility</p:attrName>
                                        </p:attrNameLst>
                                      </p:cBhvr>
                                      <p:to>
                                        <p:strVal val="hidden"/>
                                      </p:to>
                                    </p:set>
                                  </p:childTnLst>
                                </p:cTn>
                              </p:par>
                              <p:par>
                                <p:cTn id="62" presetID="22" presetClass="entr" presetSubtype="8" fill="hold" grpId="0" nodeType="withEffect">
                                  <p:stCondLst>
                                    <p:cond delay="125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1750"/>
                                        <p:tgtEl>
                                          <p:spTgt spid="36"/>
                                        </p:tgtEl>
                                      </p:cBhvr>
                                    </p:animEffect>
                                  </p:childTnLst>
                                </p:cTn>
                              </p:par>
                            </p:childTnLst>
                          </p:cTn>
                        </p:par>
                        <p:par>
                          <p:cTn id="65" fill="hold">
                            <p:stCondLst>
                              <p:cond delay="4450"/>
                            </p:stCondLst>
                            <p:childTnLst>
                              <p:par>
                                <p:cTn id="66" presetID="10" presetClass="exit" presetSubtype="0" fill="hold" nodeType="afterEffect">
                                  <p:stCondLst>
                                    <p:cond delay="0"/>
                                  </p:stCondLst>
                                  <p:childTnLst>
                                    <p:animEffect transition="out" filter="fade">
                                      <p:cBhvr>
                                        <p:cTn id="67" dur="750"/>
                                        <p:tgtEl>
                                          <p:spTgt spid="38"/>
                                        </p:tgtEl>
                                      </p:cBhvr>
                                    </p:animEffect>
                                    <p:set>
                                      <p:cBhvr>
                                        <p:cTn id="68" dur="1" fill="hold">
                                          <p:stCondLst>
                                            <p:cond delay="749"/>
                                          </p:stCondLst>
                                        </p:cTn>
                                        <p:tgtEl>
                                          <p:spTgt spid="38"/>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750"/>
                                        <p:tgtEl>
                                          <p:spTgt spid="38"/>
                                        </p:tgtEl>
                                        <p:attrNameLst>
                                          <p:attrName>ppt_x</p:attrName>
                                        </p:attrNameLst>
                                      </p:cBhvr>
                                      <p:tavLst>
                                        <p:tav tm="0">
                                          <p:val>
                                            <p:strVal val="ppt_x"/>
                                          </p:val>
                                        </p:tav>
                                        <p:tav tm="100000">
                                          <p:val>
                                            <p:strVal val="ppt_x"/>
                                          </p:val>
                                        </p:tav>
                                      </p:tavLst>
                                    </p:anim>
                                    <p:anim calcmode="lin" valueType="num">
                                      <p:cBhvr additive="base">
                                        <p:cTn id="71" dur="750"/>
                                        <p:tgtEl>
                                          <p:spTgt spid="38"/>
                                        </p:tgtEl>
                                        <p:attrNameLst>
                                          <p:attrName>ppt_y</p:attrName>
                                        </p:attrNameLst>
                                      </p:cBhvr>
                                      <p:tavLst>
                                        <p:tav tm="0">
                                          <p:val>
                                            <p:strVal val="ppt_y"/>
                                          </p:val>
                                        </p:tav>
                                        <p:tav tm="100000">
                                          <p:val>
                                            <p:strVal val="1+ppt_h/2"/>
                                          </p:val>
                                        </p:tav>
                                      </p:tavLst>
                                    </p:anim>
                                    <p:set>
                                      <p:cBhvr>
                                        <p:cTn id="72" dur="1" fill="hold">
                                          <p:stCondLst>
                                            <p:cond delay="749"/>
                                          </p:stCondLst>
                                        </p:cTn>
                                        <p:tgtEl>
                                          <p:spTgt spid="38"/>
                                        </p:tgtEl>
                                        <p:attrNameLst>
                                          <p:attrName>style.visibility</p:attrName>
                                        </p:attrNameLst>
                                      </p:cBhvr>
                                      <p:to>
                                        <p:strVal val="hidden"/>
                                      </p:to>
                                    </p:set>
                                  </p:childTnLst>
                                </p:cTn>
                              </p:par>
                            </p:childTnLst>
                          </p:cTn>
                        </p:par>
                        <p:par>
                          <p:cTn id="73" fill="hold">
                            <p:stCondLst>
                              <p:cond delay="5450"/>
                            </p:stCondLst>
                            <p:childTnLst>
                              <p:par>
                                <p:cTn id="74" presetID="41" presetClass="entr" presetSubtype="0" fill="hold" grpId="0" nodeType="afterEffect">
                                  <p:stCondLst>
                                    <p:cond delay="0"/>
                                  </p:stCondLst>
                                  <p:iterate type="lt">
                                    <p:tmPct val="15000"/>
                                  </p:iterate>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33"/>
                                        </p:tgtEl>
                                        <p:attrNameLst>
                                          <p:attrName>ppt_y</p:attrName>
                                        </p:attrNameLst>
                                      </p:cBhvr>
                                      <p:tavLst>
                                        <p:tav tm="0">
                                          <p:val>
                                            <p:strVal val="#ppt_y"/>
                                          </p:val>
                                        </p:tav>
                                        <p:tav tm="100000">
                                          <p:val>
                                            <p:strVal val="#ppt_y"/>
                                          </p:val>
                                        </p:tav>
                                      </p:tavLst>
                                    </p:anim>
                                    <p:anim calcmode="lin" valueType="num">
                                      <p:cBhvr>
                                        <p:cTn id="78"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9851941" y="6346406"/>
            <a:ext cx="1108116" cy="338552"/>
          </a:xfrm>
          <a:prstGeom prst="rect">
            <a:avLst/>
          </a:prstGeom>
          <a:noFill/>
        </p:spPr>
        <p:txBody>
          <a:bodyPr wrap="square" rtlCol="0">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sz="1600" i="1" kern="1200" cap="none" spc="0" normalizeH="0" baseline="0" noProof="0" dirty="0" smtClean="0">
                <a:solidFill>
                  <a:schemeClr val="bg1"/>
                </a:solidFill>
                <a:latin typeface="Century Gothic" panose="020B0502020202020204" pitchFamily="34" charset="0"/>
                <a:ea typeface="+mn-ea"/>
                <a:cs typeface="+mn-cs"/>
              </a:rPr>
              <a:t>&lt; 01 &gt;</a:t>
            </a:r>
            <a:endParaRPr kumimoji="0" lang="zh-CN" altLang="en-US" sz="1600" i="1" kern="1200" cap="none" spc="0" normalizeH="0" baseline="0" noProof="0" dirty="0">
              <a:solidFill>
                <a:schemeClr val="bg1"/>
              </a:solidFill>
              <a:latin typeface="Century Gothic" panose="020B0502020202020204" pitchFamily="34" charset="0"/>
              <a:ea typeface="+mn-ea"/>
              <a:cs typeface="+mn-cs"/>
            </a:endParaRPr>
          </a:p>
        </p:txBody>
      </p:sp>
      <p:grpSp>
        <p:nvGrpSpPr>
          <p:cNvPr id="2" name="组合 8"/>
          <p:cNvGrpSpPr/>
          <p:nvPr/>
        </p:nvGrpSpPr>
        <p:grpSpPr>
          <a:xfrm>
            <a:off x="436563" y="2484438"/>
            <a:ext cx="1654175" cy="1490662"/>
            <a:chOff x="3720691" y="2824413"/>
            <a:chExt cx="1341120" cy="1209172"/>
          </a:xfrm>
        </p:grpSpPr>
        <p:sp>
          <p:nvSpPr>
            <p:cNvPr id="1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2" name="Freeform 5"/>
          <p:cNvSpPr/>
          <p:nvPr/>
        </p:nvSpPr>
        <p:spPr>
          <a:xfrm rot="1855731">
            <a:off x="542925" y="2593975"/>
            <a:ext cx="1427163" cy="1287463"/>
          </a:xfrm>
          <a:custGeom>
            <a:avLst/>
            <a:gdLst/>
            <a:ahLst/>
            <a:cxnLst>
              <a:cxn ang="0">
                <a:pos x="1120491" y="1217964"/>
              </a:cxn>
              <a:cxn ang="0">
                <a:pos x="1070483" y="1267945"/>
              </a:cxn>
              <a:cxn ang="0">
                <a:pos x="999118" y="1286359"/>
              </a:cxn>
              <a:cxn ang="0">
                <a:pos x="425068" y="1286359"/>
              </a:cxn>
              <a:cxn ang="0">
                <a:pos x="356828" y="1267945"/>
              </a:cxn>
              <a:cxn ang="0">
                <a:pos x="306820" y="1217437"/>
              </a:cxn>
              <a:cxn ang="0">
                <a:pos x="18753" y="713416"/>
              </a:cxn>
              <a:cxn ang="0">
                <a:pos x="0" y="643443"/>
              </a:cxn>
              <a:cxn ang="0">
                <a:pos x="18753" y="572943"/>
              </a:cxn>
              <a:cxn ang="0">
                <a:pos x="305778" y="71026"/>
              </a:cxn>
              <a:cxn ang="0">
                <a:pos x="356828" y="19466"/>
              </a:cxn>
              <a:cxn ang="0">
                <a:pos x="421942" y="526"/>
              </a:cxn>
              <a:cxn ang="0">
                <a:pos x="998076" y="526"/>
              </a:cxn>
              <a:cxn ang="0">
                <a:pos x="1070483" y="19466"/>
              </a:cxn>
              <a:cxn ang="0">
                <a:pos x="1120491" y="69448"/>
              </a:cxn>
              <a:cxn ang="0">
                <a:pos x="1407516" y="571364"/>
              </a:cxn>
              <a:cxn ang="0">
                <a:pos x="1427311" y="643443"/>
              </a:cxn>
              <a:cxn ang="0">
                <a:pos x="1406995" y="716047"/>
              </a:cxn>
              <a:cxn ang="0">
                <a:pos x="1120491" y="1217964"/>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chemeClr val="accent1"/>
            </a:solidFill>
            <a:prstDash val="sysDash"/>
            <a:miter/>
            <a:headEnd type="none" w="med" len="med"/>
            <a:tailEnd type="none" w="med" len="med"/>
          </a:ln>
        </p:spPr>
        <p:txBody>
          <a:bodyPr/>
          <a:p>
            <a:endParaRPr lang="zh-CN" altLang="en-US"/>
          </a:p>
        </p:txBody>
      </p:sp>
      <p:sp>
        <p:nvSpPr>
          <p:cNvPr id="13" name="文本框 9"/>
          <p:cNvSpPr txBox="1"/>
          <p:nvPr/>
        </p:nvSpPr>
        <p:spPr>
          <a:xfrm>
            <a:off x="693738" y="2887663"/>
            <a:ext cx="1139825" cy="1035050"/>
          </a:xfrm>
          <a:prstGeom prst="rect">
            <a:avLst/>
          </a:prstGeom>
          <a:noFill/>
        </p:spPr>
        <p:txBody>
          <a:bodyPr wrap="square" lIns="72312" tIns="36156" rIns="72312" bIns="36156" rtlCol="0">
            <a:spAutoFit/>
          </a:bodyPr>
          <a:lstStyle/>
          <a:p>
            <a:pPr marR="0" algn="ctr" defTabSz="914400" fontAlgn="auto">
              <a:spcAft>
                <a:spcPts val="0"/>
              </a:spcAft>
              <a:buClrTx/>
              <a:buSzTx/>
              <a:buFont typeface="Arial" panose="020B0604020202020204" pitchFamily="34" charset="0"/>
              <a:buNone/>
              <a:defRPr/>
            </a:pPr>
            <a:r>
              <a:rPr kumimoji="0" lang="zh-CN" altLang="en-US" sz="2110" b="1" kern="1200" cap="none" spc="0" normalizeH="0" baseline="0" noProof="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三个“强调”</a:t>
            </a:r>
            <a:endParaRPr kumimoji="0" lang="zh-CN" altLang="en-US" sz="2110" b="1" kern="1200" cap="none" spc="0" normalizeH="0" baseline="0" noProof="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19"/>
          <p:cNvGrpSpPr/>
          <p:nvPr/>
        </p:nvGrpSpPr>
        <p:grpSpPr>
          <a:xfrm>
            <a:off x="2087563" y="985838"/>
            <a:ext cx="1084262" cy="979487"/>
            <a:chOff x="3720691" y="2824413"/>
            <a:chExt cx="1341120" cy="1209172"/>
          </a:xfrm>
        </p:grpSpPr>
        <p:sp>
          <p:nvSpPr>
            <p:cNvPr id="2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5" name="KSO_Shape"/>
          <p:cNvSpPr/>
          <p:nvPr/>
        </p:nvSpPr>
        <p:spPr bwMode="auto">
          <a:xfrm>
            <a:off x="2333625" y="1225550"/>
            <a:ext cx="601663" cy="508000"/>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5" name="矩形 34"/>
          <p:cNvSpPr/>
          <p:nvPr/>
        </p:nvSpPr>
        <p:spPr>
          <a:xfrm>
            <a:off x="3378200" y="785813"/>
            <a:ext cx="6718300" cy="644525"/>
          </a:xfrm>
          <a:prstGeom prst="rect">
            <a:avLst/>
          </a:prstGeom>
          <a:noFill/>
          <a:ln w="9525">
            <a:noFill/>
          </a:ln>
        </p:spPr>
        <p:txBody>
          <a:bodyPr lIns="96406" tIns="48204" rIns="96406" bIns="48204">
            <a:spAutoFit/>
          </a:bodyPr>
          <a:p>
            <a:r>
              <a:rPr lang="zh-CN" altLang="en-US" sz="3600" b="1" dirty="0">
                <a:solidFill>
                  <a:schemeClr val="accent1"/>
                </a:solidFill>
                <a:latin typeface="微软雅黑" panose="020B0503020204020204" pitchFamily="34" charset="-122"/>
                <a:ea typeface="微软雅黑" panose="020B0503020204020204" pitchFamily="34" charset="-122"/>
              </a:rPr>
              <a:t>强调确保国家统计调查顺利实施</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3378200" y="1674813"/>
            <a:ext cx="8345488" cy="2462213"/>
          </a:xfrm>
          <a:prstGeom prst="rect">
            <a:avLst/>
          </a:prstGeom>
          <a:noFill/>
          <a:ln>
            <a:noFill/>
          </a:ln>
        </p:spPr>
        <p:txBody>
          <a:bodyPr wrap="square" lIns="96406" tIns="48204" rIns="96406" bIns="482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just"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en-US" altLang="zh-CN" sz="32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实施条例</a:t>
            </a:r>
            <a:r>
              <a:rPr kumimoji="0" lang="en-US" altLang="zh-CN"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a:t>
            </a:r>
            <a:r>
              <a:rPr kumimoji="0" lang="en-US" altLang="zh-CN"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33</a:t>
            </a:r>
            <a:r>
              <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条规定，县级以上人民政府统计机构和有关部门应当完成国家统计调查任务，执行国家统计调查项目的统计调查制度，组织实施本地方、本部门的统计调查活动。</a:t>
            </a:r>
            <a:endPar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6" name="组合 37"/>
          <p:cNvGrpSpPr/>
          <p:nvPr/>
        </p:nvGrpSpPr>
        <p:grpSpPr>
          <a:xfrm>
            <a:off x="1377950" y="2182813"/>
            <a:ext cx="292100" cy="195262"/>
            <a:chOff x="9482595" y="2565731"/>
            <a:chExt cx="278384" cy="184511"/>
          </a:xfrm>
        </p:grpSpPr>
        <p:sp>
          <p:nvSpPr>
            <p:cNvPr id="39" name="椭圆 38"/>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椭圆 39"/>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1"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750"/>
                                        <p:tgtEl>
                                          <p:spTgt spid="12"/>
                                        </p:tgtEl>
                                      </p:cBhvr>
                                    </p:animEffect>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000000"/>
                                          </p:val>
                                        </p:tav>
                                        <p:tav tm="100000">
                                          <p:val>
                                            <p:strVal val="#ppt_w"/>
                                          </p:val>
                                        </p:tav>
                                      </p:tavLst>
                                    </p:anim>
                                    <p:anim calcmode="lin" valueType="num">
                                      <p:cBhvr>
                                        <p:cTn id="17" dur="500" fill="hold"/>
                                        <p:tgtEl>
                                          <p:spTgt spid="13"/>
                                        </p:tgtEl>
                                        <p:attrNameLst>
                                          <p:attrName>ppt_h</p:attrName>
                                        </p:attrNameLst>
                                      </p:cBhvr>
                                      <p:tavLst>
                                        <p:tav tm="0">
                                          <p:val>
                                            <p:fltVal val="0.000000"/>
                                          </p:val>
                                        </p:tav>
                                        <p:tav tm="100000">
                                          <p:val>
                                            <p:strVal val="#ppt_h"/>
                                          </p:val>
                                        </p:tav>
                                      </p:tavLst>
                                    </p:anim>
                                    <p:animEffect transition="in" filter="fade">
                                      <p:cBhvr>
                                        <p:cTn id="18" dur="500"/>
                                        <p:tgtEl>
                                          <p:spTgt spid="13"/>
                                        </p:tgtEl>
                                      </p:cBhvr>
                                    </p:animEffect>
                                  </p:childTnLst>
                                </p:cTn>
                              </p:par>
                              <p:par>
                                <p:cTn id="19" presetID="2" presetClass="entr" presetSubtype="12"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5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000000"/>
                                          </p:val>
                                        </p:tav>
                                        <p:tav tm="100000">
                                          <p:val>
                                            <p:strVal val="#ppt_w"/>
                                          </p:val>
                                        </p:tav>
                                      </p:tavLst>
                                    </p:anim>
                                    <p:anim calcmode="lin" valueType="num">
                                      <p:cBhvr>
                                        <p:cTn id="26" dur="500" fill="hold"/>
                                        <p:tgtEl>
                                          <p:spTgt spid="25"/>
                                        </p:tgtEl>
                                        <p:attrNameLst>
                                          <p:attrName>ppt_h</p:attrName>
                                        </p:attrNameLst>
                                      </p:cBhvr>
                                      <p:tavLst>
                                        <p:tav tm="0">
                                          <p:val>
                                            <p:fltVal val="0.000000"/>
                                          </p:val>
                                        </p:tav>
                                        <p:tav tm="100000">
                                          <p:val>
                                            <p:strVal val="#ppt_h"/>
                                          </p:val>
                                        </p:tav>
                                      </p:tavLst>
                                    </p:anim>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randombar(horizontal)">
                                      <p:cBhvr>
                                        <p:cTn id="32" dur="400"/>
                                        <p:tgtEl>
                                          <p:spTgt spid="35"/>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400"/>
                                        <p:tgtEl>
                                          <p:spTgt spid="37"/>
                                        </p:tgtEl>
                                      </p:cBhvr>
                                    </p:animEffect>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矩形 10"/>
          <p:cNvSpPr>
            <a:spLocks noChangeAspect="1"/>
          </p:cNvSpPr>
          <p:nvPr/>
        </p:nvSpPr>
        <p:spPr>
          <a:xfrm>
            <a:off x="4821709" y="1129480"/>
            <a:ext cx="1940540" cy="211380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grpSp>
        <p:nvGrpSpPr>
          <p:cNvPr id="25" name="组合 24"/>
          <p:cNvGrpSpPr/>
          <p:nvPr/>
        </p:nvGrpSpPr>
        <p:grpSpPr>
          <a:xfrm>
            <a:off x="5405438" y="958850"/>
            <a:ext cx="2236787" cy="2438400"/>
            <a:chOff x="4161788" y="-1909414"/>
            <a:chExt cx="1677546" cy="1828848"/>
          </a:xfrm>
        </p:grpSpPr>
        <p:sp>
          <p:nvSpPr>
            <p:cNvPr id="26" name="矩形 10"/>
            <p:cNvSpPr>
              <a:spLocks noChangeAspect="1"/>
            </p:cNvSpPr>
            <p:nvPr/>
          </p:nvSpPr>
          <p:spPr>
            <a:xfrm>
              <a:off x="4161788" y="-1909414"/>
              <a:ext cx="1677546" cy="1828848"/>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7" name="KSO_Shape"/>
            <p:cNvSpPr>
              <a:spLocks noChangeAspect="1"/>
            </p:cNvSpPr>
            <p:nvPr/>
          </p:nvSpPr>
          <p:spPr bwMode="auto">
            <a:xfrm>
              <a:off x="4664647" y="-1331465"/>
              <a:ext cx="671829" cy="67295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nvGrpSpPr>
          <p:cNvPr id="5" name="组合 4"/>
          <p:cNvGrpSpPr/>
          <p:nvPr/>
        </p:nvGrpSpPr>
        <p:grpSpPr>
          <a:xfrm>
            <a:off x="4646613" y="3773488"/>
            <a:ext cx="3048000" cy="1273175"/>
            <a:chOff x="898937" y="1740307"/>
            <a:chExt cx="1085881" cy="955132"/>
          </a:xfrm>
        </p:grpSpPr>
        <p:sp>
          <p:nvSpPr>
            <p:cNvPr id="21511" name="TextBox 4"/>
            <p:cNvSpPr txBox="1"/>
            <p:nvPr/>
          </p:nvSpPr>
          <p:spPr>
            <a:xfrm>
              <a:off x="910655" y="1740307"/>
              <a:ext cx="1062445" cy="691514"/>
            </a:xfrm>
            <a:prstGeom prst="rect">
              <a:avLst/>
            </a:prstGeom>
            <a:noFill/>
            <a:ln w="9525">
              <a:noFill/>
            </a:ln>
          </p:spPr>
          <p:txBody>
            <a:bodyPr lIns="0" rIns="0">
              <a:spAutoFit/>
            </a:bodyPr>
            <a:p>
              <a:pPr algn="ctr"/>
              <a:r>
                <a:rPr lang="zh-CN" altLang="en-US" sz="5400" b="1" dirty="0">
                  <a:latin typeface="微软雅黑" panose="020B0503020204020204" pitchFamily="34" charset="-122"/>
                  <a:ea typeface="微软雅黑" panose="020B0503020204020204" pitchFamily="34" charset="-122"/>
                </a:rPr>
                <a:t>科学统计</a:t>
              </a:r>
              <a:endParaRPr lang="zh-CN" altLang="en-US" sz="5400" b="1" dirty="0">
                <a:latin typeface="微软雅黑" panose="020B0503020204020204" pitchFamily="34" charset="-122"/>
                <a:ea typeface="微软雅黑" panose="020B0503020204020204" pitchFamily="34" charset="-122"/>
              </a:endParaRPr>
            </a:p>
          </p:txBody>
        </p:sp>
        <p:sp>
          <p:nvSpPr>
            <p:cNvPr id="21512" name="TextBox 5"/>
            <p:cNvSpPr txBox="1"/>
            <p:nvPr/>
          </p:nvSpPr>
          <p:spPr>
            <a:xfrm>
              <a:off x="898937" y="2418440"/>
              <a:ext cx="1085881" cy="276999"/>
            </a:xfrm>
            <a:prstGeom prst="rect">
              <a:avLst/>
            </a:prstGeom>
            <a:noFill/>
            <a:ln w="9525">
              <a:noFill/>
            </a:ln>
          </p:spPr>
          <p:txBody>
            <a:bodyPr>
              <a:spAutoFit/>
            </a:bodyPr>
            <a:p>
              <a:pPr algn="ctr"/>
              <a:endParaRPr lang="zh-CN" altLang="en-US" b="1" dirty="0">
                <a:solidFill>
                  <a:schemeClr val="accent1"/>
                </a:solidFill>
                <a:latin typeface="Calibri" panose="020F0502020204030204" pitchFamily="34" charset="0"/>
              </a:endParaRPr>
            </a:p>
          </p:txBody>
        </p:sp>
      </p:grpSp>
      <p:sp>
        <p:nvSpPr>
          <p:cNvPr id="11" name="矩形 10"/>
          <p:cNvSpPr/>
          <p:nvPr/>
        </p:nvSpPr>
        <p:spPr>
          <a:xfrm>
            <a:off x="4555228" y="658067"/>
            <a:ext cx="1232944" cy="134414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smtClean="0">
                <a:ln>
                  <a:noFill/>
                </a:ln>
                <a:solidFill>
                  <a:prstClr val="white"/>
                </a:solidFill>
                <a:effectLst/>
                <a:uLnTx/>
                <a:uFillTx/>
                <a:latin typeface="Impact" panose="020B0806030902050204" pitchFamily="34" charset="0"/>
                <a:ea typeface="+mn-ea"/>
                <a:cs typeface="+mn-cs"/>
              </a:rPr>
              <a:t>02</a:t>
            </a:r>
            <a:endParaRPr kumimoji="0" lang="zh-CN" altLang="en-US" sz="3735"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12" name="椭圆 11"/>
          <p:cNvSpPr/>
          <p:nvPr/>
        </p:nvSpPr>
        <p:spPr>
          <a:xfrm>
            <a:off x="8368451" y="5477629"/>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3" name="椭圆 12"/>
          <p:cNvSpPr/>
          <p:nvPr/>
        </p:nvSpPr>
        <p:spPr>
          <a:xfrm>
            <a:off x="11248772" y="5124788"/>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2596612" y="6288117"/>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a:spLocks noChangeAspect="1"/>
          </p:cNvSpPr>
          <p:nvPr/>
        </p:nvSpPr>
        <p:spPr>
          <a:xfrm>
            <a:off x="6337217" y="6143097"/>
            <a:ext cx="768000" cy="768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6" name="椭圆 15"/>
          <p:cNvSpPr>
            <a:spLocks noChangeAspect="1"/>
          </p:cNvSpPr>
          <p:nvPr/>
        </p:nvSpPr>
        <p:spPr>
          <a:xfrm>
            <a:off x="10337800" y="6288088"/>
            <a:ext cx="863600" cy="8636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7" name="椭圆 16"/>
          <p:cNvSpPr>
            <a:spLocks noChangeAspect="1"/>
          </p:cNvSpPr>
          <p:nvPr/>
        </p:nvSpPr>
        <p:spPr>
          <a:xfrm>
            <a:off x="7216775" y="6575425"/>
            <a:ext cx="1150938" cy="1152525"/>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8" name="椭圆 17"/>
          <p:cNvSpPr>
            <a:spLocks noChangeAspect="1"/>
          </p:cNvSpPr>
          <p:nvPr/>
        </p:nvSpPr>
        <p:spPr>
          <a:xfrm>
            <a:off x="4213856" y="5770287"/>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9" name="椭圆 18"/>
          <p:cNvSpPr>
            <a:spLocks noChangeAspect="1"/>
          </p:cNvSpPr>
          <p:nvPr/>
        </p:nvSpPr>
        <p:spPr>
          <a:xfrm>
            <a:off x="1679575" y="6142038"/>
            <a:ext cx="671513" cy="6731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0" name="椭圆 19"/>
          <p:cNvSpPr>
            <a:spLocks noChangeAspect="1"/>
          </p:cNvSpPr>
          <p:nvPr/>
        </p:nvSpPr>
        <p:spPr>
          <a:xfrm>
            <a:off x="1007507" y="6706511"/>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1" name="椭圆 20"/>
          <p:cNvSpPr>
            <a:spLocks noChangeAspect="1"/>
          </p:cNvSpPr>
          <p:nvPr/>
        </p:nvSpPr>
        <p:spPr>
          <a:xfrm>
            <a:off x="335360" y="6521842"/>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2" name="椭圆 21"/>
          <p:cNvSpPr>
            <a:spLocks noChangeAspect="1"/>
          </p:cNvSpPr>
          <p:nvPr/>
        </p:nvSpPr>
        <p:spPr>
          <a:xfrm>
            <a:off x="5237163" y="6016625"/>
            <a:ext cx="334963" cy="33655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3" name="椭圆 22"/>
          <p:cNvSpPr>
            <a:spLocks noChangeAspect="1"/>
          </p:cNvSpPr>
          <p:nvPr/>
        </p:nvSpPr>
        <p:spPr>
          <a:xfrm>
            <a:off x="5842764" y="5711182"/>
            <a:ext cx="336000" cy="33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4" name="椭圆 23"/>
          <p:cNvSpPr>
            <a:spLocks noChangeAspect="1"/>
          </p:cNvSpPr>
          <p:nvPr/>
        </p:nvSpPr>
        <p:spPr>
          <a:xfrm>
            <a:off x="95250" y="6264275"/>
            <a:ext cx="239713" cy="239713"/>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000000"/>
                                          </p:val>
                                        </p:tav>
                                        <p:tav tm="100000">
                                          <p:val>
                                            <p:strVal val="#ppt_w"/>
                                          </p:val>
                                        </p:tav>
                                      </p:tavLst>
                                    </p:anim>
                                    <p:anim calcmode="lin" valueType="num">
                                      <p:cBhvr>
                                        <p:cTn id="8" dur="250" fill="hold"/>
                                        <p:tgtEl>
                                          <p:spTgt spid="4"/>
                                        </p:tgtEl>
                                        <p:attrNameLst>
                                          <p:attrName>ppt_h</p:attrName>
                                        </p:attrNameLst>
                                      </p:cBhvr>
                                      <p:tavLst>
                                        <p:tav tm="0">
                                          <p:val>
                                            <p:fltVal val="0.000000"/>
                                          </p:val>
                                        </p:tav>
                                        <p:tav tm="100000">
                                          <p:val>
                                            <p:strVal val="#ppt_h"/>
                                          </p:val>
                                        </p:tav>
                                      </p:tavLst>
                                    </p:anim>
                                    <p:animEffect transition="in" filter="fade">
                                      <p:cBhvr>
                                        <p:cTn id="9" dur="25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50"/>
                                        <p:tgtEl>
                                          <p:spTgt spid="25"/>
                                        </p:tgtEl>
                                      </p:cBhvr>
                                    </p:animEffect>
                                  </p:childTnLst>
                                </p:cTn>
                              </p:par>
                              <p:par>
                                <p:cTn id="13" presetID="42" presetClass="path" presetSubtype="0" accel="50000" decel="50000" autoRev="1" fill="hold" nodeType="withEffect">
                                  <p:stCondLst>
                                    <p:cond delay="0"/>
                                  </p:stCondLst>
                                  <p:childTnLst>
                                    <p:animMotion origin="layout" path="M 3.95833E-6 -2.59259E-6 L -0.06302 -0.00069 " pathEditMode="relative" rAng="0" ptsTypes="AA">
                                      <p:cBhvr>
                                        <p:cTn id="14" dur="500" fill="hold"/>
                                        <p:tgtEl>
                                          <p:spTgt spid="25"/>
                                        </p:tgtEl>
                                        <p:attrNameLst>
                                          <p:attrName>ppt_x</p:attrName>
                                          <p:attrName>ppt_y</p:attrName>
                                        </p:attrNameLst>
                                      </p:cBhvr>
                                      <p:rCtr x="-315100" y="-4600"/>
                                    </p:animMotion>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250" fill="hold"/>
                                        <p:tgtEl>
                                          <p:spTgt spid="11"/>
                                        </p:tgtEl>
                                        <p:attrNameLst>
                                          <p:attrName>ppt_w</p:attrName>
                                        </p:attrNameLst>
                                      </p:cBhvr>
                                      <p:tavLst>
                                        <p:tav tm="0">
                                          <p:val>
                                            <p:fltVal val="0.000000"/>
                                          </p:val>
                                        </p:tav>
                                        <p:tav tm="100000">
                                          <p:val>
                                            <p:strVal val="#ppt_w"/>
                                          </p:val>
                                        </p:tav>
                                      </p:tavLst>
                                    </p:anim>
                                    <p:anim calcmode="lin" valueType="num">
                                      <p:cBhvr>
                                        <p:cTn id="19" dur="250" fill="hold"/>
                                        <p:tgtEl>
                                          <p:spTgt spid="11"/>
                                        </p:tgtEl>
                                        <p:attrNameLst>
                                          <p:attrName>ppt_h</p:attrName>
                                        </p:attrNameLst>
                                      </p:cBhvr>
                                      <p:tavLst>
                                        <p:tav tm="0">
                                          <p:val>
                                            <p:fltVal val="0.000000"/>
                                          </p:val>
                                        </p:tav>
                                        <p:tav tm="100000">
                                          <p:val>
                                            <p:strVal val="#ppt_h"/>
                                          </p:val>
                                        </p:tav>
                                      </p:tavLst>
                                    </p:anim>
                                    <p:anim calcmode="lin" valueType="num">
                                      <p:cBhvr>
                                        <p:cTn id="20" dur="250" fill="hold"/>
                                        <p:tgtEl>
                                          <p:spTgt spid="11"/>
                                        </p:tgtEl>
                                        <p:attrNameLst>
                                          <p:attrName>style.rotation</p:attrName>
                                        </p:attrNameLst>
                                      </p:cBhvr>
                                      <p:tavLst>
                                        <p:tav tm="0">
                                          <p:val>
                                            <p:fltVal val="90.000000"/>
                                          </p:val>
                                        </p:tav>
                                        <p:tav tm="100000">
                                          <p:val>
                                            <p:fltVal val="0.000000"/>
                                          </p:val>
                                        </p:tav>
                                      </p:tavLst>
                                    </p:anim>
                                    <p:animEffect transition="in" filter="fade">
                                      <p:cBhvr>
                                        <p:cTn id="21" dur="250"/>
                                        <p:tgtEl>
                                          <p:spTgt spid="11"/>
                                        </p:tgtEl>
                                      </p:cBhvr>
                                    </p:animEffect>
                                  </p:childTnLst>
                                </p:cTn>
                              </p:par>
                              <p:par>
                                <p:cTn id="22" presetID="2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250"/>
                                        <p:tgtEl>
                                          <p:spTgt spid="5"/>
                                        </p:tgtEl>
                                      </p:cBhvr>
                                    </p:animEffect>
                                  </p:childTnLst>
                                </p:cTn>
                              </p:par>
                            </p:childTnLst>
                          </p:cTn>
                        </p:par>
                        <p:par>
                          <p:cTn id="25" fill="hold">
                            <p:stCondLst>
                              <p:cond delay="100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250" fill="hold"/>
                                        <p:tgtEl>
                                          <p:spTgt spid="13"/>
                                        </p:tgtEl>
                                        <p:attrNameLst>
                                          <p:attrName>ppt_w</p:attrName>
                                        </p:attrNameLst>
                                      </p:cBhvr>
                                      <p:tavLst>
                                        <p:tav tm="0">
                                          <p:val>
                                            <p:fltVal val="0.000000"/>
                                          </p:val>
                                        </p:tav>
                                        <p:tav tm="100000">
                                          <p:val>
                                            <p:strVal val="#ppt_w"/>
                                          </p:val>
                                        </p:tav>
                                      </p:tavLst>
                                    </p:anim>
                                    <p:anim calcmode="lin" valueType="num">
                                      <p:cBhvr>
                                        <p:cTn id="29" dur="250" fill="hold"/>
                                        <p:tgtEl>
                                          <p:spTgt spid="13"/>
                                        </p:tgtEl>
                                        <p:attrNameLst>
                                          <p:attrName>ppt_h</p:attrName>
                                        </p:attrNameLst>
                                      </p:cBhvr>
                                      <p:tavLst>
                                        <p:tav tm="0">
                                          <p:val>
                                            <p:fltVal val="0.000000"/>
                                          </p:val>
                                        </p:tav>
                                        <p:tav tm="100000">
                                          <p:val>
                                            <p:strVal val="#ppt_h"/>
                                          </p:val>
                                        </p:tav>
                                      </p:tavLst>
                                    </p:anim>
                                    <p:anim calcmode="lin" valueType="num">
                                      <p:cBhvr>
                                        <p:cTn id="30" dur="250" fill="hold"/>
                                        <p:tgtEl>
                                          <p:spTgt spid="13"/>
                                        </p:tgtEl>
                                        <p:attrNameLst>
                                          <p:attrName>ppt_x</p:attrName>
                                        </p:attrNameLst>
                                      </p:cBhvr>
                                      <p:tavLst>
                                        <p:tav tm="0">
                                          <p:val>
                                            <p:fltVal val="0.500000"/>
                                          </p:val>
                                        </p:tav>
                                        <p:tav tm="100000">
                                          <p:val>
                                            <p:strVal val="#ppt_x"/>
                                          </p:val>
                                        </p:tav>
                                      </p:tavLst>
                                    </p:anim>
                                    <p:anim calcmode="lin" valueType="num">
                                      <p:cBhvr>
                                        <p:cTn id="31" dur="250" fill="hold"/>
                                        <p:tgtEl>
                                          <p:spTgt spid="13"/>
                                        </p:tgtEl>
                                        <p:attrNameLst>
                                          <p:attrName>ppt_y</p:attrName>
                                        </p:attrNameLst>
                                      </p:cBhvr>
                                      <p:tavLst>
                                        <p:tav tm="0">
                                          <p:val>
                                            <p:fltVal val="0.500000"/>
                                          </p:val>
                                        </p:tav>
                                        <p:tav tm="100000">
                                          <p:val>
                                            <p:strVal val="#ppt_y"/>
                                          </p:val>
                                        </p:tav>
                                      </p:tavLst>
                                    </p:anim>
                                  </p:childTnLst>
                                </p:cTn>
                              </p:par>
                              <p:par>
                                <p:cTn id="32" presetID="23" presetClass="entr" presetSubtype="528" fill="hold" nodeType="withEffect">
                                  <p:stCondLst>
                                    <p:cond delay="1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fltVal val="0.000000"/>
                                          </p:val>
                                        </p:tav>
                                        <p:tav tm="100000">
                                          <p:val>
                                            <p:strVal val="#ppt_w"/>
                                          </p:val>
                                        </p:tav>
                                      </p:tavLst>
                                    </p:anim>
                                    <p:anim calcmode="lin" valueType="num">
                                      <p:cBhvr>
                                        <p:cTn id="35" dur="250" fill="hold"/>
                                        <p:tgtEl>
                                          <p:spTgt spid="14"/>
                                        </p:tgtEl>
                                        <p:attrNameLst>
                                          <p:attrName>ppt_h</p:attrName>
                                        </p:attrNameLst>
                                      </p:cBhvr>
                                      <p:tavLst>
                                        <p:tav tm="0">
                                          <p:val>
                                            <p:fltVal val="0.000000"/>
                                          </p:val>
                                        </p:tav>
                                        <p:tav tm="100000">
                                          <p:val>
                                            <p:strVal val="#ppt_h"/>
                                          </p:val>
                                        </p:tav>
                                      </p:tavLst>
                                    </p:anim>
                                    <p:anim calcmode="lin" valueType="num">
                                      <p:cBhvr>
                                        <p:cTn id="36" dur="250" fill="hold"/>
                                        <p:tgtEl>
                                          <p:spTgt spid="14"/>
                                        </p:tgtEl>
                                        <p:attrNameLst>
                                          <p:attrName>ppt_x</p:attrName>
                                        </p:attrNameLst>
                                      </p:cBhvr>
                                      <p:tavLst>
                                        <p:tav tm="0">
                                          <p:val>
                                            <p:fltVal val="0.500000"/>
                                          </p:val>
                                        </p:tav>
                                        <p:tav tm="100000">
                                          <p:val>
                                            <p:strVal val="#ppt_x"/>
                                          </p:val>
                                        </p:tav>
                                      </p:tavLst>
                                    </p:anim>
                                    <p:anim calcmode="lin" valueType="num">
                                      <p:cBhvr>
                                        <p:cTn id="37" dur="250" fill="hold"/>
                                        <p:tgtEl>
                                          <p:spTgt spid="14"/>
                                        </p:tgtEl>
                                        <p:attrNameLst>
                                          <p:attrName>ppt_y</p:attrName>
                                        </p:attrNameLst>
                                      </p:cBhvr>
                                      <p:tavLst>
                                        <p:tav tm="0">
                                          <p:val>
                                            <p:fltVal val="0.500000"/>
                                          </p:val>
                                        </p:tav>
                                        <p:tav tm="100000">
                                          <p:val>
                                            <p:strVal val="#ppt_y"/>
                                          </p:val>
                                        </p:tav>
                                      </p:tavLst>
                                    </p:anim>
                                  </p:childTnLst>
                                </p:cTn>
                              </p:par>
                              <p:par>
                                <p:cTn id="38" presetID="23" presetClass="entr" presetSubtype="528" fill="hold" nodeType="withEffect">
                                  <p:stCondLst>
                                    <p:cond delay="103"/>
                                  </p:stCondLst>
                                  <p:childTnLst>
                                    <p:set>
                                      <p:cBhvr>
                                        <p:cTn id="39" dur="1" fill="hold">
                                          <p:stCondLst>
                                            <p:cond delay="0"/>
                                          </p:stCondLst>
                                        </p:cTn>
                                        <p:tgtEl>
                                          <p:spTgt spid="15"/>
                                        </p:tgtEl>
                                        <p:attrNameLst>
                                          <p:attrName>style.visibility</p:attrName>
                                        </p:attrNameLst>
                                      </p:cBhvr>
                                      <p:to>
                                        <p:strVal val="visible"/>
                                      </p:to>
                                    </p:set>
                                    <p:anim calcmode="lin" valueType="num">
                                      <p:cBhvr>
                                        <p:cTn id="40" dur="250" fill="hold"/>
                                        <p:tgtEl>
                                          <p:spTgt spid="15"/>
                                        </p:tgtEl>
                                        <p:attrNameLst>
                                          <p:attrName>ppt_w</p:attrName>
                                        </p:attrNameLst>
                                      </p:cBhvr>
                                      <p:tavLst>
                                        <p:tav tm="0">
                                          <p:val>
                                            <p:fltVal val="0.000000"/>
                                          </p:val>
                                        </p:tav>
                                        <p:tav tm="100000">
                                          <p:val>
                                            <p:strVal val="#ppt_w"/>
                                          </p:val>
                                        </p:tav>
                                      </p:tavLst>
                                    </p:anim>
                                    <p:anim calcmode="lin" valueType="num">
                                      <p:cBhvr>
                                        <p:cTn id="41" dur="250" fill="hold"/>
                                        <p:tgtEl>
                                          <p:spTgt spid="15"/>
                                        </p:tgtEl>
                                        <p:attrNameLst>
                                          <p:attrName>ppt_h</p:attrName>
                                        </p:attrNameLst>
                                      </p:cBhvr>
                                      <p:tavLst>
                                        <p:tav tm="0">
                                          <p:val>
                                            <p:fltVal val="0.000000"/>
                                          </p:val>
                                        </p:tav>
                                        <p:tav tm="100000">
                                          <p:val>
                                            <p:strVal val="#ppt_h"/>
                                          </p:val>
                                        </p:tav>
                                      </p:tavLst>
                                    </p:anim>
                                    <p:anim calcmode="lin" valueType="num">
                                      <p:cBhvr>
                                        <p:cTn id="42" dur="250" fill="hold"/>
                                        <p:tgtEl>
                                          <p:spTgt spid="15"/>
                                        </p:tgtEl>
                                        <p:attrNameLst>
                                          <p:attrName>ppt_x</p:attrName>
                                        </p:attrNameLst>
                                      </p:cBhvr>
                                      <p:tavLst>
                                        <p:tav tm="0">
                                          <p:val>
                                            <p:fltVal val="0.500000"/>
                                          </p:val>
                                        </p:tav>
                                        <p:tav tm="100000">
                                          <p:val>
                                            <p:strVal val="#ppt_x"/>
                                          </p:val>
                                        </p:tav>
                                      </p:tavLst>
                                    </p:anim>
                                    <p:anim calcmode="lin" valueType="num">
                                      <p:cBhvr>
                                        <p:cTn id="43" dur="250" fill="hold"/>
                                        <p:tgtEl>
                                          <p:spTgt spid="15"/>
                                        </p:tgtEl>
                                        <p:attrNameLst>
                                          <p:attrName>ppt_y</p:attrName>
                                        </p:attrNameLst>
                                      </p:cBhvr>
                                      <p:tavLst>
                                        <p:tav tm="0">
                                          <p:val>
                                            <p:fltVal val="0.500000"/>
                                          </p:val>
                                        </p:tav>
                                        <p:tav tm="100000">
                                          <p:val>
                                            <p:strVal val="#ppt_y"/>
                                          </p:val>
                                        </p:tav>
                                      </p:tavLst>
                                    </p:anim>
                                  </p:childTnLst>
                                </p:cTn>
                              </p:par>
                              <p:par>
                                <p:cTn id="44" presetID="23" presetClass="entr" presetSubtype="528"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000000"/>
                                          </p:val>
                                        </p:tav>
                                        <p:tav tm="100000">
                                          <p:val>
                                            <p:strVal val="#ppt_w"/>
                                          </p:val>
                                        </p:tav>
                                      </p:tavLst>
                                    </p:anim>
                                    <p:anim calcmode="lin" valueType="num">
                                      <p:cBhvr>
                                        <p:cTn id="47" dur="250" fill="hold"/>
                                        <p:tgtEl>
                                          <p:spTgt spid="16"/>
                                        </p:tgtEl>
                                        <p:attrNameLst>
                                          <p:attrName>ppt_h</p:attrName>
                                        </p:attrNameLst>
                                      </p:cBhvr>
                                      <p:tavLst>
                                        <p:tav tm="0">
                                          <p:val>
                                            <p:fltVal val="0.000000"/>
                                          </p:val>
                                        </p:tav>
                                        <p:tav tm="100000">
                                          <p:val>
                                            <p:strVal val="#ppt_h"/>
                                          </p:val>
                                        </p:tav>
                                      </p:tavLst>
                                    </p:anim>
                                    <p:anim calcmode="lin" valueType="num">
                                      <p:cBhvr>
                                        <p:cTn id="48" dur="250" fill="hold"/>
                                        <p:tgtEl>
                                          <p:spTgt spid="16"/>
                                        </p:tgtEl>
                                        <p:attrNameLst>
                                          <p:attrName>ppt_x</p:attrName>
                                        </p:attrNameLst>
                                      </p:cBhvr>
                                      <p:tavLst>
                                        <p:tav tm="0">
                                          <p:val>
                                            <p:fltVal val="0.500000"/>
                                          </p:val>
                                        </p:tav>
                                        <p:tav tm="100000">
                                          <p:val>
                                            <p:strVal val="#ppt_x"/>
                                          </p:val>
                                        </p:tav>
                                      </p:tavLst>
                                    </p:anim>
                                    <p:anim calcmode="lin" valueType="num">
                                      <p:cBhvr>
                                        <p:cTn id="49" dur="250" fill="hold"/>
                                        <p:tgtEl>
                                          <p:spTgt spid="16"/>
                                        </p:tgtEl>
                                        <p:attrNameLst>
                                          <p:attrName>ppt_y</p:attrName>
                                        </p:attrNameLst>
                                      </p:cBhvr>
                                      <p:tavLst>
                                        <p:tav tm="0">
                                          <p:val>
                                            <p:fltVal val="0.500000"/>
                                          </p:val>
                                        </p:tav>
                                        <p:tav tm="100000">
                                          <p:val>
                                            <p:strVal val="#ppt_y"/>
                                          </p:val>
                                        </p:tav>
                                      </p:tavLst>
                                    </p:anim>
                                  </p:childTnLst>
                                </p:cTn>
                              </p:par>
                              <p:par>
                                <p:cTn id="50" presetID="23" presetClass="entr" presetSubtype="528" fill="hold" nodeType="withEffect">
                                  <p:stCondLst>
                                    <p:cond delay="3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250" fill="hold"/>
                                        <p:tgtEl>
                                          <p:spTgt spid="12"/>
                                        </p:tgtEl>
                                        <p:attrNameLst>
                                          <p:attrName>ppt_w</p:attrName>
                                        </p:attrNameLst>
                                      </p:cBhvr>
                                      <p:tavLst>
                                        <p:tav tm="0">
                                          <p:val>
                                            <p:fltVal val="0.000000"/>
                                          </p:val>
                                        </p:tav>
                                        <p:tav tm="100000">
                                          <p:val>
                                            <p:strVal val="#ppt_w"/>
                                          </p:val>
                                        </p:tav>
                                      </p:tavLst>
                                    </p:anim>
                                    <p:anim calcmode="lin" valueType="num">
                                      <p:cBhvr>
                                        <p:cTn id="53" dur="250" fill="hold"/>
                                        <p:tgtEl>
                                          <p:spTgt spid="12"/>
                                        </p:tgtEl>
                                        <p:attrNameLst>
                                          <p:attrName>ppt_h</p:attrName>
                                        </p:attrNameLst>
                                      </p:cBhvr>
                                      <p:tavLst>
                                        <p:tav tm="0">
                                          <p:val>
                                            <p:fltVal val="0.000000"/>
                                          </p:val>
                                        </p:tav>
                                        <p:tav tm="100000">
                                          <p:val>
                                            <p:strVal val="#ppt_h"/>
                                          </p:val>
                                        </p:tav>
                                      </p:tavLst>
                                    </p:anim>
                                    <p:anim calcmode="lin" valueType="num">
                                      <p:cBhvr>
                                        <p:cTn id="54" dur="250" fill="hold"/>
                                        <p:tgtEl>
                                          <p:spTgt spid="12"/>
                                        </p:tgtEl>
                                        <p:attrNameLst>
                                          <p:attrName>ppt_x</p:attrName>
                                        </p:attrNameLst>
                                      </p:cBhvr>
                                      <p:tavLst>
                                        <p:tav tm="0">
                                          <p:val>
                                            <p:fltVal val="0.500000"/>
                                          </p:val>
                                        </p:tav>
                                        <p:tav tm="100000">
                                          <p:val>
                                            <p:strVal val="#ppt_x"/>
                                          </p:val>
                                        </p:tav>
                                      </p:tavLst>
                                    </p:anim>
                                    <p:anim calcmode="lin" valueType="num">
                                      <p:cBhvr>
                                        <p:cTn id="55" dur="250" fill="hold"/>
                                        <p:tgtEl>
                                          <p:spTgt spid="12"/>
                                        </p:tgtEl>
                                        <p:attrNameLst>
                                          <p:attrName>ppt_y</p:attrName>
                                        </p:attrNameLst>
                                      </p:cBhvr>
                                      <p:tavLst>
                                        <p:tav tm="0">
                                          <p:val>
                                            <p:fltVal val="0.500000"/>
                                          </p:val>
                                        </p:tav>
                                        <p:tav tm="100000">
                                          <p:val>
                                            <p:strVal val="#ppt_y"/>
                                          </p:val>
                                        </p:tav>
                                      </p:tavLst>
                                    </p:anim>
                                  </p:childTnLst>
                                </p:cTn>
                              </p:par>
                              <p:par>
                                <p:cTn id="56" presetID="23" presetClass="entr" presetSubtype="528" fill="hold" nodeType="withEffect">
                                  <p:stCondLst>
                                    <p:cond delay="46"/>
                                  </p:stCondLst>
                                  <p:childTnLst>
                                    <p:set>
                                      <p:cBhvr>
                                        <p:cTn id="57" dur="1" fill="hold">
                                          <p:stCondLst>
                                            <p:cond delay="0"/>
                                          </p:stCondLst>
                                        </p:cTn>
                                        <p:tgtEl>
                                          <p:spTgt spid="18"/>
                                        </p:tgtEl>
                                        <p:attrNameLst>
                                          <p:attrName>style.visibility</p:attrName>
                                        </p:attrNameLst>
                                      </p:cBhvr>
                                      <p:to>
                                        <p:strVal val="visible"/>
                                      </p:to>
                                    </p:set>
                                    <p:anim calcmode="lin" valueType="num">
                                      <p:cBhvr>
                                        <p:cTn id="58" dur="250" fill="hold"/>
                                        <p:tgtEl>
                                          <p:spTgt spid="18"/>
                                        </p:tgtEl>
                                        <p:attrNameLst>
                                          <p:attrName>ppt_w</p:attrName>
                                        </p:attrNameLst>
                                      </p:cBhvr>
                                      <p:tavLst>
                                        <p:tav tm="0">
                                          <p:val>
                                            <p:fltVal val="0.000000"/>
                                          </p:val>
                                        </p:tav>
                                        <p:tav tm="100000">
                                          <p:val>
                                            <p:strVal val="#ppt_w"/>
                                          </p:val>
                                        </p:tav>
                                      </p:tavLst>
                                    </p:anim>
                                    <p:anim calcmode="lin" valueType="num">
                                      <p:cBhvr>
                                        <p:cTn id="59" dur="250" fill="hold"/>
                                        <p:tgtEl>
                                          <p:spTgt spid="18"/>
                                        </p:tgtEl>
                                        <p:attrNameLst>
                                          <p:attrName>ppt_h</p:attrName>
                                        </p:attrNameLst>
                                      </p:cBhvr>
                                      <p:tavLst>
                                        <p:tav tm="0">
                                          <p:val>
                                            <p:fltVal val="0.000000"/>
                                          </p:val>
                                        </p:tav>
                                        <p:tav tm="100000">
                                          <p:val>
                                            <p:strVal val="#ppt_h"/>
                                          </p:val>
                                        </p:tav>
                                      </p:tavLst>
                                    </p:anim>
                                    <p:anim calcmode="lin" valueType="num">
                                      <p:cBhvr>
                                        <p:cTn id="60" dur="250" fill="hold"/>
                                        <p:tgtEl>
                                          <p:spTgt spid="18"/>
                                        </p:tgtEl>
                                        <p:attrNameLst>
                                          <p:attrName>ppt_x</p:attrName>
                                        </p:attrNameLst>
                                      </p:cBhvr>
                                      <p:tavLst>
                                        <p:tav tm="0">
                                          <p:val>
                                            <p:fltVal val="0.500000"/>
                                          </p:val>
                                        </p:tav>
                                        <p:tav tm="100000">
                                          <p:val>
                                            <p:strVal val="#ppt_x"/>
                                          </p:val>
                                        </p:tav>
                                      </p:tavLst>
                                    </p:anim>
                                    <p:anim calcmode="lin" valueType="num">
                                      <p:cBhvr>
                                        <p:cTn id="61" dur="250" fill="hold"/>
                                        <p:tgtEl>
                                          <p:spTgt spid="18"/>
                                        </p:tgtEl>
                                        <p:attrNameLst>
                                          <p:attrName>ppt_y</p:attrName>
                                        </p:attrNameLst>
                                      </p:cBhvr>
                                      <p:tavLst>
                                        <p:tav tm="0">
                                          <p:val>
                                            <p:fltVal val="0.500000"/>
                                          </p:val>
                                        </p:tav>
                                        <p:tav tm="100000">
                                          <p:val>
                                            <p:strVal val="#ppt_y"/>
                                          </p:val>
                                        </p:tav>
                                      </p:tavLst>
                                    </p:anim>
                                  </p:childTnLst>
                                </p:cTn>
                              </p:par>
                              <p:par>
                                <p:cTn id="62" presetID="23" presetClass="entr" presetSubtype="528" fill="hold" grpId="0" nodeType="withEffect">
                                  <p:stCondLst>
                                    <p:cond delay="46"/>
                                  </p:stCondLst>
                                  <p:childTnLst>
                                    <p:set>
                                      <p:cBhvr>
                                        <p:cTn id="63" dur="1" fill="hold">
                                          <p:stCondLst>
                                            <p:cond delay="0"/>
                                          </p:stCondLst>
                                        </p:cTn>
                                        <p:tgtEl>
                                          <p:spTgt spid="17"/>
                                        </p:tgtEl>
                                        <p:attrNameLst>
                                          <p:attrName>style.visibility</p:attrName>
                                        </p:attrNameLst>
                                      </p:cBhvr>
                                      <p:to>
                                        <p:strVal val="visible"/>
                                      </p:to>
                                    </p:set>
                                    <p:anim calcmode="lin" valueType="num">
                                      <p:cBhvr>
                                        <p:cTn id="64" dur="250" fill="hold"/>
                                        <p:tgtEl>
                                          <p:spTgt spid="17"/>
                                        </p:tgtEl>
                                        <p:attrNameLst>
                                          <p:attrName>ppt_w</p:attrName>
                                        </p:attrNameLst>
                                      </p:cBhvr>
                                      <p:tavLst>
                                        <p:tav tm="0">
                                          <p:val>
                                            <p:fltVal val="0.000000"/>
                                          </p:val>
                                        </p:tav>
                                        <p:tav tm="100000">
                                          <p:val>
                                            <p:strVal val="#ppt_w"/>
                                          </p:val>
                                        </p:tav>
                                      </p:tavLst>
                                    </p:anim>
                                    <p:anim calcmode="lin" valueType="num">
                                      <p:cBhvr>
                                        <p:cTn id="65" dur="250" fill="hold"/>
                                        <p:tgtEl>
                                          <p:spTgt spid="17"/>
                                        </p:tgtEl>
                                        <p:attrNameLst>
                                          <p:attrName>ppt_h</p:attrName>
                                        </p:attrNameLst>
                                      </p:cBhvr>
                                      <p:tavLst>
                                        <p:tav tm="0">
                                          <p:val>
                                            <p:fltVal val="0.000000"/>
                                          </p:val>
                                        </p:tav>
                                        <p:tav tm="100000">
                                          <p:val>
                                            <p:strVal val="#ppt_h"/>
                                          </p:val>
                                        </p:tav>
                                      </p:tavLst>
                                    </p:anim>
                                    <p:anim calcmode="lin" valueType="num">
                                      <p:cBhvr>
                                        <p:cTn id="66" dur="250" fill="hold"/>
                                        <p:tgtEl>
                                          <p:spTgt spid="17"/>
                                        </p:tgtEl>
                                        <p:attrNameLst>
                                          <p:attrName>ppt_x</p:attrName>
                                        </p:attrNameLst>
                                      </p:cBhvr>
                                      <p:tavLst>
                                        <p:tav tm="0">
                                          <p:val>
                                            <p:fltVal val="0.500000"/>
                                          </p:val>
                                        </p:tav>
                                        <p:tav tm="100000">
                                          <p:val>
                                            <p:strVal val="#ppt_x"/>
                                          </p:val>
                                        </p:tav>
                                      </p:tavLst>
                                    </p:anim>
                                    <p:anim calcmode="lin" valueType="num">
                                      <p:cBhvr>
                                        <p:cTn id="67" dur="250" fill="hold"/>
                                        <p:tgtEl>
                                          <p:spTgt spid="17"/>
                                        </p:tgtEl>
                                        <p:attrNameLst>
                                          <p:attrName>ppt_y</p:attrName>
                                        </p:attrNameLst>
                                      </p:cBhvr>
                                      <p:tavLst>
                                        <p:tav tm="0">
                                          <p:val>
                                            <p:fltVal val="0.500000"/>
                                          </p:val>
                                        </p:tav>
                                        <p:tav tm="100000">
                                          <p:val>
                                            <p:strVal val="#ppt_y"/>
                                          </p:val>
                                        </p:tav>
                                      </p:tavLst>
                                    </p:anim>
                                  </p:childTnLst>
                                </p:cTn>
                              </p:par>
                              <p:par>
                                <p:cTn id="68" presetID="23" presetClass="entr" presetSubtype="528" fill="hold" grpId="0" nodeType="withEffect">
                                  <p:stCondLst>
                                    <p:cond delay="296"/>
                                  </p:stCondLst>
                                  <p:childTnLst>
                                    <p:set>
                                      <p:cBhvr>
                                        <p:cTn id="69" dur="1" fill="hold">
                                          <p:stCondLst>
                                            <p:cond delay="0"/>
                                          </p:stCondLst>
                                        </p:cTn>
                                        <p:tgtEl>
                                          <p:spTgt spid="19"/>
                                        </p:tgtEl>
                                        <p:attrNameLst>
                                          <p:attrName>style.visibility</p:attrName>
                                        </p:attrNameLst>
                                      </p:cBhvr>
                                      <p:to>
                                        <p:strVal val="visible"/>
                                      </p:to>
                                    </p:set>
                                    <p:anim calcmode="lin" valueType="num">
                                      <p:cBhvr>
                                        <p:cTn id="70" dur="250" fill="hold"/>
                                        <p:tgtEl>
                                          <p:spTgt spid="19"/>
                                        </p:tgtEl>
                                        <p:attrNameLst>
                                          <p:attrName>ppt_w</p:attrName>
                                        </p:attrNameLst>
                                      </p:cBhvr>
                                      <p:tavLst>
                                        <p:tav tm="0">
                                          <p:val>
                                            <p:fltVal val="0.000000"/>
                                          </p:val>
                                        </p:tav>
                                        <p:tav tm="100000">
                                          <p:val>
                                            <p:strVal val="#ppt_w"/>
                                          </p:val>
                                        </p:tav>
                                      </p:tavLst>
                                    </p:anim>
                                    <p:anim calcmode="lin" valueType="num">
                                      <p:cBhvr>
                                        <p:cTn id="71" dur="250" fill="hold"/>
                                        <p:tgtEl>
                                          <p:spTgt spid="19"/>
                                        </p:tgtEl>
                                        <p:attrNameLst>
                                          <p:attrName>ppt_h</p:attrName>
                                        </p:attrNameLst>
                                      </p:cBhvr>
                                      <p:tavLst>
                                        <p:tav tm="0">
                                          <p:val>
                                            <p:fltVal val="0.000000"/>
                                          </p:val>
                                        </p:tav>
                                        <p:tav tm="100000">
                                          <p:val>
                                            <p:strVal val="#ppt_h"/>
                                          </p:val>
                                        </p:tav>
                                      </p:tavLst>
                                    </p:anim>
                                    <p:anim calcmode="lin" valueType="num">
                                      <p:cBhvr>
                                        <p:cTn id="72" dur="250" fill="hold"/>
                                        <p:tgtEl>
                                          <p:spTgt spid="19"/>
                                        </p:tgtEl>
                                        <p:attrNameLst>
                                          <p:attrName>ppt_x</p:attrName>
                                        </p:attrNameLst>
                                      </p:cBhvr>
                                      <p:tavLst>
                                        <p:tav tm="0">
                                          <p:val>
                                            <p:fltVal val="0.500000"/>
                                          </p:val>
                                        </p:tav>
                                        <p:tav tm="100000">
                                          <p:val>
                                            <p:strVal val="#ppt_x"/>
                                          </p:val>
                                        </p:tav>
                                      </p:tavLst>
                                    </p:anim>
                                    <p:anim calcmode="lin" valueType="num">
                                      <p:cBhvr>
                                        <p:cTn id="73" dur="250" fill="hold"/>
                                        <p:tgtEl>
                                          <p:spTgt spid="19"/>
                                        </p:tgtEl>
                                        <p:attrNameLst>
                                          <p:attrName>ppt_y</p:attrName>
                                        </p:attrNameLst>
                                      </p:cBhvr>
                                      <p:tavLst>
                                        <p:tav tm="0">
                                          <p:val>
                                            <p:fltVal val="0.500000"/>
                                          </p:val>
                                        </p:tav>
                                        <p:tav tm="100000">
                                          <p:val>
                                            <p:strVal val="#ppt_y"/>
                                          </p:val>
                                        </p:tav>
                                      </p:tavLst>
                                    </p:anim>
                                  </p:childTnLst>
                                </p:cTn>
                              </p:par>
                              <p:par>
                                <p:cTn id="74" presetID="23" presetClass="entr" presetSubtype="528" fill="hold" nodeType="withEffect">
                                  <p:stCondLst>
                                    <p:cond delay="382"/>
                                  </p:stCondLst>
                                  <p:childTnLst>
                                    <p:set>
                                      <p:cBhvr>
                                        <p:cTn id="75" dur="1" fill="hold">
                                          <p:stCondLst>
                                            <p:cond delay="0"/>
                                          </p:stCondLst>
                                        </p:cTn>
                                        <p:tgtEl>
                                          <p:spTgt spid="20"/>
                                        </p:tgtEl>
                                        <p:attrNameLst>
                                          <p:attrName>style.visibility</p:attrName>
                                        </p:attrNameLst>
                                      </p:cBhvr>
                                      <p:to>
                                        <p:strVal val="visible"/>
                                      </p:to>
                                    </p:set>
                                    <p:anim calcmode="lin" valueType="num">
                                      <p:cBhvr>
                                        <p:cTn id="76" dur="250" fill="hold"/>
                                        <p:tgtEl>
                                          <p:spTgt spid="20"/>
                                        </p:tgtEl>
                                        <p:attrNameLst>
                                          <p:attrName>ppt_w</p:attrName>
                                        </p:attrNameLst>
                                      </p:cBhvr>
                                      <p:tavLst>
                                        <p:tav tm="0">
                                          <p:val>
                                            <p:fltVal val="0.000000"/>
                                          </p:val>
                                        </p:tav>
                                        <p:tav tm="100000">
                                          <p:val>
                                            <p:strVal val="#ppt_w"/>
                                          </p:val>
                                        </p:tav>
                                      </p:tavLst>
                                    </p:anim>
                                    <p:anim calcmode="lin" valueType="num">
                                      <p:cBhvr>
                                        <p:cTn id="77" dur="250" fill="hold"/>
                                        <p:tgtEl>
                                          <p:spTgt spid="20"/>
                                        </p:tgtEl>
                                        <p:attrNameLst>
                                          <p:attrName>ppt_h</p:attrName>
                                        </p:attrNameLst>
                                      </p:cBhvr>
                                      <p:tavLst>
                                        <p:tav tm="0">
                                          <p:val>
                                            <p:fltVal val="0.000000"/>
                                          </p:val>
                                        </p:tav>
                                        <p:tav tm="100000">
                                          <p:val>
                                            <p:strVal val="#ppt_h"/>
                                          </p:val>
                                        </p:tav>
                                      </p:tavLst>
                                    </p:anim>
                                    <p:anim calcmode="lin" valueType="num">
                                      <p:cBhvr>
                                        <p:cTn id="78" dur="250" fill="hold"/>
                                        <p:tgtEl>
                                          <p:spTgt spid="20"/>
                                        </p:tgtEl>
                                        <p:attrNameLst>
                                          <p:attrName>ppt_x</p:attrName>
                                        </p:attrNameLst>
                                      </p:cBhvr>
                                      <p:tavLst>
                                        <p:tav tm="0">
                                          <p:val>
                                            <p:fltVal val="0.500000"/>
                                          </p:val>
                                        </p:tav>
                                        <p:tav tm="100000">
                                          <p:val>
                                            <p:strVal val="#ppt_x"/>
                                          </p:val>
                                        </p:tav>
                                      </p:tavLst>
                                    </p:anim>
                                    <p:anim calcmode="lin" valueType="num">
                                      <p:cBhvr>
                                        <p:cTn id="79" dur="250" fill="hold"/>
                                        <p:tgtEl>
                                          <p:spTgt spid="20"/>
                                        </p:tgtEl>
                                        <p:attrNameLst>
                                          <p:attrName>ppt_y</p:attrName>
                                        </p:attrNameLst>
                                      </p:cBhvr>
                                      <p:tavLst>
                                        <p:tav tm="0">
                                          <p:val>
                                            <p:fltVal val="0.500000"/>
                                          </p:val>
                                        </p:tav>
                                        <p:tav tm="100000">
                                          <p:val>
                                            <p:strVal val="#ppt_y"/>
                                          </p:val>
                                        </p:tav>
                                      </p:tavLst>
                                    </p:anim>
                                  </p:childTnLst>
                                </p:cTn>
                              </p:par>
                              <p:par>
                                <p:cTn id="80" presetID="23" presetClass="entr" presetSubtype="528" fill="hold" nodeType="withEffect">
                                  <p:stCondLst>
                                    <p:cond delay="301"/>
                                  </p:stCondLst>
                                  <p:childTnLst>
                                    <p:set>
                                      <p:cBhvr>
                                        <p:cTn id="81" dur="1" fill="hold">
                                          <p:stCondLst>
                                            <p:cond delay="0"/>
                                          </p:stCondLst>
                                        </p:cTn>
                                        <p:tgtEl>
                                          <p:spTgt spid="21"/>
                                        </p:tgtEl>
                                        <p:attrNameLst>
                                          <p:attrName>style.visibility</p:attrName>
                                        </p:attrNameLst>
                                      </p:cBhvr>
                                      <p:to>
                                        <p:strVal val="visible"/>
                                      </p:to>
                                    </p:set>
                                    <p:anim calcmode="lin" valueType="num">
                                      <p:cBhvr>
                                        <p:cTn id="82" dur="250" fill="hold"/>
                                        <p:tgtEl>
                                          <p:spTgt spid="21"/>
                                        </p:tgtEl>
                                        <p:attrNameLst>
                                          <p:attrName>ppt_w</p:attrName>
                                        </p:attrNameLst>
                                      </p:cBhvr>
                                      <p:tavLst>
                                        <p:tav tm="0">
                                          <p:val>
                                            <p:fltVal val="0.000000"/>
                                          </p:val>
                                        </p:tav>
                                        <p:tav tm="100000">
                                          <p:val>
                                            <p:strVal val="#ppt_w"/>
                                          </p:val>
                                        </p:tav>
                                      </p:tavLst>
                                    </p:anim>
                                    <p:anim calcmode="lin" valueType="num">
                                      <p:cBhvr>
                                        <p:cTn id="83" dur="250" fill="hold"/>
                                        <p:tgtEl>
                                          <p:spTgt spid="21"/>
                                        </p:tgtEl>
                                        <p:attrNameLst>
                                          <p:attrName>ppt_h</p:attrName>
                                        </p:attrNameLst>
                                      </p:cBhvr>
                                      <p:tavLst>
                                        <p:tav tm="0">
                                          <p:val>
                                            <p:fltVal val="0.000000"/>
                                          </p:val>
                                        </p:tav>
                                        <p:tav tm="100000">
                                          <p:val>
                                            <p:strVal val="#ppt_h"/>
                                          </p:val>
                                        </p:tav>
                                      </p:tavLst>
                                    </p:anim>
                                    <p:anim calcmode="lin" valueType="num">
                                      <p:cBhvr>
                                        <p:cTn id="84" dur="250" fill="hold"/>
                                        <p:tgtEl>
                                          <p:spTgt spid="21"/>
                                        </p:tgtEl>
                                        <p:attrNameLst>
                                          <p:attrName>ppt_x</p:attrName>
                                        </p:attrNameLst>
                                      </p:cBhvr>
                                      <p:tavLst>
                                        <p:tav tm="0">
                                          <p:val>
                                            <p:fltVal val="0.500000"/>
                                          </p:val>
                                        </p:tav>
                                        <p:tav tm="100000">
                                          <p:val>
                                            <p:strVal val="#ppt_x"/>
                                          </p:val>
                                        </p:tav>
                                      </p:tavLst>
                                    </p:anim>
                                    <p:anim calcmode="lin" valueType="num">
                                      <p:cBhvr>
                                        <p:cTn id="85" dur="250" fill="hold"/>
                                        <p:tgtEl>
                                          <p:spTgt spid="21"/>
                                        </p:tgtEl>
                                        <p:attrNameLst>
                                          <p:attrName>ppt_y</p:attrName>
                                        </p:attrNameLst>
                                      </p:cBhvr>
                                      <p:tavLst>
                                        <p:tav tm="0">
                                          <p:val>
                                            <p:fltVal val="0.500000"/>
                                          </p:val>
                                        </p:tav>
                                        <p:tav tm="100000">
                                          <p:val>
                                            <p:strVal val="#ppt_y"/>
                                          </p:val>
                                        </p:tav>
                                      </p:tavLst>
                                    </p:anim>
                                  </p:childTnLst>
                                </p:cTn>
                              </p:par>
                              <p:par>
                                <p:cTn id="86" presetID="23" presetClass="entr" presetSubtype="528" fill="hold" grpId="0" nodeType="withEffect">
                                  <p:stCondLst>
                                    <p:cond delay="500"/>
                                  </p:stCondLst>
                                  <p:childTnLst>
                                    <p:set>
                                      <p:cBhvr>
                                        <p:cTn id="87" dur="1" fill="hold">
                                          <p:stCondLst>
                                            <p:cond delay="0"/>
                                          </p:stCondLst>
                                        </p:cTn>
                                        <p:tgtEl>
                                          <p:spTgt spid="22"/>
                                        </p:tgtEl>
                                        <p:attrNameLst>
                                          <p:attrName>style.visibility</p:attrName>
                                        </p:attrNameLst>
                                      </p:cBhvr>
                                      <p:to>
                                        <p:strVal val="visible"/>
                                      </p:to>
                                    </p:set>
                                    <p:anim calcmode="lin" valueType="num">
                                      <p:cBhvr>
                                        <p:cTn id="88" dur="250" fill="hold"/>
                                        <p:tgtEl>
                                          <p:spTgt spid="22"/>
                                        </p:tgtEl>
                                        <p:attrNameLst>
                                          <p:attrName>ppt_w</p:attrName>
                                        </p:attrNameLst>
                                      </p:cBhvr>
                                      <p:tavLst>
                                        <p:tav tm="0">
                                          <p:val>
                                            <p:fltVal val="0.000000"/>
                                          </p:val>
                                        </p:tav>
                                        <p:tav tm="100000">
                                          <p:val>
                                            <p:strVal val="#ppt_w"/>
                                          </p:val>
                                        </p:tav>
                                      </p:tavLst>
                                    </p:anim>
                                    <p:anim calcmode="lin" valueType="num">
                                      <p:cBhvr>
                                        <p:cTn id="89" dur="250" fill="hold"/>
                                        <p:tgtEl>
                                          <p:spTgt spid="22"/>
                                        </p:tgtEl>
                                        <p:attrNameLst>
                                          <p:attrName>ppt_h</p:attrName>
                                        </p:attrNameLst>
                                      </p:cBhvr>
                                      <p:tavLst>
                                        <p:tav tm="0">
                                          <p:val>
                                            <p:fltVal val="0.000000"/>
                                          </p:val>
                                        </p:tav>
                                        <p:tav tm="100000">
                                          <p:val>
                                            <p:strVal val="#ppt_h"/>
                                          </p:val>
                                        </p:tav>
                                      </p:tavLst>
                                    </p:anim>
                                    <p:anim calcmode="lin" valueType="num">
                                      <p:cBhvr>
                                        <p:cTn id="90" dur="250" fill="hold"/>
                                        <p:tgtEl>
                                          <p:spTgt spid="22"/>
                                        </p:tgtEl>
                                        <p:attrNameLst>
                                          <p:attrName>ppt_x</p:attrName>
                                        </p:attrNameLst>
                                      </p:cBhvr>
                                      <p:tavLst>
                                        <p:tav tm="0">
                                          <p:val>
                                            <p:fltVal val="0.500000"/>
                                          </p:val>
                                        </p:tav>
                                        <p:tav tm="100000">
                                          <p:val>
                                            <p:strVal val="#ppt_x"/>
                                          </p:val>
                                        </p:tav>
                                      </p:tavLst>
                                    </p:anim>
                                    <p:anim calcmode="lin" valueType="num">
                                      <p:cBhvr>
                                        <p:cTn id="91" dur="250" fill="hold"/>
                                        <p:tgtEl>
                                          <p:spTgt spid="22"/>
                                        </p:tgtEl>
                                        <p:attrNameLst>
                                          <p:attrName>ppt_y</p:attrName>
                                        </p:attrNameLst>
                                      </p:cBhvr>
                                      <p:tavLst>
                                        <p:tav tm="0">
                                          <p:val>
                                            <p:fltVal val="0.500000"/>
                                          </p:val>
                                        </p:tav>
                                        <p:tav tm="100000">
                                          <p:val>
                                            <p:strVal val="#ppt_y"/>
                                          </p:val>
                                        </p:tav>
                                      </p:tavLst>
                                    </p:anim>
                                  </p:childTnLst>
                                </p:cTn>
                              </p:par>
                              <p:par>
                                <p:cTn id="92" presetID="23" presetClass="entr" presetSubtype="528" fill="hold" nodeType="withEffect">
                                  <p:stCondLst>
                                    <p:cond delay="500"/>
                                  </p:stCondLst>
                                  <p:childTnLst>
                                    <p:set>
                                      <p:cBhvr>
                                        <p:cTn id="93" dur="1" fill="hold">
                                          <p:stCondLst>
                                            <p:cond delay="0"/>
                                          </p:stCondLst>
                                        </p:cTn>
                                        <p:tgtEl>
                                          <p:spTgt spid="23"/>
                                        </p:tgtEl>
                                        <p:attrNameLst>
                                          <p:attrName>style.visibility</p:attrName>
                                        </p:attrNameLst>
                                      </p:cBhvr>
                                      <p:to>
                                        <p:strVal val="visible"/>
                                      </p:to>
                                    </p:set>
                                    <p:anim calcmode="lin" valueType="num">
                                      <p:cBhvr>
                                        <p:cTn id="94" dur="250" fill="hold"/>
                                        <p:tgtEl>
                                          <p:spTgt spid="23"/>
                                        </p:tgtEl>
                                        <p:attrNameLst>
                                          <p:attrName>ppt_w</p:attrName>
                                        </p:attrNameLst>
                                      </p:cBhvr>
                                      <p:tavLst>
                                        <p:tav tm="0">
                                          <p:val>
                                            <p:fltVal val="0.000000"/>
                                          </p:val>
                                        </p:tav>
                                        <p:tav tm="100000">
                                          <p:val>
                                            <p:strVal val="#ppt_w"/>
                                          </p:val>
                                        </p:tav>
                                      </p:tavLst>
                                    </p:anim>
                                    <p:anim calcmode="lin" valueType="num">
                                      <p:cBhvr>
                                        <p:cTn id="95" dur="250" fill="hold"/>
                                        <p:tgtEl>
                                          <p:spTgt spid="23"/>
                                        </p:tgtEl>
                                        <p:attrNameLst>
                                          <p:attrName>ppt_h</p:attrName>
                                        </p:attrNameLst>
                                      </p:cBhvr>
                                      <p:tavLst>
                                        <p:tav tm="0">
                                          <p:val>
                                            <p:fltVal val="0.000000"/>
                                          </p:val>
                                        </p:tav>
                                        <p:tav tm="100000">
                                          <p:val>
                                            <p:strVal val="#ppt_h"/>
                                          </p:val>
                                        </p:tav>
                                      </p:tavLst>
                                    </p:anim>
                                    <p:anim calcmode="lin" valueType="num">
                                      <p:cBhvr>
                                        <p:cTn id="96" dur="250" fill="hold"/>
                                        <p:tgtEl>
                                          <p:spTgt spid="23"/>
                                        </p:tgtEl>
                                        <p:attrNameLst>
                                          <p:attrName>ppt_x</p:attrName>
                                        </p:attrNameLst>
                                      </p:cBhvr>
                                      <p:tavLst>
                                        <p:tav tm="0">
                                          <p:val>
                                            <p:fltVal val="0.500000"/>
                                          </p:val>
                                        </p:tav>
                                        <p:tav tm="100000">
                                          <p:val>
                                            <p:strVal val="#ppt_x"/>
                                          </p:val>
                                        </p:tav>
                                      </p:tavLst>
                                    </p:anim>
                                    <p:anim calcmode="lin" valueType="num">
                                      <p:cBhvr>
                                        <p:cTn id="97" dur="250" fill="hold"/>
                                        <p:tgtEl>
                                          <p:spTgt spid="23"/>
                                        </p:tgtEl>
                                        <p:attrNameLst>
                                          <p:attrName>ppt_y</p:attrName>
                                        </p:attrNameLst>
                                      </p:cBhvr>
                                      <p:tavLst>
                                        <p:tav tm="0">
                                          <p:val>
                                            <p:fltVal val="0.500000"/>
                                          </p:val>
                                        </p:tav>
                                        <p:tav tm="100000">
                                          <p:val>
                                            <p:strVal val="#ppt_y"/>
                                          </p:val>
                                        </p:tav>
                                      </p:tavLst>
                                    </p:anim>
                                  </p:childTnLst>
                                </p:cTn>
                              </p:par>
                              <p:par>
                                <p:cTn id="98" presetID="23" presetClass="entr" presetSubtype="528" fill="hold" grpId="0" nodeType="withEffect">
                                  <p:stCondLst>
                                    <p:cond delay="401"/>
                                  </p:stCondLst>
                                  <p:childTnLst>
                                    <p:set>
                                      <p:cBhvr>
                                        <p:cTn id="99" dur="1" fill="hold">
                                          <p:stCondLst>
                                            <p:cond delay="0"/>
                                          </p:stCondLst>
                                        </p:cTn>
                                        <p:tgtEl>
                                          <p:spTgt spid="24"/>
                                        </p:tgtEl>
                                        <p:attrNameLst>
                                          <p:attrName>style.visibility</p:attrName>
                                        </p:attrNameLst>
                                      </p:cBhvr>
                                      <p:to>
                                        <p:strVal val="visible"/>
                                      </p:to>
                                    </p:set>
                                    <p:anim calcmode="lin" valueType="num">
                                      <p:cBhvr>
                                        <p:cTn id="100" dur="250" fill="hold"/>
                                        <p:tgtEl>
                                          <p:spTgt spid="24"/>
                                        </p:tgtEl>
                                        <p:attrNameLst>
                                          <p:attrName>ppt_w</p:attrName>
                                        </p:attrNameLst>
                                      </p:cBhvr>
                                      <p:tavLst>
                                        <p:tav tm="0">
                                          <p:val>
                                            <p:fltVal val="0.000000"/>
                                          </p:val>
                                        </p:tav>
                                        <p:tav tm="100000">
                                          <p:val>
                                            <p:strVal val="#ppt_w"/>
                                          </p:val>
                                        </p:tav>
                                      </p:tavLst>
                                    </p:anim>
                                    <p:anim calcmode="lin" valueType="num">
                                      <p:cBhvr>
                                        <p:cTn id="101" dur="250" fill="hold"/>
                                        <p:tgtEl>
                                          <p:spTgt spid="24"/>
                                        </p:tgtEl>
                                        <p:attrNameLst>
                                          <p:attrName>ppt_h</p:attrName>
                                        </p:attrNameLst>
                                      </p:cBhvr>
                                      <p:tavLst>
                                        <p:tav tm="0">
                                          <p:val>
                                            <p:fltVal val="0.000000"/>
                                          </p:val>
                                        </p:tav>
                                        <p:tav tm="100000">
                                          <p:val>
                                            <p:strVal val="#ppt_h"/>
                                          </p:val>
                                        </p:tav>
                                      </p:tavLst>
                                    </p:anim>
                                    <p:anim calcmode="lin" valueType="num">
                                      <p:cBhvr>
                                        <p:cTn id="102" dur="250" fill="hold"/>
                                        <p:tgtEl>
                                          <p:spTgt spid="24"/>
                                        </p:tgtEl>
                                        <p:attrNameLst>
                                          <p:attrName>ppt_x</p:attrName>
                                        </p:attrNameLst>
                                      </p:cBhvr>
                                      <p:tavLst>
                                        <p:tav tm="0">
                                          <p:val>
                                            <p:fltVal val="0.500000"/>
                                          </p:val>
                                        </p:tav>
                                        <p:tav tm="100000">
                                          <p:val>
                                            <p:strVal val="#ppt_x"/>
                                          </p:val>
                                        </p:tav>
                                      </p:tavLst>
                                    </p:anim>
                                    <p:anim calcmode="lin" valueType="num">
                                      <p:cBhvr>
                                        <p:cTn id="103" dur="250" fill="hold"/>
                                        <p:tgtEl>
                                          <p:spTgt spid="24"/>
                                        </p:tgtEl>
                                        <p:attrNameLst>
                                          <p:attrName>ppt_y</p:attrName>
                                        </p:attrNameLst>
                                      </p:cBhvr>
                                      <p:tavLst>
                                        <p:tav tm="0">
                                          <p:val>
                                            <p:fltVal val="0.500000"/>
                                          </p:val>
                                        </p:tav>
                                        <p:tav tm="100000">
                                          <p:val>
                                            <p:strVal val="#ppt_y"/>
                                          </p:val>
                                        </p:tav>
                                      </p:tavLst>
                                    </p:anim>
                                  </p:childTnLst>
                                </p:cTn>
                              </p:par>
                            </p:childTnLst>
                          </p:cTn>
                        </p:par>
                        <p:par>
                          <p:cTn id="104" fill="hold">
                            <p:stCondLst>
                              <p:cond delay="1500"/>
                            </p:stCondLst>
                            <p:childTnLst>
                              <p:par>
                                <p:cTn id="105" presetID="26" presetClass="emph" presetSubtype="0" repeatCount="3000" fill="hold" nodeType="afterEffect">
                                  <p:stCondLst>
                                    <p:cond delay="0"/>
                                  </p:stCondLst>
                                  <p:childTnLst>
                                    <p:animEffect transition="out" filter="fade">
                                      <p:cBhvr>
                                        <p:cTn id="106" dur="500" tmFilter="0, 0; .2, .5; .8, .5; 1, 0"/>
                                        <p:tgtEl>
                                          <p:spTgt spid="13"/>
                                        </p:tgtEl>
                                      </p:cBhvr>
                                    </p:animEffect>
                                    <p:animScale>
                                      <p:cBhvr>
                                        <p:cTn id="107" dur="250" autoRev="1" fill="hold"/>
                                        <p:tgtEl>
                                          <p:spTgt spid="13"/>
                                        </p:tgtEl>
                                      </p:cBhvr>
                                      <p:by x="105000" y="105000"/>
                                    </p:animScale>
                                  </p:childTnLst>
                                </p:cTn>
                              </p:par>
                              <p:par>
                                <p:cTn id="108" presetID="26" presetClass="emph" presetSubtype="0" repeatCount="3000" fill="hold" nodeType="withEffect">
                                  <p:stCondLst>
                                    <p:cond delay="300"/>
                                  </p:stCondLst>
                                  <p:childTnLst>
                                    <p:animEffect transition="out" filter="fade">
                                      <p:cBhvr>
                                        <p:cTn id="109" dur="350" tmFilter="0, 0; .2, .5; .8, .5; 1, 0"/>
                                        <p:tgtEl>
                                          <p:spTgt spid="14"/>
                                        </p:tgtEl>
                                      </p:cBhvr>
                                    </p:animEffect>
                                    <p:animScale>
                                      <p:cBhvr>
                                        <p:cTn id="110" dur="175" autoRev="1" fill="hold"/>
                                        <p:tgtEl>
                                          <p:spTgt spid="14"/>
                                        </p:tgtEl>
                                      </p:cBhvr>
                                      <p:by x="105000" y="105000"/>
                                    </p:animScale>
                                  </p:childTnLst>
                                </p:cTn>
                              </p:par>
                              <p:par>
                                <p:cTn id="111" presetID="26" presetClass="emph" presetSubtype="0" repeatCount="4000" fill="hold" grpId="1" nodeType="withEffect">
                                  <p:stCondLst>
                                    <p:cond delay="500"/>
                                  </p:stCondLst>
                                  <p:childTnLst>
                                    <p:animEffect transition="out" filter="fade">
                                      <p:cBhvr>
                                        <p:cTn id="112" dur="250" tmFilter="0, 0; .2, .5; .8, .5; 1, 0"/>
                                        <p:tgtEl>
                                          <p:spTgt spid="19"/>
                                        </p:tgtEl>
                                      </p:cBhvr>
                                    </p:animEffect>
                                    <p:animScale>
                                      <p:cBhvr>
                                        <p:cTn id="113" dur="125" autoRev="1" fill="hold"/>
                                        <p:tgtEl>
                                          <p:spTgt spid="19"/>
                                        </p:tgtEl>
                                      </p:cBhvr>
                                      <p:by x="105000" y="105000"/>
                                    </p:animScale>
                                  </p:childTnLst>
                                </p:cTn>
                              </p:par>
                              <p:par>
                                <p:cTn id="114" presetID="26" presetClass="emph" presetSubtype="0" repeatCount="3000" fill="hold" nodeType="withEffect">
                                  <p:stCondLst>
                                    <p:cond delay="150"/>
                                  </p:stCondLst>
                                  <p:childTnLst>
                                    <p:animEffect transition="out" filter="fade">
                                      <p:cBhvr>
                                        <p:cTn id="115" dur="400" tmFilter="0, 0; .2, .5; .8, .5; 1, 0"/>
                                        <p:tgtEl>
                                          <p:spTgt spid="12"/>
                                        </p:tgtEl>
                                      </p:cBhvr>
                                    </p:animEffect>
                                    <p:animScale>
                                      <p:cBhvr>
                                        <p:cTn id="116" dur="2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19" grpId="1" animBg="1"/>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4" name="矩形 33"/>
          <p:cNvSpPr/>
          <p:nvPr/>
        </p:nvSpPr>
        <p:spPr>
          <a:xfrm>
            <a:off x="6059488" y="-152400"/>
            <a:ext cx="6132513" cy="720883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9" name="Picture 2"/>
          <p:cNvPicPr>
            <a:picLocks noChangeAspect="1"/>
          </p:cNvPicPr>
          <p:nvPr/>
        </p:nvPicPr>
        <p:blipFill>
          <a:blip r:embed="rId2">
            <a:duotone>
              <a:schemeClr val="accent2">
                <a:shade val="45000"/>
                <a:satMod val="135000"/>
              </a:schemeClr>
              <a:prstClr val="white"/>
            </a:duotone>
          </a:blip>
          <a:stretch>
            <a:fillRect/>
          </a:stretch>
        </p:blipFill>
        <p:spPr>
          <a:xfrm>
            <a:off x="-1" y="2874189"/>
            <a:ext cx="6059488" cy="3983811"/>
          </a:xfrm>
          <a:prstGeom prst="rect">
            <a:avLst/>
          </a:prstGeom>
        </p:spPr>
      </p:pic>
      <p:sp>
        <p:nvSpPr>
          <p:cNvPr id="33" name="文本框 32"/>
          <p:cNvSpPr txBox="1"/>
          <p:nvPr/>
        </p:nvSpPr>
        <p:spPr>
          <a:xfrm>
            <a:off x="6869113" y="2259013"/>
            <a:ext cx="4668838" cy="2832100"/>
          </a:xfrm>
          <a:prstGeom prst="rect">
            <a:avLst/>
          </a:prstGeom>
          <a:noFill/>
        </p:spPr>
        <p:txBody>
          <a:bodyPr wrap="square" rtlCol="0">
            <a:spAutoFit/>
          </a:bodyPr>
          <a:lstStyle/>
          <a:p>
            <a:pPr marR="0" defTabSz="914400" fontAlgn="auto">
              <a:spcBef>
                <a:spcPts val="0"/>
              </a:spcBef>
              <a:spcAft>
                <a:spcPts val="0"/>
              </a:spcAft>
              <a:buClrTx/>
              <a:buSzTx/>
              <a:buFontTx/>
              <a:buNone/>
              <a:defRPr/>
            </a:pPr>
            <a:r>
              <a:rPr kumimoji="0" lang="zh-CN" altLang="en-US" sz="3200" b="1" kern="1200" cap="none" spc="0" normalizeH="0" baseline="0" noProof="0" dirty="0" smtClean="0">
                <a:solidFill>
                  <a:schemeClr val="bg1"/>
                </a:solidFill>
                <a:latin typeface="微软雅黑" panose="020B0503020204020204" pitchFamily="34" charset="-122"/>
                <a:ea typeface="微软雅黑" panose="020B0503020204020204" pitchFamily="34" charset="-122"/>
                <a:cs typeface="+mn-cs"/>
              </a:rPr>
              <a:t>       在</a:t>
            </a:r>
            <a:r>
              <a:rPr kumimoji="0" lang="zh-CN" altLang="en-US" sz="32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实施统计调查活动过程中，要注意提高统计调查的</a:t>
            </a:r>
            <a:r>
              <a:rPr kumimoji="0" lang="zh-CN" altLang="en-US" sz="3200" b="1" kern="1200" cap="none" spc="0" normalizeH="0" baseline="0" noProof="0" dirty="0">
                <a:solidFill>
                  <a:schemeClr val="accent5"/>
                </a:solidFill>
                <a:latin typeface="微软雅黑" panose="020B0503020204020204" pitchFamily="34" charset="-122"/>
                <a:ea typeface="微软雅黑" panose="020B0503020204020204" pitchFamily="34" charset="-122"/>
                <a:cs typeface="+mn-cs"/>
              </a:rPr>
              <a:t>科学性和有效性</a:t>
            </a:r>
            <a:r>
              <a:rPr kumimoji="0" lang="zh-CN" altLang="en-US" sz="32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，切实减轻统计调查对象的负担。</a:t>
            </a:r>
            <a:endParaRPr kumimoji="0" lang="zh-CN" altLang="en-US" sz="32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a:p>
            <a:pPr marR="0" defTabSz="914400" fontAlgn="auto">
              <a:spcBef>
                <a:spcPts val="0"/>
              </a:spcBef>
              <a:spcAft>
                <a:spcPts val="0"/>
              </a:spcAft>
              <a:buClrTx/>
              <a:buSzTx/>
              <a:buFontTx/>
              <a:buNone/>
              <a:defRPr/>
            </a:pPr>
            <a:endParaRPr kumimoji="0" lang="zh-CN" altLang="en-US" kern="1200" cap="none" spc="0" normalizeH="0" baseline="0" noProof="0" dirty="0">
              <a:latin typeface="+mn-lt"/>
              <a:ea typeface="+mn-ea"/>
              <a:cs typeface="+mn-cs"/>
            </a:endParaRPr>
          </a:p>
        </p:txBody>
      </p:sp>
      <p:grpSp>
        <p:nvGrpSpPr>
          <p:cNvPr id="36" name="组合 35"/>
          <p:cNvGrpSpPr/>
          <p:nvPr/>
        </p:nvGrpSpPr>
        <p:grpSpPr>
          <a:xfrm>
            <a:off x="7431088" y="5475288"/>
            <a:ext cx="3863975" cy="704850"/>
            <a:chOff x="7535366" y="5604250"/>
            <a:chExt cx="3864992" cy="705070"/>
          </a:xfrm>
        </p:grpSpPr>
        <p:grpSp>
          <p:nvGrpSpPr>
            <p:cNvPr id="41" name="组合 40"/>
            <p:cNvGrpSpPr/>
            <p:nvPr/>
          </p:nvGrpSpPr>
          <p:grpSpPr>
            <a:xfrm>
              <a:off x="10151093" y="5604250"/>
              <a:ext cx="1249265" cy="705070"/>
              <a:chOff x="3100388" y="1738313"/>
              <a:chExt cx="5991226" cy="3381375"/>
            </a:xfrm>
            <a:solidFill>
              <a:schemeClr val="bg1"/>
            </a:solidFill>
          </p:grpSpPr>
          <p:sp>
            <p:nvSpPr>
              <p:cNvPr id="43" name="Freeform 429"/>
              <p:cNvSpPr>
                <a:spLocks noEditPoints="1"/>
              </p:cNvSpPr>
              <p:nvPr/>
            </p:nvSpPr>
            <p:spPr bwMode="auto">
              <a:xfrm>
                <a:off x="5854701" y="1855788"/>
                <a:ext cx="3236913" cy="3241675"/>
              </a:xfrm>
              <a:custGeom>
                <a:avLst/>
                <a:gdLst>
                  <a:gd name="T0" fmla="*/ 431 w 861"/>
                  <a:gd name="T1" fmla="*/ 0 h 861"/>
                  <a:gd name="T2" fmla="*/ 861 w 861"/>
                  <a:gd name="T3" fmla="*/ 430 h 861"/>
                  <a:gd name="T4" fmla="*/ 431 w 861"/>
                  <a:gd name="T5" fmla="*/ 861 h 861"/>
                  <a:gd name="T6" fmla="*/ 0 w 861"/>
                  <a:gd name="T7" fmla="*/ 430 h 861"/>
                  <a:gd name="T8" fmla="*/ 431 w 861"/>
                  <a:gd name="T9" fmla="*/ 0 h 861"/>
                  <a:gd name="T10" fmla="*/ 795 w 861"/>
                  <a:gd name="T11" fmla="*/ 429 h 861"/>
                  <a:gd name="T12" fmla="*/ 460 w 861"/>
                  <a:gd name="T13" fmla="*/ 66 h 861"/>
                  <a:gd name="T14" fmla="*/ 460 w 861"/>
                  <a:gd name="T15" fmla="*/ 178 h 861"/>
                  <a:gd name="T16" fmla="*/ 533 w 861"/>
                  <a:gd name="T17" fmla="*/ 178 h 861"/>
                  <a:gd name="T18" fmla="*/ 603 w 861"/>
                  <a:gd name="T19" fmla="*/ 234 h 861"/>
                  <a:gd name="T20" fmla="*/ 603 w 861"/>
                  <a:gd name="T21" fmla="*/ 315 h 861"/>
                  <a:gd name="T22" fmla="*/ 539 w 861"/>
                  <a:gd name="T23" fmla="*/ 315 h 861"/>
                  <a:gd name="T24" fmla="*/ 539 w 861"/>
                  <a:gd name="T25" fmla="*/ 264 h 861"/>
                  <a:gd name="T26" fmla="*/ 495 w 861"/>
                  <a:gd name="T27" fmla="*/ 229 h 861"/>
                  <a:gd name="T28" fmla="*/ 460 w 861"/>
                  <a:gd name="T29" fmla="*/ 229 h 861"/>
                  <a:gd name="T30" fmla="*/ 460 w 861"/>
                  <a:gd name="T31" fmla="*/ 400 h 861"/>
                  <a:gd name="T32" fmla="*/ 532 w 861"/>
                  <a:gd name="T33" fmla="*/ 400 h 861"/>
                  <a:gd name="T34" fmla="*/ 603 w 861"/>
                  <a:gd name="T35" fmla="*/ 456 h 861"/>
                  <a:gd name="T36" fmla="*/ 603 w 861"/>
                  <a:gd name="T37" fmla="*/ 617 h 861"/>
                  <a:gd name="T38" fmla="*/ 532 w 861"/>
                  <a:gd name="T39" fmla="*/ 673 h 861"/>
                  <a:gd name="T40" fmla="*/ 460 w 861"/>
                  <a:gd name="T41" fmla="*/ 673 h 861"/>
                  <a:gd name="T42" fmla="*/ 460 w 861"/>
                  <a:gd name="T43" fmla="*/ 791 h 861"/>
                  <a:gd name="T44" fmla="*/ 795 w 861"/>
                  <a:gd name="T45" fmla="*/ 429 h 861"/>
                  <a:gd name="T46" fmla="*/ 538 w 861"/>
                  <a:gd name="T47" fmla="*/ 587 h 861"/>
                  <a:gd name="T48" fmla="*/ 538 w 861"/>
                  <a:gd name="T49" fmla="*/ 486 h 861"/>
                  <a:gd name="T50" fmla="*/ 494 w 861"/>
                  <a:gd name="T51" fmla="*/ 451 h 861"/>
                  <a:gd name="T52" fmla="*/ 460 w 861"/>
                  <a:gd name="T53" fmla="*/ 451 h 861"/>
                  <a:gd name="T54" fmla="*/ 460 w 861"/>
                  <a:gd name="T55" fmla="*/ 622 h 861"/>
                  <a:gd name="T56" fmla="*/ 494 w 861"/>
                  <a:gd name="T57" fmla="*/ 622 h 861"/>
                  <a:gd name="T58" fmla="*/ 538 w 861"/>
                  <a:gd name="T59" fmla="*/ 587 h 861"/>
                  <a:gd name="T60" fmla="*/ 402 w 861"/>
                  <a:gd name="T61" fmla="*/ 791 h 861"/>
                  <a:gd name="T62" fmla="*/ 402 w 861"/>
                  <a:gd name="T63" fmla="*/ 673 h 861"/>
                  <a:gd name="T64" fmla="*/ 329 w 861"/>
                  <a:gd name="T65" fmla="*/ 673 h 861"/>
                  <a:gd name="T66" fmla="*/ 259 w 861"/>
                  <a:gd name="T67" fmla="*/ 617 h 861"/>
                  <a:gd name="T68" fmla="*/ 259 w 861"/>
                  <a:gd name="T69" fmla="*/ 536 h 861"/>
                  <a:gd name="T70" fmla="*/ 323 w 861"/>
                  <a:gd name="T71" fmla="*/ 536 h 861"/>
                  <a:gd name="T72" fmla="*/ 323 w 861"/>
                  <a:gd name="T73" fmla="*/ 587 h 861"/>
                  <a:gd name="T74" fmla="*/ 367 w 861"/>
                  <a:gd name="T75" fmla="*/ 622 h 861"/>
                  <a:gd name="T76" fmla="*/ 402 w 861"/>
                  <a:gd name="T77" fmla="*/ 622 h 861"/>
                  <a:gd name="T78" fmla="*/ 402 w 861"/>
                  <a:gd name="T79" fmla="*/ 451 h 861"/>
                  <a:gd name="T80" fmla="*/ 330 w 861"/>
                  <a:gd name="T81" fmla="*/ 451 h 861"/>
                  <a:gd name="T82" fmla="*/ 260 w 861"/>
                  <a:gd name="T83" fmla="*/ 395 h 861"/>
                  <a:gd name="T84" fmla="*/ 260 w 861"/>
                  <a:gd name="T85" fmla="*/ 234 h 861"/>
                  <a:gd name="T86" fmla="*/ 330 w 861"/>
                  <a:gd name="T87" fmla="*/ 178 h 861"/>
                  <a:gd name="T88" fmla="*/ 402 w 861"/>
                  <a:gd name="T89" fmla="*/ 178 h 861"/>
                  <a:gd name="T90" fmla="*/ 402 w 861"/>
                  <a:gd name="T91" fmla="*/ 66 h 861"/>
                  <a:gd name="T92" fmla="*/ 67 w 861"/>
                  <a:gd name="T93" fmla="*/ 429 h 861"/>
                  <a:gd name="T94" fmla="*/ 402 w 861"/>
                  <a:gd name="T95" fmla="*/ 791 h 861"/>
                  <a:gd name="T96" fmla="*/ 402 w 861"/>
                  <a:gd name="T97" fmla="*/ 400 h 861"/>
                  <a:gd name="T98" fmla="*/ 402 w 861"/>
                  <a:gd name="T99" fmla="*/ 229 h 861"/>
                  <a:gd name="T100" fmla="*/ 368 w 861"/>
                  <a:gd name="T101" fmla="*/ 229 h 861"/>
                  <a:gd name="T102" fmla="*/ 324 w 861"/>
                  <a:gd name="T103" fmla="*/ 264 h 861"/>
                  <a:gd name="T104" fmla="*/ 324 w 861"/>
                  <a:gd name="T105" fmla="*/ 365 h 861"/>
                  <a:gd name="T106" fmla="*/ 368 w 861"/>
                  <a:gd name="T107" fmla="*/ 400 h 861"/>
                  <a:gd name="T108" fmla="*/ 402 w 861"/>
                  <a:gd name="T109" fmla="*/ 40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1" h="861">
                    <a:moveTo>
                      <a:pt x="431" y="0"/>
                    </a:moveTo>
                    <a:cubicBezTo>
                      <a:pt x="668" y="0"/>
                      <a:pt x="861" y="193"/>
                      <a:pt x="861" y="430"/>
                    </a:cubicBezTo>
                    <a:cubicBezTo>
                      <a:pt x="861" y="668"/>
                      <a:pt x="668" y="861"/>
                      <a:pt x="431" y="861"/>
                    </a:cubicBezTo>
                    <a:cubicBezTo>
                      <a:pt x="193" y="861"/>
                      <a:pt x="0" y="668"/>
                      <a:pt x="0" y="430"/>
                    </a:cubicBezTo>
                    <a:cubicBezTo>
                      <a:pt x="0" y="193"/>
                      <a:pt x="193" y="0"/>
                      <a:pt x="431" y="0"/>
                    </a:cubicBezTo>
                    <a:close/>
                    <a:moveTo>
                      <a:pt x="795" y="429"/>
                    </a:moveTo>
                    <a:cubicBezTo>
                      <a:pt x="795" y="237"/>
                      <a:pt x="647" y="81"/>
                      <a:pt x="460" y="66"/>
                    </a:cubicBezTo>
                    <a:cubicBezTo>
                      <a:pt x="460" y="178"/>
                      <a:pt x="460" y="178"/>
                      <a:pt x="460" y="178"/>
                    </a:cubicBezTo>
                    <a:cubicBezTo>
                      <a:pt x="533" y="178"/>
                      <a:pt x="533" y="178"/>
                      <a:pt x="533" y="178"/>
                    </a:cubicBezTo>
                    <a:cubicBezTo>
                      <a:pt x="572" y="178"/>
                      <a:pt x="603" y="203"/>
                      <a:pt x="603" y="234"/>
                    </a:cubicBezTo>
                    <a:cubicBezTo>
                      <a:pt x="603" y="315"/>
                      <a:pt x="603" y="315"/>
                      <a:pt x="603" y="315"/>
                    </a:cubicBezTo>
                    <a:cubicBezTo>
                      <a:pt x="539" y="315"/>
                      <a:pt x="539" y="315"/>
                      <a:pt x="539" y="315"/>
                    </a:cubicBezTo>
                    <a:cubicBezTo>
                      <a:pt x="539" y="264"/>
                      <a:pt x="539" y="264"/>
                      <a:pt x="539" y="264"/>
                    </a:cubicBezTo>
                    <a:cubicBezTo>
                      <a:pt x="539" y="245"/>
                      <a:pt x="519" y="229"/>
                      <a:pt x="495" y="229"/>
                    </a:cubicBezTo>
                    <a:cubicBezTo>
                      <a:pt x="460" y="229"/>
                      <a:pt x="460" y="229"/>
                      <a:pt x="460" y="229"/>
                    </a:cubicBezTo>
                    <a:cubicBezTo>
                      <a:pt x="460" y="400"/>
                      <a:pt x="460" y="400"/>
                      <a:pt x="460" y="400"/>
                    </a:cubicBezTo>
                    <a:cubicBezTo>
                      <a:pt x="532" y="400"/>
                      <a:pt x="532" y="400"/>
                      <a:pt x="532" y="400"/>
                    </a:cubicBezTo>
                    <a:cubicBezTo>
                      <a:pt x="571" y="400"/>
                      <a:pt x="603" y="425"/>
                      <a:pt x="603" y="456"/>
                    </a:cubicBezTo>
                    <a:cubicBezTo>
                      <a:pt x="603" y="617"/>
                      <a:pt x="603" y="617"/>
                      <a:pt x="603" y="617"/>
                    </a:cubicBezTo>
                    <a:cubicBezTo>
                      <a:pt x="603" y="648"/>
                      <a:pt x="571" y="673"/>
                      <a:pt x="532" y="673"/>
                    </a:cubicBezTo>
                    <a:cubicBezTo>
                      <a:pt x="460" y="673"/>
                      <a:pt x="460" y="673"/>
                      <a:pt x="460" y="673"/>
                    </a:cubicBezTo>
                    <a:cubicBezTo>
                      <a:pt x="460" y="791"/>
                      <a:pt x="460" y="791"/>
                      <a:pt x="460" y="791"/>
                    </a:cubicBezTo>
                    <a:cubicBezTo>
                      <a:pt x="647" y="777"/>
                      <a:pt x="795" y="620"/>
                      <a:pt x="795" y="429"/>
                    </a:cubicBezTo>
                    <a:close/>
                    <a:moveTo>
                      <a:pt x="538" y="587"/>
                    </a:moveTo>
                    <a:cubicBezTo>
                      <a:pt x="538" y="486"/>
                      <a:pt x="538" y="486"/>
                      <a:pt x="538" y="486"/>
                    </a:cubicBezTo>
                    <a:cubicBezTo>
                      <a:pt x="538" y="467"/>
                      <a:pt x="519" y="451"/>
                      <a:pt x="494" y="451"/>
                    </a:cubicBezTo>
                    <a:cubicBezTo>
                      <a:pt x="460" y="451"/>
                      <a:pt x="460" y="451"/>
                      <a:pt x="460" y="451"/>
                    </a:cubicBezTo>
                    <a:cubicBezTo>
                      <a:pt x="460" y="622"/>
                      <a:pt x="460" y="622"/>
                      <a:pt x="460" y="622"/>
                    </a:cubicBezTo>
                    <a:cubicBezTo>
                      <a:pt x="494" y="622"/>
                      <a:pt x="494" y="622"/>
                      <a:pt x="494" y="622"/>
                    </a:cubicBezTo>
                    <a:cubicBezTo>
                      <a:pt x="519" y="622"/>
                      <a:pt x="538" y="606"/>
                      <a:pt x="538" y="587"/>
                    </a:cubicBezTo>
                    <a:close/>
                    <a:moveTo>
                      <a:pt x="402" y="791"/>
                    </a:moveTo>
                    <a:cubicBezTo>
                      <a:pt x="402" y="673"/>
                      <a:pt x="402" y="673"/>
                      <a:pt x="402" y="673"/>
                    </a:cubicBezTo>
                    <a:cubicBezTo>
                      <a:pt x="329" y="673"/>
                      <a:pt x="329" y="673"/>
                      <a:pt x="329" y="673"/>
                    </a:cubicBezTo>
                    <a:cubicBezTo>
                      <a:pt x="290" y="673"/>
                      <a:pt x="259" y="648"/>
                      <a:pt x="259" y="617"/>
                    </a:cubicBezTo>
                    <a:cubicBezTo>
                      <a:pt x="259" y="536"/>
                      <a:pt x="259" y="536"/>
                      <a:pt x="259" y="536"/>
                    </a:cubicBezTo>
                    <a:cubicBezTo>
                      <a:pt x="323" y="536"/>
                      <a:pt x="323" y="536"/>
                      <a:pt x="323" y="536"/>
                    </a:cubicBezTo>
                    <a:cubicBezTo>
                      <a:pt x="323" y="587"/>
                      <a:pt x="323" y="587"/>
                      <a:pt x="323" y="587"/>
                    </a:cubicBezTo>
                    <a:cubicBezTo>
                      <a:pt x="323" y="606"/>
                      <a:pt x="343" y="622"/>
                      <a:pt x="367" y="622"/>
                    </a:cubicBezTo>
                    <a:cubicBezTo>
                      <a:pt x="402" y="622"/>
                      <a:pt x="402" y="622"/>
                      <a:pt x="402" y="622"/>
                    </a:cubicBezTo>
                    <a:cubicBezTo>
                      <a:pt x="402" y="451"/>
                      <a:pt x="402" y="451"/>
                      <a:pt x="402" y="451"/>
                    </a:cubicBezTo>
                    <a:cubicBezTo>
                      <a:pt x="330" y="451"/>
                      <a:pt x="330" y="451"/>
                      <a:pt x="330" y="451"/>
                    </a:cubicBezTo>
                    <a:cubicBezTo>
                      <a:pt x="291" y="451"/>
                      <a:pt x="260" y="426"/>
                      <a:pt x="260" y="395"/>
                    </a:cubicBezTo>
                    <a:cubicBezTo>
                      <a:pt x="260" y="234"/>
                      <a:pt x="260" y="234"/>
                      <a:pt x="260" y="234"/>
                    </a:cubicBezTo>
                    <a:cubicBezTo>
                      <a:pt x="260" y="203"/>
                      <a:pt x="291" y="178"/>
                      <a:pt x="330" y="178"/>
                    </a:cubicBezTo>
                    <a:cubicBezTo>
                      <a:pt x="402" y="178"/>
                      <a:pt x="402" y="178"/>
                      <a:pt x="402" y="178"/>
                    </a:cubicBezTo>
                    <a:cubicBezTo>
                      <a:pt x="402" y="66"/>
                      <a:pt x="402" y="66"/>
                      <a:pt x="402" y="66"/>
                    </a:cubicBezTo>
                    <a:cubicBezTo>
                      <a:pt x="215" y="81"/>
                      <a:pt x="67" y="237"/>
                      <a:pt x="67" y="429"/>
                    </a:cubicBezTo>
                    <a:cubicBezTo>
                      <a:pt x="67" y="620"/>
                      <a:pt x="215" y="777"/>
                      <a:pt x="402" y="791"/>
                    </a:cubicBezTo>
                    <a:close/>
                    <a:moveTo>
                      <a:pt x="402" y="400"/>
                    </a:moveTo>
                    <a:cubicBezTo>
                      <a:pt x="402" y="229"/>
                      <a:pt x="402" y="229"/>
                      <a:pt x="402" y="229"/>
                    </a:cubicBezTo>
                    <a:cubicBezTo>
                      <a:pt x="368" y="229"/>
                      <a:pt x="368" y="229"/>
                      <a:pt x="368" y="229"/>
                    </a:cubicBezTo>
                    <a:cubicBezTo>
                      <a:pt x="344" y="229"/>
                      <a:pt x="324" y="245"/>
                      <a:pt x="324" y="264"/>
                    </a:cubicBezTo>
                    <a:cubicBezTo>
                      <a:pt x="324" y="365"/>
                      <a:pt x="324" y="365"/>
                      <a:pt x="324" y="365"/>
                    </a:cubicBezTo>
                    <a:cubicBezTo>
                      <a:pt x="324" y="384"/>
                      <a:pt x="344" y="400"/>
                      <a:pt x="368" y="400"/>
                    </a:cubicBezTo>
                    <a:lnTo>
                      <a:pt x="402" y="40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0"/>
              <p:cNvSpPr/>
              <p:nvPr/>
            </p:nvSpPr>
            <p:spPr bwMode="auto">
              <a:xfrm>
                <a:off x="3100388" y="1738313"/>
                <a:ext cx="2855913" cy="3381375"/>
              </a:xfrm>
              <a:custGeom>
                <a:avLst/>
                <a:gdLst>
                  <a:gd name="T0" fmla="*/ 760 w 760"/>
                  <a:gd name="T1" fmla="*/ 125 h 898"/>
                  <a:gd name="T2" fmla="*/ 718 w 760"/>
                  <a:gd name="T3" fmla="*/ 166 h 898"/>
                  <a:gd name="T4" fmla="*/ 449 w 760"/>
                  <a:gd name="T5" fmla="*/ 59 h 898"/>
                  <a:gd name="T6" fmla="*/ 59 w 760"/>
                  <a:gd name="T7" fmla="*/ 449 h 898"/>
                  <a:gd name="T8" fmla="*/ 449 w 760"/>
                  <a:gd name="T9" fmla="*/ 839 h 898"/>
                  <a:gd name="T10" fmla="*/ 713 w 760"/>
                  <a:gd name="T11" fmla="*/ 736 h 898"/>
                  <a:gd name="T12" fmla="*/ 755 w 760"/>
                  <a:gd name="T13" fmla="*/ 778 h 898"/>
                  <a:gd name="T14" fmla="*/ 449 w 760"/>
                  <a:gd name="T15" fmla="*/ 898 h 898"/>
                  <a:gd name="T16" fmla="*/ 0 w 760"/>
                  <a:gd name="T17" fmla="*/ 449 h 898"/>
                  <a:gd name="T18" fmla="*/ 449 w 760"/>
                  <a:gd name="T19" fmla="*/ 0 h 898"/>
                  <a:gd name="T20" fmla="*/ 760 w 760"/>
                  <a:gd name="T21" fmla="*/ 125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898">
                    <a:moveTo>
                      <a:pt x="760" y="125"/>
                    </a:moveTo>
                    <a:cubicBezTo>
                      <a:pt x="745" y="138"/>
                      <a:pt x="731" y="151"/>
                      <a:pt x="718" y="166"/>
                    </a:cubicBezTo>
                    <a:cubicBezTo>
                      <a:pt x="648" y="99"/>
                      <a:pt x="553" y="59"/>
                      <a:pt x="449" y="59"/>
                    </a:cubicBezTo>
                    <a:cubicBezTo>
                      <a:pt x="234" y="59"/>
                      <a:pt x="59" y="233"/>
                      <a:pt x="59" y="449"/>
                    </a:cubicBezTo>
                    <a:cubicBezTo>
                      <a:pt x="59" y="664"/>
                      <a:pt x="234" y="839"/>
                      <a:pt x="449" y="839"/>
                    </a:cubicBezTo>
                    <a:cubicBezTo>
                      <a:pt x="551" y="839"/>
                      <a:pt x="644" y="800"/>
                      <a:pt x="713" y="736"/>
                    </a:cubicBezTo>
                    <a:cubicBezTo>
                      <a:pt x="726" y="751"/>
                      <a:pt x="740" y="765"/>
                      <a:pt x="755" y="778"/>
                    </a:cubicBezTo>
                    <a:cubicBezTo>
                      <a:pt x="675" y="852"/>
                      <a:pt x="567" y="898"/>
                      <a:pt x="449" y="898"/>
                    </a:cubicBezTo>
                    <a:cubicBezTo>
                      <a:pt x="201" y="898"/>
                      <a:pt x="0" y="697"/>
                      <a:pt x="0" y="449"/>
                    </a:cubicBezTo>
                    <a:cubicBezTo>
                      <a:pt x="0" y="201"/>
                      <a:pt x="201" y="0"/>
                      <a:pt x="449" y="0"/>
                    </a:cubicBezTo>
                    <a:cubicBezTo>
                      <a:pt x="570" y="0"/>
                      <a:pt x="680" y="48"/>
                      <a:pt x="760" y="12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31"/>
              <p:cNvSpPr>
                <a:spLocks noEditPoints="1"/>
              </p:cNvSpPr>
              <p:nvPr/>
            </p:nvSpPr>
            <p:spPr bwMode="auto">
              <a:xfrm>
                <a:off x="4471988" y="2308226"/>
                <a:ext cx="1233488" cy="1433513"/>
              </a:xfrm>
              <a:custGeom>
                <a:avLst/>
                <a:gdLst>
                  <a:gd name="T0" fmla="*/ 302 w 328"/>
                  <a:gd name="T1" fmla="*/ 298 h 381"/>
                  <a:gd name="T2" fmla="*/ 326 w 328"/>
                  <a:gd name="T3" fmla="*/ 327 h 381"/>
                  <a:gd name="T4" fmla="*/ 297 w 328"/>
                  <a:gd name="T5" fmla="*/ 352 h 381"/>
                  <a:gd name="T6" fmla="*/ 150 w 328"/>
                  <a:gd name="T7" fmla="*/ 340 h 381"/>
                  <a:gd name="T8" fmla="*/ 80 w 328"/>
                  <a:gd name="T9" fmla="*/ 381 h 381"/>
                  <a:gd name="T10" fmla="*/ 0 w 328"/>
                  <a:gd name="T11" fmla="*/ 301 h 381"/>
                  <a:gd name="T12" fmla="*/ 48 w 328"/>
                  <a:gd name="T13" fmla="*/ 228 h 381"/>
                  <a:gd name="T14" fmla="*/ 48 w 328"/>
                  <a:gd name="T15" fmla="*/ 27 h 381"/>
                  <a:gd name="T16" fmla="*/ 75 w 328"/>
                  <a:gd name="T17" fmla="*/ 0 h 381"/>
                  <a:gd name="T18" fmla="*/ 102 w 328"/>
                  <a:gd name="T19" fmla="*/ 27 h 381"/>
                  <a:gd name="T20" fmla="*/ 102 w 328"/>
                  <a:gd name="T21" fmla="*/ 224 h 381"/>
                  <a:gd name="T22" fmla="*/ 159 w 328"/>
                  <a:gd name="T23" fmla="*/ 287 h 381"/>
                  <a:gd name="T24" fmla="*/ 302 w 328"/>
                  <a:gd name="T25" fmla="*/ 298 h 381"/>
                  <a:gd name="T26" fmla="*/ 117 w 328"/>
                  <a:gd name="T27" fmla="*/ 301 h 381"/>
                  <a:gd name="T28" fmla="*/ 79 w 328"/>
                  <a:gd name="T29" fmla="*/ 262 h 381"/>
                  <a:gd name="T30" fmla="*/ 40 w 328"/>
                  <a:gd name="T31" fmla="*/ 301 h 381"/>
                  <a:gd name="T32" fmla="*/ 79 w 328"/>
                  <a:gd name="T33" fmla="*/ 340 h 381"/>
                  <a:gd name="T34" fmla="*/ 117 w 328"/>
                  <a:gd name="T35" fmla="*/ 30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8" h="381">
                    <a:moveTo>
                      <a:pt x="302" y="298"/>
                    </a:moveTo>
                    <a:cubicBezTo>
                      <a:pt x="316" y="299"/>
                      <a:pt x="328" y="312"/>
                      <a:pt x="326" y="327"/>
                    </a:cubicBezTo>
                    <a:cubicBezTo>
                      <a:pt x="325" y="342"/>
                      <a:pt x="312" y="353"/>
                      <a:pt x="297" y="352"/>
                    </a:cubicBezTo>
                    <a:cubicBezTo>
                      <a:pt x="150" y="340"/>
                      <a:pt x="150" y="340"/>
                      <a:pt x="150" y="340"/>
                    </a:cubicBezTo>
                    <a:cubicBezTo>
                      <a:pt x="137" y="365"/>
                      <a:pt x="110" y="381"/>
                      <a:pt x="80" y="381"/>
                    </a:cubicBezTo>
                    <a:cubicBezTo>
                      <a:pt x="36" y="381"/>
                      <a:pt x="0" y="345"/>
                      <a:pt x="0" y="301"/>
                    </a:cubicBezTo>
                    <a:cubicBezTo>
                      <a:pt x="0" y="268"/>
                      <a:pt x="20" y="240"/>
                      <a:pt x="48" y="228"/>
                    </a:cubicBezTo>
                    <a:cubicBezTo>
                      <a:pt x="48" y="27"/>
                      <a:pt x="48" y="27"/>
                      <a:pt x="48" y="27"/>
                    </a:cubicBezTo>
                    <a:cubicBezTo>
                      <a:pt x="48" y="12"/>
                      <a:pt x="60" y="0"/>
                      <a:pt x="75" y="0"/>
                    </a:cubicBezTo>
                    <a:cubicBezTo>
                      <a:pt x="90" y="0"/>
                      <a:pt x="102" y="12"/>
                      <a:pt x="102" y="27"/>
                    </a:cubicBezTo>
                    <a:cubicBezTo>
                      <a:pt x="102" y="224"/>
                      <a:pt x="102" y="224"/>
                      <a:pt x="102" y="224"/>
                    </a:cubicBezTo>
                    <a:cubicBezTo>
                      <a:pt x="131" y="232"/>
                      <a:pt x="154" y="256"/>
                      <a:pt x="159" y="287"/>
                    </a:cubicBezTo>
                    <a:lnTo>
                      <a:pt x="302" y="298"/>
                    </a:lnTo>
                    <a:close/>
                    <a:moveTo>
                      <a:pt x="117" y="301"/>
                    </a:moveTo>
                    <a:cubicBezTo>
                      <a:pt x="117" y="280"/>
                      <a:pt x="100" y="262"/>
                      <a:pt x="79" y="262"/>
                    </a:cubicBezTo>
                    <a:cubicBezTo>
                      <a:pt x="57" y="262"/>
                      <a:pt x="40" y="280"/>
                      <a:pt x="40" y="301"/>
                    </a:cubicBezTo>
                    <a:cubicBezTo>
                      <a:pt x="40" y="323"/>
                      <a:pt x="57" y="340"/>
                      <a:pt x="79" y="340"/>
                    </a:cubicBezTo>
                    <a:cubicBezTo>
                      <a:pt x="100" y="340"/>
                      <a:pt x="117" y="323"/>
                      <a:pt x="117" y="30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Oval 432"/>
              <p:cNvSpPr>
                <a:spLocks noChangeArrowheads="1"/>
              </p:cNvSpPr>
              <p:nvPr/>
            </p:nvSpPr>
            <p:spPr bwMode="auto">
              <a:xfrm>
                <a:off x="4543426" y="4302126"/>
                <a:ext cx="447675" cy="452438"/>
              </a:xfrm>
              <a:prstGeom prst="ellipse">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 name="Oval 433"/>
              <p:cNvSpPr>
                <a:spLocks noChangeArrowheads="1"/>
              </p:cNvSpPr>
              <p:nvPr/>
            </p:nvSpPr>
            <p:spPr bwMode="auto">
              <a:xfrm>
                <a:off x="3517901" y="3373438"/>
                <a:ext cx="203200" cy="203200"/>
              </a:xfrm>
              <a:prstGeom prst="ellipse">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cxnSp>
          <p:nvCxnSpPr>
            <p:cNvPr id="42" name="直接连接符 41"/>
            <p:cNvCxnSpPr/>
            <p:nvPr/>
          </p:nvCxnSpPr>
          <p:spPr>
            <a:xfrm>
              <a:off x="7535366" y="6021996"/>
              <a:ext cx="24270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strips(upRight)">
                                      <p:cBhvr>
                                        <p:cTn id="16" dur="500"/>
                                        <p:tgtEl>
                                          <p:spTgt spid="2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矩形 4"/>
          <p:cNvSpPr/>
          <p:nvPr/>
        </p:nvSpPr>
        <p:spPr>
          <a:xfrm>
            <a:off x="1050925" y="2854325"/>
            <a:ext cx="390525" cy="1441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sp>
        <p:nvSpPr>
          <p:cNvPr id="6" name="矩形 5"/>
          <p:cNvSpPr/>
          <p:nvPr/>
        </p:nvSpPr>
        <p:spPr>
          <a:xfrm>
            <a:off x="1050925" y="1814513"/>
            <a:ext cx="10017125" cy="377348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grpSp>
        <p:nvGrpSpPr>
          <p:cNvPr id="7" name="组合 6"/>
          <p:cNvGrpSpPr/>
          <p:nvPr/>
        </p:nvGrpSpPr>
        <p:grpSpPr>
          <a:xfrm>
            <a:off x="7207776" y="2854427"/>
            <a:ext cx="3860800" cy="1441451"/>
            <a:chOff x="5546726" y="2075260"/>
            <a:chExt cx="2895600" cy="1081088"/>
          </a:xfrm>
          <a:solidFill>
            <a:schemeClr val="accent1"/>
          </a:solidFill>
        </p:grpSpPr>
        <p:sp>
          <p:nvSpPr>
            <p:cNvPr id="8" name="矩形 7"/>
            <p:cNvSpPr/>
            <p:nvPr/>
          </p:nvSpPr>
          <p:spPr>
            <a:xfrm>
              <a:off x="5546726" y="2075260"/>
              <a:ext cx="568325" cy="1081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sp>
          <p:nvSpPr>
            <p:cNvPr id="9" name="矩形 8"/>
            <p:cNvSpPr/>
            <p:nvPr/>
          </p:nvSpPr>
          <p:spPr>
            <a:xfrm>
              <a:off x="5805489" y="2075260"/>
              <a:ext cx="2636837" cy="1081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实行精简效能的原则</a:t>
              </a:r>
              <a:endParaRPr kumimoji="0" lang="en-US" altLang="zh-CN" sz="2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0" name="矩形 9"/>
          <p:cNvSpPr/>
          <p:nvPr/>
        </p:nvSpPr>
        <p:spPr>
          <a:xfrm>
            <a:off x="1566863" y="2825750"/>
            <a:ext cx="5640388" cy="1498600"/>
          </a:xfrm>
          <a:prstGeom prst="rect">
            <a:avLst/>
          </a:prstGeom>
        </p:spPr>
        <p:txBody>
          <a:bodyPr lIns="115380" tIns="59998" rIns="115380" bIns="59998" anchor="ctr"/>
          <a:lstStyle/>
          <a:p>
            <a:pPr marL="0" marR="0" lvl="0" indent="0" algn="just" defTabSz="914400" rtl="0" eaLnBrk="1" fontAlgn="auto" latinLnBrk="0" hangingPunct="1">
              <a:lnSpc>
                <a:spcPct val="140000"/>
              </a:lnSpc>
              <a:spcBef>
                <a:spcPts val="770"/>
              </a:spcBef>
              <a:spcAft>
                <a:spcPts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统计</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资料能够通过行政记录取得的，不得组织实施调查。通过抽样调查、重点调查能够满足统计需要的，不得组织实施全面调查。</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1241425" y="2066925"/>
            <a:ext cx="9626600" cy="550863"/>
          </a:xfrm>
          <a:prstGeom prst="rect">
            <a:avLst/>
          </a:prstGeom>
          <a:noFill/>
          <a:ln w="9525">
            <a:noFill/>
          </a:ln>
        </p:spPr>
        <p:txBody>
          <a:bodyPr lIns="117226" tIns="58613" rIns="117226" bIns="58613">
            <a:spAutoFit/>
          </a:bodyPr>
          <a:p>
            <a:pPr algn="just">
              <a:lnSpc>
                <a:spcPct val="130000"/>
              </a:lnSpc>
              <a:spcBef>
                <a:spcPts val="775"/>
              </a:spcBef>
              <a:spcAft>
                <a:spcPts val="775"/>
              </a:spcAft>
            </a:pPr>
            <a:r>
              <a:rPr lang="en-US" altLang="zh-CN" sz="2400" b="1">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实施条例</a:t>
            </a:r>
            <a:r>
              <a:rPr lang="en-US" altLang="zh-CN" sz="2400" b="1">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第</a:t>
            </a:r>
            <a:r>
              <a:rPr lang="en-US" altLang="zh-CN" sz="2400" b="1">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条规定</a:t>
            </a:r>
            <a:endParaRPr lang="en-US" altLang="zh-CN" sz="2400" b="1">
              <a:solidFill>
                <a:srgbClr val="A6A6A6"/>
              </a:solidFill>
              <a:latin typeface="微软雅黑" panose="020B0503020204020204" pitchFamily="34" charset="-122"/>
            </a:endParaRPr>
          </a:p>
        </p:txBody>
      </p:sp>
      <p:grpSp>
        <p:nvGrpSpPr>
          <p:cNvPr id="12" name="组合 11"/>
          <p:cNvGrpSpPr/>
          <p:nvPr/>
        </p:nvGrpSpPr>
        <p:grpSpPr>
          <a:xfrm>
            <a:off x="1566863" y="2665413"/>
            <a:ext cx="1252537" cy="112712"/>
            <a:chOff x="9306922" y="3016002"/>
            <a:chExt cx="1252780" cy="113577"/>
          </a:xfrm>
        </p:grpSpPr>
        <p:sp>
          <p:nvSpPr>
            <p:cNvPr id="13" name="矩形 12"/>
            <p:cNvSpPr/>
            <p:nvPr/>
          </p:nvSpPr>
          <p:spPr>
            <a:xfrm flipV="1">
              <a:off x="9306922" y="3016002"/>
              <a:ext cx="638991" cy="11357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flipV="1">
              <a:off x="9920711" y="3016002"/>
              <a:ext cx="638991" cy="1135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ppt_w</p:attrName>
                                        </p:attrNameLst>
                                      </p:cBhvr>
                                      <p:tavLst>
                                        <p:tav tm="0">
                                          <p:val>
                                            <p:fltVal val="0.000000"/>
                                          </p:val>
                                        </p:tav>
                                        <p:tav tm="100000">
                                          <p:val>
                                            <p:strVal val="#ppt_w"/>
                                          </p:val>
                                        </p:tav>
                                      </p:tavLst>
                                    </p:anim>
                                    <p:anim calcmode="lin" valueType="num">
                                      <p:cBhvr>
                                        <p:cTn id="19" dur="250" fill="hold"/>
                                        <p:tgtEl>
                                          <p:spTgt spid="12"/>
                                        </p:tgtEl>
                                        <p:attrNameLst>
                                          <p:attrName>ppt_h</p:attrName>
                                        </p:attrNameLst>
                                      </p:cBhvr>
                                      <p:tavLst>
                                        <p:tav tm="0">
                                          <p:val>
                                            <p:fltVal val="0.000000"/>
                                          </p:val>
                                        </p:tav>
                                        <p:tav tm="100000">
                                          <p:val>
                                            <p:strVal val="#ppt_h"/>
                                          </p:val>
                                        </p:tav>
                                      </p:tavLst>
                                    </p:anim>
                                    <p:anim calcmode="lin" valueType="num">
                                      <p:cBhvr>
                                        <p:cTn id="20" dur="250" fill="hold"/>
                                        <p:tgtEl>
                                          <p:spTgt spid="12"/>
                                        </p:tgtEl>
                                        <p:attrNameLst>
                                          <p:attrName>style.rotation</p:attrName>
                                        </p:attrNameLst>
                                      </p:cBhvr>
                                      <p:tavLst>
                                        <p:tav tm="0">
                                          <p:val>
                                            <p:fltVal val="360.000000"/>
                                          </p:val>
                                        </p:tav>
                                        <p:tav tm="100000">
                                          <p:val>
                                            <p:fltVal val="0.000000"/>
                                          </p:val>
                                        </p:tav>
                                      </p:tavLst>
                                    </p:anim>
                                    <p:animEffect transition="in" filter="fade">
                                      <p:cBhvr>
                                        <p:cTn id="21" dur="250"/>
                                        <p:tgtEl>
                                          <p:spTgt spid="12"/>
                                        </p:tgtEl>
                                      </p:cBhvr>
                                    </p:animEffect>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gtEl>
                                        <p:attrNameLst>
                                          <p:attrName>ppt_y</p:attrName>
                                        </p:attrNameLst>
                                      </p:cBhvr>
                                      <p:tavLst>
                                        <p:tav tm="0">
                                          <p:val>
                                            <p:strVal val="#ppt_y"/>
                                          </p:val>
                                        </p:tav>
                                        <p:tav tm="100000">
                                          <p:val>
                                            <p:strVal val="#ppt_y"/>
                                          </p:val>
                                        </p:tav>
                                      </p:tavLst>
                                    </p:anim>
                                    <p:anim calcmode="lin" valueType="num">
                                      <p:cBhvr>
                                        <p:cTn id="2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gtEl>
                                      </p:cBhvr>
                                    </p:animEffect>
                                  </p:childTnLst>
                                </p:cTn>
                              </p:par>
                              <p:par>
                                <p:cTn id="30" presetID="3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800" decel="100000"/>
                                        <p:tgtEl>
                                          <p:spTgt spid="10"/>
                                        </p:tgtEl>
                                      </p:cBhvr>
                                    </p:animEffect>
                                    <p:anim calcmode="lin" valueType="num">
                                      <p:cBhvr>
                                        <p:cTn id="33" dur="800" decel="100000" fill="hold"/>
                                        <p:tgtEl>
                                          <p:spTgt spid="10"/>
                                        </p:tgtEl>
                                        <p:attrNameLst>
                                          <p:attrName>style.rotation</p:attrName>
                                        </p:attrNameLst>
                                      </p:cBhvr>
                                      <p:tavLst>
                                        <p:tav tm="0">
                                          <p:val>
                                            <p:fltVal val="-90.000000"/>
                                          </p:val>
                                        </p:tav>
                                        <p:tav tm="100000">
                                          <p:val>
                                            <p:fltVal val="0.000000"/>
                                          </p:val>
                                        </p:tav>
                                      </p:tavLst>
                                    </p:anim>
                                    <p:anim calcmode="lin" valueType="num">
                                      <p:cBhvr>
                                        <p:cTn id="34" dur="800" decel="100000" fill="hold"/>
                                        <p:tgtEl>
                                          <p:spTgt spid="10"/>
                                        </p:tgtEl>
                                        <p:attrNameLst>
                                          <p:attrName>ppt_x</p:attrName>
                                        </p:attrNameLst>
                                      </p:cBhvr>
                                      <p:tavLst>
                                        <p:tav tm="0">
                                          <p:val>
                                            <p:strVal val="#ppt_x+0.4"/>
                                          </p:val>
                                        </p:tav>
                                        <p:tav tm="100000">
                                          <p:val>
                                            <p:strVal val="#ppt_x-0.05"/>
                                          </p:val>
                                        </p:tav>
                                      </p:tavLst>
                                    </p:anim>
                                    <p:anim calcmode="lin" valueType="num">
                                      <p:cBhvr>
                                        <p:cTn id="35" dur="800" decel="100000" fill="hold"/>
                                        <p:tgtEl>
                                          <p:spTgt spid="1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 name="矩形 10"/>
          <p:cNvSpPr>
            <a:spLocks noChangeAspect="1"/>
          </p:cNvSpPr>
          <p:nvPr/>
        </p:nvSpPr>
        <p:spPr>
          <a:xfrm>
            <a:off x="4821709" y="1129480"/>
            <a:ext cx="1940540" cy="211380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grpSp>
        <p:nvGrpSpPr>
          <p:cNvPr id="29" name="组合 28"/>
          <p:cNvGrpSpPr/>
          <p:nvPr/>
        </p:nvGrpSpPr>
        <p:grpSpPr>
          <a:xfrm>
            <a:off x="4751388" y="3833813"/>
            <a:ext cx="3171825" cy="1243012"/>
            <a:chOff x="898937" y="1740306"/>
            <a:chExt cx="1085881" cy="932049"/>
          </a:xfrm>
        </p:grpSpPr>
        <p:sp>
          <p:nvSpPr>
            <p:cNvPr id="31748" name="TextBox 4"/>
            <p:cNvSpPr txBox="1"/>
            <p:nvPr/>
          </p:nvSpPr>
          <p:spPr>
            <a:xfrm>
              <a:off x="910655" y="1740306"/>
              <a:ext cx="1062445" cy="692497"/>
            </a:xfrm>
            <a:prstGeom prst="rect">
              <a:avLst/>
            </a:prstGeom>
            <a:noFill/>
            <a:ln w="9525">
              <a:noFill/>
            </a:ln>
          </p:spPr>
          <p:txBody>
            <a:bodyPr lIns="0" rIns="0">
              <a:spAutoFit/>
            </a:bodyPr>
            <a:p>
              <a:pPr algn="ctr"/>
              <a:r>
                <a:rPr lang="zh-CN" altLang="en-US" sz="5400" b="1" dirty="0">
                  <a:solidFill>
                    <a:srgbClr val="404040"/>
                  </a:solidFill>
                  <a:latin typeface="微软雅黑" panose="020B0503020204020204" pitchFamily="34" charset="-122"/>
                  <a:ea typeface="微软雅黑" panose="020B0503020204020204" pitchFamily="34" charset="-122"/>
                </a:rPr>
                <a:t>独立统计</a:t>
              </a:r>
              <a:endParaRPr lang="zh-CN" altLang="en-US" sz="5400" b="1" dirty="0">
                <a:solidFill>
                  <a:srgbClr val="404040"/>
                </a:solidFill>
                <a:latin typeface="微软雅黑" panose="020B0503020204020204" pitchFamily="34" charset="-122"/>
                <a:ea typeface="微软雅黑" panose="020B0503020204020204" pitchFamily="34" charset="-122"/>
              </a:endParaRPr>
            </a:p>
          </p:txBody>
        </p:sp>
        <p:sp>
          <p:nvSpPr>
            <p:cNvPr id="31749" name="TextBox 5"/>
            <p:cNvSpPr txBox="1"/>
            <p:nvPr/>
          </p:nvSpPr>
          <p:spPr>
            <a:xfrm>
              <a:off x="898937" y="2418440"/>
              <a:ext cx="1085881" cy="253915"/>
            </a:xfrm>
            <a:prstGeom prst="rect">
              <a:avLst/>
            </a:prstGeom>
            <a:noFill/>
            <a:ln w="9525">
              <a:noFill/>
            </a:ln>
          </p:spPr>
          <p:txBody>
            <a:bodyPr>
              <a:spAutoFit/>
            </a:bodyPr>
            <a:p>
              <a:pPr algn="ctr"/>
              <a:endParaRPr lang="zh-CN" altLang="en-US" sz="1600" b="1" dirty="0">
                <a:solidFill>
                  <a:schemeClr val="accent1"/>
                </a:solidFill>
                <a:latin typeface="Calibri" panose="020F0502020204030204" pitchFamily="34" charset="0"/>
              </a:endParaRPr>
            </a:p>
          </p:txBody>
        </p:sp>
      </p:grpSp>
      <p:sp>
        <p:nvSpPr>
          <p:cNvPr id="32" name="椭圆 31"/>
          <p:cNvSpPr/>
          <p:nvPr/>
        </p:nvSpPr>
        <p:spPr>
          <a:xfrm>
            <a:off x="8368451" y="5477629"/>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3" name="椭圆 32"/>
          <p:cNvSpPr/>
          <p:nvPr/>
        </p:nvSpPr>
        <p:spPr>
          <a:xfrm>
            <a:off x="11248772" y="5124788"/>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4" name="椭圆 33"/>
          <p:cNvSpPr/>
          <p:nvPr/>
        </p:nvSpPr>
        <p:spPr>
          <a:xfrm>
            <a:off x="2596612" y="6288117"/>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5" name="椭圆 34"/>
          <p:cNvSpPr>
            <a:spLocks noChangeAspect="1"/>
          </p:cNvSpPr>
          <p:nvPr/>
        </p:nvSpPr>
        <p:spPr>
          <a:xfrm>
            <a:off x="6337217" y="6143097"/>
            <a:ext cx="768000" cy="768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6" name="椭圆 35"/>
          <p:cNvSpPr>
            <a:spLocks noChangeAspect="1"/>
          </p:cNvSpPr>
          <p:nvPr/>
        </p:nvSpPr>
        <p:spPr>
          <a:xfrm>
            <a:off x="10337800" y="6288088"/>
            <a:ext cx="863600" cy="8636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7" name="椭圆 36"/>
          <p:cNvSpPr>
            <a:spLocks noChangeAspect="1"/>
          </p:cNvSpPr>
          <p:nvPr/>
        </p:nvSpPr>
        <p:spPr>
          <a:xfrm>
            <a:off x="7216775" y="6521450"/>
            <a:ext cx="1150938" cy="1152525"/>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8" name="椭圆 37"/>
          <p:cNvSpPr>
            <a:spLocks noChangeAspect="1"/>
          </p:cNvSpPr>
          <p:nvPr/>
        </p:nvSpPr>
        <p:spPr>
          <a:xfrm>
            <a:off x="4213856" y="5770287"/>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9" name="椭圆 38"/>
          <p:cNvSpPr>
            <a:spLocks noChangeAspect="1"/>
          </p:cNvSpPr>
          <p:nvPr/>
        </p:nvSpPr>
        <p:spPr>
          <a:xfrm>
            <a:off x="1679575" y="6142038"/>
            <a:ext cx="671513" cy="6731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0" name="椭圆 39"/>
          <p:cNvSpPr>
            <a:spLocks noChangeAspect="1"/>
          </p:cNvSpPr>
          <p:nvPr/>
        </p:nvSpPr>
        <p:spPr>
          <a:xfrm>
            <a:off x="1007507" y="6706511"/>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1" name="椭圆 40"/>
          <p:cNvSpPr>
            <a:spLocks noChangeAspect="1"/>
          </p:cNvSpPr>
          <p:nvPr/>
        </p:nvSpPr>
        <p:spPr>
          <a:xfrm>
            <a:off x="335360" y="6521842"/>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2" name="椭圆 41"/>
          <p:cNvSpPr>
            <a:spLocks noChangeAspect="1"/>
          </p:cNvSpPr>
          <p:nvPr/>
        </p:nvSpPr>
        <p:spPr>
          <a:xfrm>
            <a:off x="5237163" y="6016625"/>
            <a:ext cx="334963" cy="33655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3" name="椭圆 42"/>
          <p:cNvSpPr>
            <a:spLocks noChangeAspect="1"/>
          </p:cNvSpPr>
          <p:nvPr/>
        </p:nvSpPr>
        <p:spPr>
          <a:xfrm>
            <a:off x="5842764" y="5711182"/>
            <a:ext cx="336000" cy="33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grpSp>
        <p:nvGrpSpPr>
          <p:cNvPr id="44" name="组合 43"/>
          <p:cNvGrpSpPr/>
          <p:nvPr/>
        </p:nvGrpSpPr>
        <p:grpSpPr>
          <a:xfrm>
            <a:off x="5548313" y="973138"/>
            <a:ext cx="2236787" cy="2438400"/>
            <a:chOff x="4161788" y="-1676722"/>
            <a:chExt cx="1677546" cy="1828848"/>
          </a:xfrm>
        </p:grpSpPr>
        <p:sp>
          <p:nvSpPr>
            <p:cNvPr id="45" name="矩形 10"/>
            <p:cNvSpPr>
              <a:spLocks noChangeAspect="1"/>
            </p:cNvSpPr>
            <p:nvPr/>
          </p:nvSpPr>
          <p:spPr>
            <a:xfrm>
              <a:off x="4161788" y="-1676722"/>
              <a:ext cx="1677546" cy="1828848"/>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6" name="KSO_Shape"/>
            <p:cNvSpPr>
              <a:spLocks noChangeAspect="1"/>
            </p:cNvSpPr>
            <p:nvPr/>
          </p:nvSpPr>
          <p:spPr bwMode="auto">
            <a:xfrm>
              <a:off x="4701881" y="-1104298"/>
              <a:ext cx="597360" cy="68400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47" name="椭圆 46"/>
          <p:cNvSpPr>
            <a:spLocks noChangeAspect="1"/>
          </p:cNvSpPr>
          <p:nvPr/>
        </p:nvSpPr>
        <p:spPr>
          <a:xfrm>
            <a:off x="95250" y="6264275"/>
            <a:ext cx="239713" cy="239713"/>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8" name="矩形 10"/>
          <p:cNvSpPr/>
          <p:nvPr/>
        </p:nvSpPr>
        <p:spPr>
          <a:xfrm>
            <a:off x="4555228" y="658067"/>
            <a:ext cx="1232944" cy="134414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03</a:t>
            </a:r>
            <a:endParaRPr kumimoji="0" lang="zh-CN" altLang="en-US" sz="3735"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000000"/>
                                          </p:val>
                                        </p:tav>
                                        <p:tav tm="100000">
                                          <p:val>
                                            <p:strVal val="#ppt_w"/>
                                          </p:val>
                                        </p:tav>
                                      </p:tavLst>
                                    </p:anim>
                                    <p:anim calcmode="lin" valueType="num">
                                      <p:cBhvr>
                                        <p:cTn id="8" dur="500" fill="hold"/>
                                        <p:tgtEl>
                                          <p:spTgt spid="28"/>
                                        </p:tgtEl>
                                        <p:attrNameLst>
                                          <p:attrName>ppt_h</p:attrName>
                                        </p:attrNameLst>
                                      </p:cBhvr>
                                      <p:tavLst>
                                        <p:tav tm="0">
                                          <p:val>
                                            <p:fltVal val="0.00000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42" presetClass="path" presetSubtype="0" accel="50000" decel="50000" autoRev="1" fill="hold" nodeType="withEffect">
                                  <p:stCondLst>
                                    <p:cond delay="0"/>
                                  </p:stCondLst>
                                  <p:childTnLst>
                                    <p:animMotion origin="layout" path="M 2.77778E-7 1.80191E-6 L -0.06302 -0.00062 " pathEditMode="relative" rAng="0" ptsTypes="AA">
                                      <p:cBhvr>
                                        <p:cTn id="15" dur="500" fill="hold"/>
                                        <p:tgtEl>
                                          <p:spTgt spid="44"/>
                                        </p:tgtEl>
                                        <p:attrNameLst>
                                          <p:attrName>ppt_x</p:attrName>
                                          <p:attrName>ppt_y</p:attrName>
                                        </p:attrNameLst>
                                      </p:cBhvr>
                                      <p:rCtr x="-316000" y="-3100"/>
                                    </p:animMotion>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000000"/>
                                          </p:val>
                                        </p:tav>
                                        <p:tav tm="100000">
                                          <p:val>
                                            <p:strVal val="#ppt_w"/>
                                          </p:val>
                                        </p:tav>
                                      </p:tavLst>
                                    </p:anim>
                                    <p:anim calcmode="lin" valueType="num">
                                      <p:cBhvr>
                                        <p:cTn id="20" dur="500" fill="hold"/>
                                        <p:tgtEl>
                                          <p:spTgt spid="48"/>
                                        </p:tgtEl>
                                        <p:attrNameLst>
                                          <p:attrName>ppt_h</p:attrName>
                                        </p:attrNameLst>
                                      </p:cBhvr>
                                      <p:tavLst>
                                        <p:tav tm="0">
                                          <p:val>
                                            <p:fltVal val="0.000000"/>
                                          </p:val>
                                        </p:tav>
                                        <p:tav tm="100000">
                                          <p:val>
                                            <p:strVal val="#ppt_h"/>
                                          </p:val>
                                        </p:tav>
                                      </p:tavLst>
                                    </p:anim>
                                    <p:anim calcmode="lin" valueType="num">
                                      <p:cBhvr>
                                        <p:cTn id="21" dur="500" fill="hold"/>
                                        <p:tgtEl>
                                          <p:spTgt spid="48"/>
                                        </p:tgtEl>
                                        <p:attrNameLst>
                                          <p:attrName>style.rotation</p:attrName>
                                        </p:attrNameLst>
                                      </p:cBhvr>
                                      <p:tavLst>
                                        <p:tav tm="0">
                                          <p:val>
                                            <p:fltVal val="90.000000"/>
                                          </p:val>
                                        </p:tav>
                                        <p:tav tm="100000">
                                          <p:val>
                                            <p:fltVal val="0.000000"/>
                                          </p:val>
                                        </p:tav>
                                      </p:tavLst>
                                    </p:anim>
                                    <p:animEffect transition="in" filter="fade">
                                      <p:cBhvr>
                                        <p:cTn id="22" dur="500"/>
                                        <p:tgtEl>
                                          <p:spTgt spid="48"/>
                                        </p:tgtEl>
                                      </p:cBhvr>
                                    </p:animEffect>
                                  </p:childTnLst>
                                </p:cTn>
                              </p:par>
                              <p:par>
                                <p:cTn id="23" presetID="22" presetClass="entr" presetSubtype="8"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1500"/>
                            </p:stCondLst>
                            <p:childTnLst>
                              <p:par>
                                <p:cTn id="27" presetID="23" presetClass="entr" presetSubtype="52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000000"/>
                                          </p:val>
                                        </p:tav>
                                        <p:tav tm="100000">
                                          <p:val>
                                            <p:strVal val="#ppt_w"/>
                                          </p:val>
                                        </p:tav>
                                      </p:tavLst>
                                    </p:anim>
                                    <p:anim calcmode="lin" valueType="num">
                                      <p:cBhvr>
                                        <p:cTn id="30" dur="500" fill="hold"/>
                                        <p:tgtEl>
                                          <p:spTgt spid="33"/>
                                        </p:tgtEl>
                                        <p:attrNameLst>
                                          <p:attrName>ppt_h</p:attrName>
                                        </p:attrNameLst>
                                      </p:cBhvr>
                                      <p:tavLst>
                                        <p:tav tm="0">
                                          <p:val>
                                            <p:fltVal val="0.000000"/>
                                          </p:val>
                                        </p:tav>
                                        <p:tav tm="100000">
                                          <p:val>
                                            <p:strVal val="#ppt_h"/>
                                          </p:val>
                                        </p:tav>
                                      </p:tavLst>
                                    </p:anim>
                                    <p:anim calcmode="lin" valueType="num">
                                      <p:cBhvr>
                                        <p:cTn id="31" dur="500" fill="hold"/>
                                        <p:tgtEl>
                                          <p:spTgt spid="33"/>
                                        </p:tgtEl>
                                        <p:attrNameLst>
                                          <p:attrName>ppt_x</p:attrName>
                                        </p:attrNameLst>
                                      </p:cBhvr>
                                      <p:tavLst>
                                        <p:tav tm="0">
                                          <p:val>
                                            <p:fltVal val="0.500000"/>
                                          </p:val>
                                        </p:tav>
                                        <p:tav tm="100000">
                                          <p:val>
                                            <p:strVal val="#ppt_x"/>
                                          </p:val>
                                        </p:tav>
                                      </p:tavLst>
                                    </p:anim>
                                    <p:anim calcmode="lin" valueType="num">
                                      <p:cBhvr>
                                        <p:cTn id="32" dur="500" fill="hold"/>
                                        <p:tgtEl>
                                          <p:spTgt spid="33"/>
                                        </p:tgtEl>
                                        <p:attrNameLst>
                                          <p:attrName>ppt_y</p:attrName>
                                        </p:attrNameLst>
                                      </p:cBhvr>
                                      <p:tavLst>
                                        <p:tav tm="0">
                                          <p:val>
                                            <p:fltVal val="0.500000"/>
                                          </p:val>
                                        </p:tav>
                                        <p:tav tm="100000">
                                          <p:val>
                                            <p:strVal val="#ppt_y"/>
                                          </p:val>
                                        </p:tav>
                                      </p:tavLst>
                                    </p:anim>
                                  </p:childTnLst>
                                </p:cTn>
                              </p:par>
                              <p:par>
                                <p:cTn id="33" presetID="23" presetClass="entr" presetSubtype="528" fill="hold" nodeType="withEffect">
                                  <p:stCondLst>
                                    <p:cond delay="1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000000"/>
                                          </p:val>
                                        </p:tav>
                                        <p:tav tm="100000">
                                          <p:val>
                                            <p:strVal val="#ppt_w"/>
                                          </p:val>
                                        </p:tav>
                                      </p:tavLst>
                                    </p:anim>
                                    <p:anim calcmode="lin" valueType="num">
                                      <p:cBhvr>
                                        <p:cTn id="36" dur="500" fill="hold"/>
                                        <p:tgtEl>
                                          <p:spTgt spid="34"/>
                                        </p:tgtEl>
                                        <p:attrNameLst>
                                          <p:attrName>ppt_h</p:attrName>
                                        </p:attrNameLst>
                                      </p:cBhvr>
                                      <p:tavLst>
                                        <p:tav tm="0">
                                          <p:val>
                                            <p:fltVal val="0.000000"/>
                                          </p:val>
                                        </p:tav>
                                        <p:tav tm="100000">
                                          <p:val>
                                            <p:strVal val="#ppt_h"/>
                                          </p:val>
                                        </p:tav>
                                      </p:tavLst>
                                    </p:anim>
                                    <p:anim calcmode="lin" valueType="num">
                                      <p:cBhvr>
                                        <p:cTn id="37" dur="500" fill="hold"/>
                                        <p:tgtEl>
                                          <p:spTgt spid="34"/>
                                        </p:tgtEl>
                                        <p:attrNameLst>
                                          <p:attrName>ppt_x</p:attrName>
                                        </p:attrNameLst>
                                      </p:cBhvr>
                                      <p:tavLst>
                                        <p:tav tm="0">
                                          <p:val>
                                            <p:fltVal val="0.500000"/>
                                          </p:val>
                                        </p:tav>
                                        <p:tav tm="100000">
                                          <p:val>
                                            <p:strVal val="#ppt_x"/>
                                          </p:val>
                                        </p:tav>
                                      </p:tavLst>
                                    </p:anim>
                                    <p:anim calcmode="lin" valueType="num">
                                      <p:cBhvr>
                                        <p:cTn id="38" dur="500" fill="hold"/>
                                        <p:tgtEl>
                                          <p:spTgt spid="34"/>
                                        </p:tgtEl>
                                        <p:attrNameLst>
                                          <p:attrName>ppt_y</p:attrName>
                                        </p:attrNameLst>
                                      </p:cBhvr>
                                      <p:tavLst>
                                        <p:tav tm="0">
                                          <p:val>
                                            <p:fltVal val="0.500000"/>
                                          </p:val>
                                        </p:tav>
                                        <p:tav tm="100000">
                                          <p:val>
                                            <p:strVal val="#ppt_y"/>
                                          </p:val>
                                        </p:tav>
                                      </p:tavLst>
                                    </p:anim>
                                  </p:childTnLst>
                                </p:cTn>
                              </p:par>
                              <p:par>
                                <p:cTn id="39" presetID="23" presetClass="entr" presetSubtype="528" fill="hold" nodeType="withEffect">
                                  <p:stCondLst>
                                    <p:cond delay="103"/>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000000"/>
                                          </p:val>
                                        </p:tav>
                                        <p:tav tm="100000">
                                          <p:val>
                                            <p:strVal val="#ppt_w"/>
                                          </p:val>
                                        </p:tav>
                                      </p:tavLst>
                                    </p:anim>
                                    <p:anim calcmode="lin" valueType="num">
                                      <p:cBhvr>
                                        <p:cTn id="42" dur="500" fill="hold"/>
                                        <p:tgtEl>
                                          <p:spTgt spid="35"/>
                                        </p:tgtEl>
                                        <p:attrNameLst>
                                          <p:attrName>ppt_h</p:attrName>
                                        </p:attrNameLst>
                                      </p:cBhvr>
                                      <p:tavLst>
                                        <p:tav tm="0">
                                          <p:val>
                                            <p:fltVal val="0.000000"/>
                                          </p:val>
                                        </p:tav>
                                        <p:tav tm="100000">
                                          <p:val>
                                            <p:strVal val="#ppt_h"/>
                                          </p:val>
                                        </p:tav>
                                      </p:tavLst>
                                    </p:anim>
                                    <p:anim calcmode="lin" valueType="num">
                                      <p:cBhvr>
                                        <p:cTn id="43" dur="500" fill="hold"/>
                                        <p:tgtEl>
                                          <p:spTgt spid="35"/>
                                        </p:tgtEl>
                                        <p:attrNameLst>
                                          <p:attrName>ppt_x</p:attrName>
                                        </p:attrNameLst>
                                      </p:cBhvr>
                                      <p:tavLst>
                                        <p:tav tm="0">
                                          <p:val>
                                            <p:fltVal val="0.500000"/>
                                          </p:val>
                                        </p:tav>
                                        <p:tav tm="100000">
                                          <p:val>
                                            <p:strVal val="#ppt_x"/>
                                          </p:val>
                                        </p:tav>
                                      </p:tavLst>
                                    </p:anim>
                                    <p:anim calcmode="lin" valueType="num">
                                      <p:cBhvr>
                                        <p:cTn id="44" dur="500" fill="hold"/>
                                        <p:tgtEl>
                                          <p:spTgt spid="35"/>
                                        </p:tgtEl>
                                        <p:attrNameLst>
                                          <p:attrName>ppt_y</p:attrName>
                                        </p:attrNameLst>
                                      </p:cBhvr>
                                      <p:tavLst>
                                        <p:tav tm="0">
                                          <p:val>
                                            <p:fltVal val="0.500000"/>
                                          </p:val>
                                        </p:tav>
                                        <p:tav tm="100000">
                                          <p:val>
                                            <p:strVal val="#ppt_y"/>
                                          </p:val>
                                        </p:tav>
                                      </p:tavLst>
                                    </p:anim>
                                  </p:childTnLst>
                                </p:cTn>
                              </p:par>
                              <p:par>
                                <p:cTn id="45" presetID="23" presetClass="entr" presetSubtype="528" fill="hold" grpId="0" nodeType="withEffect">
                                  <p:stCondLst>
                                    <p:cond delay="25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000000"/>
                                          </p:val>
                                        </p:tav>
                                        <p:tav tm="100000">
                                          <p:val>
                                            <p:strVal val="#ppt_w"/>
                                          </p:val>
                                        </p:tav>
                                      </p:tavLst>
                                    </p:anim>
                                    <p:anim calcmode="lin" valueType="num">
                                      <p:cBhvr>
                                        <p:cTn id="48" dur="500" fill="hold"/>
                                        <p:tgtEl>
                                          <p:spTgt spid="36"/>
                                        </p:tgtEl>
                                        <p:attrNameLst>
                                          <p:attrName>ppt_h</p:attrName>
                                        </p:attrNameLst>
                                      </p:cBhvr>
                                      <p:tavLst>
                                        <p:tav tm="0">
                                          <p:val>
                                            <p:fltVal val="0.000000"/>
                                          </p:val>
                                        </p:tav>
                                        <p:tav tm="100000">
                                          <p:val>
                                            <p:strVal val="#ppt_h"/>
                                          </p:val>
                                        </p:tav>
                                      </p:tavLst>
                                    </p:anim>
                                    <p:anim calcmode="lin" valueType="num">
                                      <p:cBhvr>
                                        <p:cTn id="49" dur="500" fill="hold"/>
                                        <p:tgtEl>
                                          <p:spTgt spid="36"/>
                                        </p:tgtEl>
                                        <p:attrNameLst>
                                          <p:attrName>ppt_x</p:attrName>
                                        </p:attrNameLst>
                                      </p:cBhvr>
                                      <p:tavLst>
                                        <p:tav tm="0">
                                          <p:val>
                                            <p:fltVal val="0.500000"/>
                                          </p:val>
                                        </p:tav>
                                        <p:tav tm="100000">
                                          <p:val>
                                            <p:strVal val="#ppt_x"/>
                                          </p:val>
                                        </p:tav>
                                      </p:tavLst>
                                    </p:anim>
                                    <p:anim calcmode="lin" valueType="num">
                                      <p:cBhvr>
                                        <p:cTn id="50" dur="500" fill="hold"/>
                                        <p:tgtEl>
                                          <p:spTgt spid="36"/>
                                        </p:tgtEl>
                                        <p:attrNameLst>
                                          <p:attrName>ppt_y</p:attrName>
                                        </p:attrNameLst>
                                      </p:cBhvr>
                                      <p:tavLst>
                                        <p:tav tm="0">
                                          <p:val>
                                            <p:fltVal val="0.500000"/>
                                          </p:val>
                                        </p:tav>
                                        <p:tav tm="100000">
                                          <p:val>
                                            <p:strVal val="#ppt_y"/>
                                          </p:val>
                                        </p:tav>
                                      </p:tavLst>
                                    </p:anim>
                                  </p:childTnLst>
                                </p:cTn>
                              </p:par>
                              <p:par>
                                <p:cTn id="51" presetID="23" presetClass="entr" presetSubtype="528" fill="hold" nodeType="withEffect">
                                  <p:stCondLst>
                                    <p:cond delay="35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000000"/>
                                          </p:val>
                                        </p:tav>
                                        <p:tav tm="100000">
                                          <p:val>
                                            <p:strVal val="#ppt_w"/>
                                          </p:val>
                                        </p:tav>
                                      </p:tavLst>
                                    </p:anim>
                                    <p:anim calcmode="lin" valueType="num">
                                      <p:cBhvr>
                                        <p:cTn id="54" dur="500" fill="hold"/>
                                        <p:tgtEl>
                                          <p:spTgt spid="32"/>
                                        </p:tgtEl>
                                        <p:attrNameLst>
                                          <p:attrName>ppt_h</p:attrName>
                                        </p:attrNameLst>
                                      </p:cBhvr>
                                      <p:tavLst>
                                        <p:tav tm="0">
                                          <p:val>
                                            <p:fltVal val="0.000000"/>
                                          </p:val>
                                        </p:tav>
                                        <p:tav tm="100000">
                                          <p:val>
                                            <p:strVal val="#ppt_h"/>
                                          </p:val>
                                        </p:tav>
                                      </p:tavLst>
                                    </p:anim>
                                    <p:anim calcmode="lin" valueType="num">
                                      <p:cBhvr>
                                        <p:cTn id="55" dur="500" fill="hold"/>
                                        <p:tgtEl>
                                          <p:spTgt spid="32"/>
                                        </p:tgtEl>
                                        <p:attrNameLst>
                                          <p:attrName>ppt_x</p:attrName>
                                        </p:attrNameLst>
                                      </p:cBhvr>
                                      <p:tavLst>
                                        <p:tav tm="0">
                                          <p:val>
                                            <p:fltVal val="0.500000"/>
                                          </p:val>
                                        </p:tav>
                                        <p:tav tm="100000">
                                          <p:val>
                                            <p:strVal val="#ppt_x"/>
                                          </p:val>
                                        </p:tav>
                                      </p:tavLst>
                                    </p:anim>
                                    <p:anim calcmode="lin" valueType="num">
                                      <p:cBhvr>
                                        <p:cTn id="56" dur="500" fill="hold"/>
                                        <p:tgtEl>
                                          <p:spTgt spid="32"/>
                                        </p:tgtEl>
                                        <p:attrNameLst>
                                          <p:attrName>ppt_y</p:attrName>
                                        </p:attrNameLst>
                                      </p:cBhvr>
                                      <p:tavLst>
                                        <p:tav tm="0">
                                          <p:val>
                                            <p:fltVal val="0.500000"/>
                                          </p:val>
                                        </p:tav>
                                        <p:tav tm="100000">
                                          <p:val>
                                            <p:strVal val="#ppt_y"/>
                                          </p:val>
                                        </p:tav>
                                      </p:tavLst>
                                    </p:anim>
                                  </p:childTnLst>
                                </p:cTn>
                              </p:par>
                              <p:par>
                                <p:cTn id="57" presetID="23" presetClass="entr" presetSubtype="528" fill="hold" nodeType="withEffect">
                                  <p:stCondLst>
                                    <p:cond delay="46"/>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000000"/>
                                          </p:val>
                                        </p:tav>
                                        <p:tav tm="100000">
                                          <p:val>
                                            <p:strVal val="#ppt_w"/>
                                          </p:val>
                                        </p:tav>
                                      </p:tavLst>
                                    </p:anim>
                                    <p:anim calcmode="lin" valueType="num">
                                      <p:cBhvr>
                                        <p:cTn id="60" dur="500" fill="hold"/>
                                        <p:tgtEl>
                                          <p:spTgt spid="38"/>
                                        </p:tgtEl>
                                        <p:attrNameLst>
                                          <p:attrName>ppt_h</p:attrName>
                                        </p:attrNameLst>
                                      </p:cBhvr>
                                      <p:tavLst>
                                        <p:tav tm="0">
                                          <p:val>
                                            <p:fltVal val="0.000000"/>
                                          </p:val>
                                        </p:tav>
                                        <p:tav tm="100000">
                                          <p:val>
                                            <p:strVal val="#ppt_h"/>
                                          </p:val>
                                        </p:tav>
                                      </p:tavLst>
                                    </p:anim>
                                    <p:anim calcmode="lin" valueType="num">
                                      <p:cBhvr>
                                        <p:cTn id="61" dur="500" fill="hold"/>
                                        <p:tgtEl>
                                          <p:spTgt spid="38"/>
                                        </p:tgtEl>
                                        <p:attrNameLst>
                                          <p:attrName>ppt_x</p:attrName>
                                        </p:attrNameLst>
                                      </p:cBhvr>
                                      <p:tavLst>
                                        <p:tav tm="0">
                                          <p:val>
                                            <p:fltVal val="0.500000"/>
                                          </p:val>
                                        </p:tav>
                                        <p:tav tm="100000">
                                          <p:val>
                                            <p:strVal val="#ppt_x"/>
                                          </p:val>
                                        </p:tav>
                                      </p:tavLst>
                                    </p:anim>
                                    <p:anim calcmode="lin" valueType="num">
                                      <p:cBhvr>
                                        <p:cTn id="62" dur="500" fill="hold"/>
                                        <p:tgtEl>
                                          <p:spTgt spid="38"/>
                                        </p:tgtEl>
                                        <p:attrNameLst>
                                          <p:attrName>ppt_y</p:attrName>
                                        </p:attrNameLst>
                                      </p:cBhvr>
                                      <p:tavLst>
                                        <p:tav tm="0">
                                          <p:val>
                                            <p:fltVal val="0.500000"/>
                                          </p:val>
                                        </p:tav>
                                        <p:tav tm="100000">
                                          <p:val>
                                            <p:strVal val="#ppt_y"/>
                                          </p:val>
                                        </p:tav>
                                      </p:tavLst>
                                    </p:anim>
                                  </p:childTnLst>
                                </p:cTn>
                              </p:par>
                              <p:par>
                                <p:cTn id="63" presetID="23" presetClass="entr" presetSubtype="528" fill="hold" grpId="0" nodeType="withEffect">
                                  <p:stCondLst>
                                    <p:cond delay="46"/>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000000"/>
                                          </p:val>
                                        </p:tav>
                                        <p:tav tm="100000">
                                          <p:val>
                                            <p:strVal val="#ppt_w"/>
                                          </p:val>
                                        </p:tav>
                                      </p:tavLst>
                                    </p:anim>
                                    <p:anim calcmode="lin" valueType="num">
                                      <p:cBhvr>
                                        <p:cTn id="66" dur="500" fill="hold"/>
                                        <p:tgtEl>
                                          <p:spTgt spid="37"/>
                                        </p:tgtEl>
                                        <p:attrNameLst>
                                          <p:attrName>ppt_h</p:attrName>
                                        </p:attrNameLst>
                                      </p:cBhvr>
                                      <p:tavLst>
                                        <p:tav tm="0">
                                          <p:val>
                                            <p:fltVal val="0.000000"/>
                                          </p:val>
                                        </p:tav>
                                        <p:tav tm="100000">
                                          <p:val>
                                            <p:strVal val="#ppt_h"/>
                                          </p:val>
                                        </p:tav>
                                      </p:tavLst>
                                    </p:anim>
                                    <p:anim calcmode="lin" valueType="num">
                                      <p:cBhvr>
                                        <p:cTn id="67" dur="500" fill="hold"/>
                                        <p:tgtEl>
                                          <p:spTgt spid="37"/>
                                        </p:tgtEl>
                                        <p:attrNameLst>
                                          <p:attrName>ppt_x</p:attrName>
                                        </p:attrNameLst>
                                      </p:cBhvr>
                                      <p:tavLst>
                                        <p:tav tm="0">
                                          <p:val>
                                            <p:fltVal val="0.500000"/>
                                          </p:val>
                                        </p:tav>
                                        <p:tav tm="100000">
                                          <p:val>
                                            <p:strVal val="#ppt_x"/>
                                          </p:val>
                                        </p:tav>
                                      </p:tavLst>
                                    </p:anim>
                                    <p:anim calcmode="lin" valueType="num">
                                      <p:cBhvr>
                                        <p:cTn id="68" dur="500" fill="hold"/>
                                        <p:tgtEl>
                                          <p:spTgt spid="37"/>
                                        </p:tgtEl>
                                        <p:attrNameLst>
                                          <p:attrName>ppt_y</p:attrName>
                                        </p:attrNameLst>
                                      </p:cBhvr>
                                      <p:tavLst>
                                        <p:tav tm="0">
                                          <p:val>
                                            <p:fltVal val="0.500000"/>
                                          </p:val>
                                        </p:tav>
                                        <p:tav tm="100000">
                                          <p:val>
                                            <p:strVal val="#ppt_y"/>
                                          </p:val>
                                        </p:tav>
                                      </p:tavLst>
                                    </p:anim>
                                  </p:childTnLst>
                                </p:cTn>
                              </p:par>
                              <p:par>
                                <p:cTn id="69" presetID="23" presetClass="entr" presetSubtype="528" fill="hold" grpId="0" nodeType="withEffect">
                                  <p:stCondLst>
                                    <p:cond delay="296"/>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000000"/>
                                          </p:val>
                                        </p:tav>
                                        <p:tav tm="100000">
                                          <p:val>
                                            <p:strVal val="#ppt_w"/>
                                          </p:val>
                                        </p:tav>
                                      </p:tavLst>
                                    </p:anim>
                                    <p:anim calcmode="lin" valueType="num">
                                      <p:cBhvr>
                                        <p:cTn id="72" dur="500" fill="hold"/>
                                        <p:tgtEl>
                                          <p:spTgt spid="39"/>
                                        </p:tgtEl>
                                        <p:attrNameLst>
                                          <p:attrName>ppt_h</p:attrName>
                                        </p:attrNameLst>
                                      </p:cBhvr>
                                      <p:tavLst>
                                        <p:tav tm="0">
                                          <p:val>
                                            <p:fltVal val="0.000000"/>
                                          </p:val>
                                        </p:tav>
                                        <p:tav tm="100000">
                                          <p:val>
                                            <p:strVal val="#ppt_h"/>
                                          </p:val>
                                        </p:tav>
                                      </p:tavLst>
                                    </p:anim>
                                    <p:anim calcmode="lin" valueType="num">
                                      <p:cBhvr>
                                        <p:cTn id="73" dur="500" fill="hold"/>
                                        <p:tgtEl>
                                          <p:spTgt spid="39"/>
                                        </p:tgtEl>
                                        <p:attrNameLst>
                                          <p:attrName>ppt_x</p:attrName>
                                        </p:attrNameLst>
                                      </p:cBhvr>
                                      <p:tavLst>
                                        <p:tav tm="0">
                                          <p:val>
                                            <p:fltVal val="0.500000"/>
                                          </p:val>
                                        </p:tav>
                                        <p:tav tm="100000">
                                          <p:val>
                                            <p:strVal val="#ppt_x"/>
                                          </p:val>
                                        </p:tav>
                                      </p:tavLst>
                                    </p:anim>
                                    <p:anim calcmode="lin" valueType="num">
                                      <p:cBhvr>
                                        <p:cTn id="74" dur="500" fill="hold"/>
                                        <p:tgtEl>
                                          <p:spTgt spid="39"/>
                                        </p:tgtEl>
                                        <p:attrNameLst>
                                          <p:attrName>ppt_y</p:attrName>
                                        </p:attrNameLst>
                                      </p:cBhvr>
                                      <p:tavLst>
                                        <p:tav tm="0">
                                          <p:val>
                                            <p:fltVal val="0.500000"/>
                                          </p:val>
                                        </p:tav>
                                        <p:tav tm="100000">
                                          <p:val>
                                            <p:strVal val="#ppt_y"/>
                                          </p:val>
                                        </p:tav>
                                      </p:tavLst>
                                    </p:anim>
                                  </p:childTnLst>
                                </p:cTn>
                              </p:par>
                              <p:par>
                                <p:cTn id="75" presetID="23" presetClass="entr" presetSubtype="528" fill="hold" nodeType="withEffect">
                                  <p:stCondLst>
                                    <p:cond delay="382"/>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000000"/>
                                          </p:val>
                                        </p:tav>
                                        <p:tav tm="100000">
                                          <p:val>
                                            <p:strVal val="#ppt_w"/>
                                          </p:val>
                                        </p:tav>
                                      </p:tavLst>
                                    </p:anim>
                                    <p:anim calcmode="lin" valueType="num">
                                      <p:cBhvr>
                                        <p:cTn id="78" dur="500" fill="hold"/>
                                        <p:tgtEl>
                                          <p:spTgt spid="40"/>
                                        </p:tgtEl>
                                        <p:attrNameLst>
                                          <p:attrName>ppt_h</p:attrName>
                                        </p:attrNameLst>
                                      </p:cBhvr>
                                      <p:tavLst>
                                        <p:tav tm="0">
                                          <p:val>
                                            <p:fltVal val="0.000000"/>
                                          </p:val>
                                        </p:tav>
                                        <p:tav tm="100000">
                                          <p:val>
                                            <p:strVal val="#ppt_h"/>
                                          </p:val>
                                        </p:tav>
                                      </p:tavLst>
                                    </p:anim>
                                    <p:anim calcmode="lin" valueType="num">
                                      <p:cBhvr>
                                        <p:cTn id="79" dur="500" fill="hold"/>
                                        <p:tgtEl>
                                          <p:spTgt spid="40"/>
                                        </p:tgtEl>
                                        <p:attrNameLst>
                                          <p:attrName>ppt_x</p:attrName>
                                        </p:attrNameLst>
                                      </p:cBhvr>
                                      <p:tavLst>
                                        <p:tav tm="0">
                                          <p:val>
                                            <p:fltVal val="0.500000"/>
                                          </p:val>
                                        </p:tav>
                                        <p:tav tm="100000">
                                          <p:val>
                                            <p:strVal val="#ppt_x"/>
                                          </p:val>
                                        </p:tav>
                                      </p:tavLst>
                                    </p:anim>
                                    <p:anim calcmode="lin" valueType="num">
                                      <p:cBhvr>
                                        <p:cTn id="80" dur="500" fill="hold"/>
                                        <p:tgtEl>
                                          <p:spTgt spid="40"/>
                                        </p:tgtEl>
                                        <p:attrNameLst>
                                          <p:attrName>ppt_y</p:attrName>
                                        </p:attrNameLst>
                                      </p:cBhvr>
                                      <p:tavLst>
                                        <p:tav tm="0">
                                          <p:val>
                                            <p:fltVal val="0.500000"/>
                                          </p:val>
                                        </p:tav>
                                        <p:tav tm="100000">
                                          <p:val>
                                            <p:strVal val="#ppt_y"/>
                                          </p:val>
                                        </p:tav>
                                      </p:tavLst>
                                    </p:anim>
                                  </p:childTnLst>
                                </p:cTn>
                              </p:par>
                              <p:par>
                                <p:cTn id="81" presetID="23" presetClass="entr" presetSubtype="528" fill="hold" nodeType="withEffect">
                                  <p:stCondLst>
                                    <p:cond delay="301"/>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000000"/>
                                          </p:val>
                                        </p:tav>
                                        <p:tav tm="100000">
                                          <p:val>
                                            <p:strVal val="#ppt_w"/>
                                          </p:val>
                                        </p:tav>
                                      </p:tavLst>
                                    </p:anim>
                                    <p:anim calcmode="lin" valueType="num">
                                      <p:cBhvr>
                                        <p:cTn id="84" dur="500" fill="hold"/>
                                        <p:tgtEl>
                                          <p:spTgt spid="41"/>
                                        </p:tgtEl>
                                        <p:attrNameLst>
                                          <p:attrName>ppt_h</p:attrName>
                                        </p:attrNameLst>
                                      </p:cBhvr>
                                      <p:tavLst>
                                        <p:tav tm="0">
                                          <p:val>
                                            <p:fltVal val="0.000000"/>
                                          </p:val>
                                        </p:tav>
                                        <p:tav tm="100000">
                                          <p:val>
                                            <p:strVal val="#ppt_h"/>
                                          </p:val>
                                        </p:tav>
                                      </p:tavLst>
                                    </p:anim>
                                    <p:anim calcmode="lin" valueType="num">
                                      <p:cBhvr>
                                        <p:cTn id="85" dur="500" fill="hold"/>
                                        <p:tgtEl>
                                          <p:spTgt spid="41"/>
                                        </p:tgtEl>
                                        <p:attrNameLst>
                                          <p:attrName>ppt_x</p:attrName>
                                        </p:attrNameLst>
                                      </p:cBhvr>
                                      <p:tavLst>
                                        <p:tav tm="0">
                                          <p:val>
                                            <p:fltVal val="0.500000"/>
                                          </p:val>
                                        </p:tav>
                                        <p:tav tm="100000">
                                          <p:val>
                                            <p:strVal val="#ppt_x"/>
                                          </p:val>
                                        </p:tav>
                                      </p:tavLst>
                                    </p:anim>
                                    <p:anim calcmode="lin" valueType="num">
                                      <p:cBhvr>
                                        <p:cTn id="86" dur="500" fill="hold"/>
                                        <p:tgtEl>
                                          <p:spTgt spid="41"/>
                                        </p:tgtEl>
                                        <p:attrNameLst>
                                          <p:attrName>ppt_y</p:attrName>
                                        </p:attrNameLst>
                                      </p:cBhvr>
                                      <p:tavLst>
                                        <p:tav tm="0">
                                          <p:val>
                                            <p:fltVal val="0.500000"/>
                                          </p:val>
                                        </p:tav>
                                        <p:tav tm="100000">
                                          <p:val>
                                            <p:strVal val="#ppt_y"/>
                                          </p:val>
                                        </p:tav>
                                      </p:tavLst>
                                    </p:anim>
                                  </p:childTnLst>
                                </p:cTn>
                              </p:par>
                              <p:par>
                                <p:cTn id="87" presetID="23" presetClass="entr" presetSubtype="528" fill="hold" grpId="0" nodeType="withEffect">
                                  <p:stCondLst>
                                    <p:cond delay="50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000000"/>
                                          </p:val>
                                        </p:tav>
                                        <p:tav tm="100000">
                                          <p:val>
                                            <p:strVal val="#ppt_w"/>
                                          </p:val>
                                        </p:tav>
                                      </p:tavLst>
                                    </p:anim>
                                    <p:anim calcmode="lin" valueType="num">
                                      <p:cBhvr>
                                        <p:cTn id="90" dur="500" fill="hold"/>
                                        <p:tgtEl>
                                          <p:spTgt spid="42"/>
                                        </p:tgtEl>
                                        <p:attrNameLst>
                                          <p:attrName>ppt_h</p:attrName>
                                        </p:attrNameLst>
                                      </p:cBhvr>
                                      <p:tavLst>
                                        <p:tav tm="0">
                                          <p:val>
                                            <p:fltVal val="0.000000"/>
                                          </p:val>
                                        </p:tav>
                                        <p:tav tm="100000">
                                          <p:val>
                                            <p:strVal val="#ppt_h"/>
                                          </p:val>
                                        </p:tav>
                                      </p:tavLst>
                                    </p:anim>
                                    <p:anim calcmode="lin" valueType="num">
                                      <p:cBhvr>
                                        <p:cTn id="91" dur="500" fill="hold"/>
                                        <p:tgtEl>
                                          <p:spTgt spid="42"/>
                                        </p:tgtEl>
                                        <p:attrNameLst>
                                          <p:attrName>ppt_x</p:attrName>
                                        </p:attrNameLst>
                                      </p:cBhvr>
                                      <p:tavLst>
                                        <p:tav tm="0">
                                          <p:val>
                                            <p:fltVal val="0.500000"/>
                                          </p:val>
                                        </p:tav>
                                        <p:tav tm="100000">
                                          <p:val>
                                            <p:strVal val="#ppt_x"/>
                                          </p:val>
                                        </p:tav>
                                      </p:tavLst>
                                    </p:anim>
                                    <p:anim calcmode="lin" valueType="num">
                                      <p:cBhvr>
                                        <p:cTn id="92" dur="500" fill="hold"/>
                                        <p:tgtEl>
                                          <p:spTgt spid="42"/>
                                        </p:tgtEl>
                                        <p:attrNameLst>
                                          <p:attrName>ppt_y</p:attrName>
                                        </p:attrNameLst>
                                      </p:cBhvr>
                                      <p:tavLst>
                                        <p:tav tm="0">
                                          <p:val>
                                            <p:fltVal val="0.500000"/>
                                          </p:val>
                                        </p:tav>
                                        <p:tav tm="100000">
                                          <p:val>
                                            <p:strVal val="#ppt_y"/>
                                          </p:val>
                                        </p:tav>
                                      </p:tavLst>
                                    </p:anim>
                                  </p:childTnLst>
                                </p:cTn>
                              </p:par>
                              <p:par>
                                <p:cTn id="93" presetID="23" presetClass="entr" presetSubtype="528" fill="hold" nodeType="withEffect">
                                  <p:stCondLst>
                                    <p:cond delay="500"/>
                                  </p:stCondLst>
                                  <p:childTnLst>
                                    <p:set>
                                      <p:cBhvr>
                                        <p:cTn id="94" dur="1" fill="hold">
                                          <p:stCondLst>
                                            <p:cond delay="0"/>
                                          </p:stCondLst>
                                        </p:cTn>
                                        <p:tgtEl>
                                          <p:spTgt spid="43"/>
                                        </p:tgtEl>
                                        <p:attrNameLst>
                                          <p:attrName>style.visibility</p:attrName>
                                        </p:attrNameLst>
                                      </p:cBhvr>
                                      <p:to>
                                        <p:strVal val="visible"/>
                                      </p:to>
                                    </p:set>
                                    <p:anim calcmode="lin" valueType="num">
                                      <p:cBhvr>
                                        <p:cTn id="95" dur="500" fill="hold"/>
                                        <p:tgtEl>
                                          <p:spTgt spid="43"/>
                                        </p:tgtEl>
                                        <p:attrNameLst>
                                          <p:attrName>ppt_w</p:attrName>
                                        </p:attrNameLst>
                                      </p:cBhvr>
                                      <p:tavLst>
                                        <p:tav tm="0">
                                          <p:val>
                                            <p:fltVal val="0.000000"/>
                                          </p:val>
                                        </p:tav>
                                        <p:tav tm="100000">
                                          <p:val>
                                            <p:strVal val="#ppt_w"/>
                                          </p:val>
                                        </p:tav>
                                      </p:tavLst>
                                    </p:anim>
                                    <p:anim calcmode="lin" valueType="num">
                                      <p:cBhvr>
                                        <p:cTn id="96" dur="500" fill="hold"/>
                                        <p:tgtEl>
                                          <p:spTgt spid="43"/>
                                        </p:tgtEl>
                                        <p:attrNameLst>
                                          <p:attrName>ppt_h</p:attrName>
                                        </p:attrNameLst>
                                      </p:cBhvr>
                                      <p:tavLst>
                                        <p:tav tm="0">
                                          <p:val>
                                            <p:fltVal val="0.000000"/>
                                          </p:val>
                                        </p:tav>
                                        <p:tav tm="100000">
                                          <p:val>
                                            <p:strVal val="#ppt_h"/>
                                          </p:val>
                                        </p:tav>
                                      </p:tavLst>
                                    </p:anim>
                                    <p:anim calcmode="lin" valueType="num">
                                      <p:cBhvr>
                                        <p:cTn id="97" dur="500" fill="hold"/>
                                        <p:tgtEl>
                                          <p:spTgt spid="43"/>
                                        </p:tgtEl>
                                        <p:attrNameLst>
                                          <p:attrName>ppt_x</p:attrName>
                                        </p:attrNameLst>
                                      </p:cBhvr>
                                      <p:tavLst>
                                        <p:tav tm="0">
                                          <p:val>
                                            <p:fltVal val="0.500000"/>
                                          </p:val>
                                        </p:tav>
                                        <p:tav tm="100000">
                                          <p:val>
                                            <p:strVal val="#ppt_x"/>
                                          </p:val>
                                        </p:tav>
                                      </p:tavLst>
                                    </p:anim>
                                    <p:anim calcmode="lin" valueType="num">
                                      <p:cBhvr>
                                        <p:cTn id="98" dur="500" fill="hold"/>
                                        <p:tgtEl>
                                          <p:spTgt spid="43"/>
                                        </p:tgtEl>
                                        <p:attrNameLst>
                                          <p:attrName>ppt_y</p:attrName>
                                        </p:attrNameLst>
                                      </p:cBhvr>
                                      <p:tavLst>
                                        <p:tav tm="0">
                                          <p:val>
                                            <p:fltVal val="0.500000"/>
                                          </p:val>
                                        </p:tav>
                                        <p:tav tm="100000">
                                          <p:val>
                                            <p:strVal val="#ppt_y"/>
                                          </p:val>
                                        </p:tav>
                                      </p:tavLst>
                                    </p:anim>
                                  </p:childTnLst>
                                </p:cTn>
                              </p:par>
                              <p:par>
                                <p:cTn id="99" presetID="23" presetClass="entr" presetSubtype="528" fill="hold" grpId="0" nodeType="withEffect">
                                  <p:stCondLst>
                                    <p:cond delay="401"/>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000000"/>
                                          </p:val>
                                        </p:tav>
                                        <p:tav tm="100000">
                                          <p:val>
                                            <p:strVal val="#ppt_w"/>
                                          </p:val>
                                        </p:tav>
                                      </p:tavLst>
                                    </p:anim>
                                    <p:anim calcmode="lin" valueType="num">
                                      <p:cBhvr>
                                        <p:cTn id="102" dur="500" fill="hold"/>
                                        <p:tgtEl>
                                          <p:spTgt spid="47"/>
                                        </p:tgtEl>
                                        <p:attrNameLst>
                                          <p:attrName>ppt_h</p:attrName>
                                        </p:attrNameLst>
                                      </p:cBhvr>
                                      <p:tavLst>
                                        <p:tav tm="0">
                                          <p:val>
                                            <p:fltVal val="0.000000"/>
                                          </p:val>
                                        </p:tav>
                                        <p:tav tm="100000">
                                          <p:val>
                                            <p:strVal val="#ppt_h"/>
                                          </p:val>
                                        </p:tav>
                                      </p:tavLst>
                                    </p:anim>
                                    <p:anim calcmode="lin" valueType="num">
                                      <p:cBhvr>
                                        <p:cTn id="103" dur="500" fill="hold"/>
                                        <p:tgtEl>
                                          <p:spTgt spid="47"/>
                                        </p:tgtEl>
                                        <p:attrNameLst>
                                          <p:attrName>ppt_x</p:attrName>
                                        </p:attrNameLst>
                                      </p:cBhvr>
                                      <p:tavLst>
                                        <p:tav tm="0">
                                          <p:val>
                                            <p:fltVal val="0.500000"/>
                                          </p:val>
                                        </p:tav>
                                        <p:tav tm="100000">
                                          <p:val>
                                            <p:strVal val="#ppt_x"/>
                                          </p:val>
                                        </p:tav>
                                      </p:tavLst>
                                    </p:anim>
                                    <p:anim calcmode="lin" valueType="num">
                                      <p:cBhvr>
                                        <p:cTn id="104" dur="500" fill="hold"/>
                                        <p:tgtEl>
                                          <p:spTgt spid="47"/>
                                        </p:tgtEl>
                                        <p:attrNameLst>
                                          <p:attrName>ppt_y</p:attrName>
                                        </p:attrNameLst>
                                      </p:cBhvr>
                                      <p:tavLst>
                                        <p:tav tm="0">
                                          <p:val>
                                            <p:fltVal val="0.500000"/>
                                          </p:val>
                                        </p:tav>
                                        <p:tav tm="100000">
                                          <p:val>
                                            <p:strVal val="#ppt_y"/>
                                          </p:val>
                                        </p:tav>
                                      </p:tavLst>
                                    </p:anim>
                                  </p:childTnLst>
                                </p:cTn>
                              </p:par>
                            </p:childTnLst>
                          </p:cTn>
                        </p:par>
                        <p:par>
                          <p:cTn id="105" fill="hold">
                            <p:stCondLst>
                              <p:cond delay="20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33"/>
                                        </p:tgtEl>
                                      </p:cBhvr>
                                    </p:animEffect>
                                    <p:animScale>
                                      <p:cBhvr>
                                        <p:cTn id="108" dur="250" autoRev="1" fill="hold"/>
                                        <p:tgtEl>
                                          <p:spTgt spid="33"/>
                                        </p:tgtEl>
                                      </p:cBhvr>
                                      <p:by x="105000" y="105000"/>
                                    </p:animScale>
                                  </p:childTnLst>
                                </p:cTn>
                              </p:par>
                              <p:par>
                                <p:cTn id="109" presetID="26" presetClass="emph" presetSubtype="0" repeatCount="3000" fill="hold" nodeType="withEffect">
                                  <p:stCondLst>
                                    <p:cond delay="300"/>
                                  </p:stCondLst>
                                  <p:childTnLst>
                                    <p:animEffect transition="out" filter="fade">
                                      <p:cBhvr>
                                        <p:cTn id="110" dur="350" tmFilter="0, 0; .2, .5; .8, .5; 1, 0"/>
                                        <p:tgtEl>
                                          <p:spTgt spid="34"/>
                                        </p:tgtEl>
                                      </p:cBhvr>
                                    </p:animEffect>
                                    <p:animScale>
                                      <p:cBhvr>
                                        <p:cTn id="111" dur="175" autoRev="1" fill="hold"/>
                                        <p:tgtEl>
                                          <p:spTgt spid="34"/>
                                        </p:tgtEl>
                                      </p:cBhvr>
                                      <p:by x="105000" y="105000"/>
                                    </p:animScale>
                                  </p:childTnLst>
                                </p:cTn>
                              </p:par>
                              <p:par>
                                <p:cTn id="112" presetID="26" presetClass="emph" presetSubtype="0" repeatCount="4000" fill="hold" grpId="1" nodeType="withEffect">
                                  <p:stCondLst>
                                    <p:cond delay="500"/>
                                  </p:stCondLst>
                                  <p:childTnLst>
                                    <p:animEffect transition="out" filter="fade">
                                      <p:cBhvr>
                                        <p:cTn id="113" dur="250" tmFilter="0, 0; .2, .5; .8, .5; 1, 0"/>
                                        <p:tgtEl>
                                          <p:spTgt spid="39"/>
                                        </p:tgtEl>
                                      </p:cBhvr>
                                    </p:animEffect>
                                    <p:animScale>
                                      <p:cBhvr>
                                        <p:cTn id="114" dur="125" autoRev="1" fill="hold"/>
                                        <p:tgtEl>
                                          <p:spTgt spid="39"/>
                                        </p:tgtEl>
                                      </p:cBhvr>
                                      <p:by x="105000" y="105000"/>
                                    </p:animScale>
                                  </p:childTnLst>
                                </p:cTn>
                              </p:par>
                              <p:par>
                                <p:cTn id="115" presetID="26" presetClass="emph" presetSubtype="0" repeatCount="3000" fill="hold" nodeType="withEffect">
                                  <p:stCondLst>
                                    <p:cond delay="150"/>
                                  </p:stCondLst>
                                  <p:childTnLst>
                                    <p:animEffect transition="out" filter="fade">
                                      <p:cBhvr>
                                        <p:cTn id="116" dur="400" tmFilter="0, 0; .2, .5; .8, .5; 1, 0"/>
                                        <p:tgtEl>
                                          <p:spTgt spid="32"/>
                                        </p:tgtEl>
                                      </p:cBhvr>
                                    </p:animEffect>
                                    <p:animScale>
                                      <p:cBhvr>
                                        <p:cTn id="117" dur="2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bldLvl="0" animBg="1"/>
      <p:bldP spid="39" grpId="0" animBg="1"/>
      <p:bldP spid="39" grpId="1" animBg="1"/>
      <p:bldP spid="42"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3794" name="文本框 74"/>
          <p:cNvSpPr txBox="1"/>
          <p:nvPr/>
        </p:nvSpPr>
        <p:spPr>
          <a:xfrm>
            <a:off x="1241425" y="1019175"/>
            <a:ext cx="6781800" cy="522288"/>
          </a:xfrm>
          <a:prstGeom prst="rect">
            <a:avLst/>
          </a:prstGeom>
          <a:noFill/>
          <a:ln w="9525">
            <a:noFill/>
          </a:ln>
        </p:spPr>
        <p:txBody>
          <a:bodyPr>
            <a:spAutoFit/>
          </a:bodyPr>
          <a:p>
            <a:pPr algn="just"/>
            <a:r>
              <a:rPr lang="en-US" altLang="zh-CN" sz="2800" b="1">
                <a:solidFill>
                  <a:srgbClr val="004C84"/>
                </a:solidFill>
                <a:latin typeface="微软雅黑" panose="020B0503020204020204" pitchFamily="34" charset="-122"/>
                <a:ea typeface="微软雅黑" panose="020B0503020204020204" pitchFamily="34" charset="-122"/>
              </a:rPr>
              <a:t>1.</a:t>
            </a:r>
            <a:r>
              <a:rPr lang="zh-CN" altLang="en-US" sz="2800" b="1" dirty="0">
                <a:solidFill>
                  <a:srgbClr val="004C84"/>
                </a:solidFill>
                <a:latin typeface="微软雅黑" panose="020B0503020204020204" pitchFamily="34" charset="-122"/>
                <a:ea typeface="微软雅黑" panose="020B0503020204020204" pitchFamily="34" charset="-122"/>
              </a:rPr>
              <a:t>独立设置统计机构。</a:t>
            </a:r>
            <a:endParaRPr lang="en-US" altLang="zh-CN" sz="2800" b="1">
              <a:solidFill>
                <a:srgbClr val="004C84"/>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241807" y="340884"/>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独立统计基本</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要求</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79" name="Freeform 247"/>
          <p:cNvSpPr>
            <a:spLocks noEditPoints="1"/>
          </p:cNvSpPr>
          <p:nvPr/>
        </p:nvSpPr>
        <p:spPr bwMode="auto">
          <a:xfrm>
            <a:off x="546100" y="2271713"/>
            <a:ext cx="695325" cy="6921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nvGrpSpPr>
          <p:cNvPr id="87" name="Group 17"/>
          <p:cNvGrpSpPr/>
          <p:nvPr/>
        </p:nvGrpSpPr>
        <p:grpSpPr>
          <a:xfrm>
            <a:off x="1695450" y="1644650"/>
            <a:ext cx="10121900" cy="4306888"/>
            <a:chOff x="8887604" y="3001896"/>
            <a:chExt cx="5413619" cy="4577036"/>
          </a:xfrm>
        </p:grpSpPr>
        <p:sp>
          <p:nvSpPr>
            <p:cNvPr id="33798" name="TextBox 23"/>
            <p:cNvSpPr txBox="1"/>
            <p:nvPr/>
          </p:nvSpPr>
          <p:spPr>
            <a:xfrm>
              <a:off x="8887604" y="3001896"/>
              <a:ext cx="5413619" cy="620302"/>
            </a:xfrm>
            <a:prstGeom prst="rect">
              <a:avLst/>
            </a:prstGeom>
            <a:noFill/>
            <a:ln w="9525">
              <a:noFill/>
            </a:ln>
          </p:spPr>
          <p:txBody>
            <a:bodyPr>
              <a:spAutoFit/>
            </a:bodyPr>
            <a:p>
              <a:r>
                <a:rPr lang="en-US" altLang="zh-CN" sz="3200" b="1">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统计法</a:t>
              </a:r>
              <a:r>
                <a:rPr lang="en-US" altLang="zh-CN" sz="3200" b="1">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第</a:t>
              </a:r>
              <a:r>
                <a:rPr lang="en-US" altLang="zh-CN" sz="3200" b="1">
                  <a:latin typeface="微软雅黑" panose="020B0503020204020204" pitchFamily="34" charset="-122"/>
                  <a:ea typeface="微软雅黑" panose="020B0503020204020204" pitchFamily="34" charset="-122"/>
                </a:rPr>
                <a:t>27</a:t>
              </a:r>
              <a:r>
                <a:rPr lang="zh-CN" altLang="en-US" sz="3200" b="1" dirty="0">
                  <a:latin typeface="微软雅黑" panose="020B0503020204020204" pitchFamily="34" charset="-122"/>
                  <a:ea typeface="微软雅黑" panose="020B0503020204020204" pitchFamily="34" charset="-122"/>
                </a:rPr>
                <a:t>条规定</a:t>
              </a:r>
              <a:endParaRPr lang="id-ID" altLang="zh-CN" sz="3200" b="1" dirty="0">
                <a:latin typeface="微软雅黑" panose="020B0503020204020204" pitchFamily="34" charset="-122"/>
                <a:ea typeface="微软雅黑" panose="020B0503020204020204" pitchFamily="34" charset="-122"/>
              </a:endParaRPr>
            </a:p>
          </p:txBody>
        </p:sp>
        <p:sp>
          <p:nvSpPr>
            <p:cNvPr id="33799" name="TextBox 24"/>
            <p:cNvSpPr txBox="1"/>
            <p:nvPr/>
          </p:nvSpPr>
          <p:spPr>
            <a:xfrm>
              <a:off x="9231356" y="3622008"/>
              <a:ext cx="5069707" cy="3956924"/>
            </a:xfrm>
            <a:prstGeom prst="rect">
              <a:avLst/>
            </a:prstGeom>
            <a:noFill/>
            <a:ln w="9525">
              <a:noFill/>
            </a:ln>
          </p:spPr>
          <p:txBody>
            <a:bodyPr>
              <a:spAutoFit/>
            </a:bodyPr>
            <a:p>
              <a:pPr>
                <a:lnSpc>
                  <a:spcPct val="150000"/>
                </a:lnSpc>
                <a:spcBef>
                  <a:spcPts val="1200"/>
                </a:spcBef>
              </a:pPr>
              <a:r>
                <a:rPr lang="zh-CN" altLang="en-US" sz="2400" dirty="0">
                  <a:latin typeface="微软雅黑" panose="020B0503020204020204" pitchFamily="34" charset="-122"/>
                  <a:ea typeface="微软雅黑" panose="020B0503020204020204" pitchFamily="34" charset="-122"/>
                </a:rPr>
                <a:t>国务院设立国家统计局，依法组织领导和协调全国的统计工作。</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2400" dirty="0">
                  <a:latin typeface="微软雅黑" panose="020B0503020204020204" pitchFamily="34" charset="-122"/>
                  <a:ea typeface="微软雅黑" panose="020B0503020204020204" pitchFamily="34" charset="-122"/>
                </a:rPr>
                <a:t>国家统计局根据工作需要设立的派出调查机构，承担国家统计局布置的统计调查等任务。</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2400" b="1" u="sng" dirty="0">
                  <a:solidFill>
                    <a:srgbClr val="0070C0"/>
                  </a:solidFill>
                  <a:latin typeface="微软雅黑" panose="020B0503020204020204" pitchFamily="34" charset="-122"/>
                  <a:ea typeface="微软雅黑" panose="020B0503020204020204" pitchFamily="34" charset="-122"/>
                </a:rPr>
                <a:t>县级以上地方人民政府设立独立的统计机构，乡、镇人民政府设置统计工作岗位</a:t>
              </a:r>
              <a:r>
                <a:rPr lang="zh-CN" altLang="en-US" sz="2400" dirty="0">
                  <a:latin typeface="微软雅黑" panose="020B0503020204020204" pitchFamily="34" charset="-122"/>
                  <a:ea typeface="微软雅黑" panose="020B0503020204020204" pitchFamily="34" charset="-122"/>
                </a:rPr>
                <a:t>，配备专职或者兼职统计人员，依法管理、开展统计工作，实施统计调查。</a:t>
              </a:r>
              <a:endParaRPr lang="zh-CN" altLang="en-US" sz="1600" dirty="0">
                <a:latin typeface="宋体" panose="02010600030101010101" pitchFamily="2" charset="-122"/>
              </a:endParaRPr>
            </a:p>
          </p:txBody>
        </p:sp>
      </p:grpSp>
      <p:sp>
        <p:nvSpPr>
          <p:cNvPr id="37" name="椭圆 36"/>
          <p:cNvSpPr>
            <a:spLocks noChangeAspect="1"/>
          </p:cNvSpPr>
          <p:nvPr/>
        </p:nvSpPr>
        <p:spPr>
          <a:xfrm>
            <a:off x="971550" y="3155950"/>
            <a:ext cx="1150938" cy="1152525"/>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000000"/>
                                          </p:val>
                                        </p:tav>
                                        <p:tav tm="100000">
                                          <p:val>
                                            <p:strVal val="#ppt_w"/>
                                          </p:val>
                                        </p:tav>
                                      </p:tavLst>
                                    </p:anim>
                                    <p:anim calcmode="lin" valueType="num">
                                      <p:cBhvr>
                                        <p:cTn id="8" dur="500" fill="hold"/>
                                        <p:tgtEl>
                                          <p:spTgt spid="79"/>
                                        </p:tgtEl>
                                        <p:attrNameLst>
                                          <p:attrName>ppt_h</p:attrName>
                                        </p:attrNameLst>
                                      </p:cBhvr>
                                      <p:tavLst>
                                        <p:tav tm="0">
                                          <p:val>
                                            <p:fltVal val="0.000000"/>
                                          </p:val>
                                        </p:tav>
                                        <p:tav tm="100000">
                                          <p:val>
                                            <p:strVal val="#ppt_h"/>
                                          </p:val>
                                        </p:tav>
                                      </p:tavLst>
                                    </p:anim>
                                    <p:animEffect transition="in" filter="fade">
                                      <p:cBhvr>
                                        <p:cTn id="9" dur="500"/>
                                        <p:tgtEl>
                                          <p:spTgt spid="79"/>
                                        </p:tgtEl>
                                      </p:cBhvr>
                                    </p:animEffect>
                                  </p:childTnLst>
                                </p:cTn>
                              </p:par>
                              <p:par>
                                <p:cTn id="10" presetID="10" presetClass="entr" presetSubtype="0" fill="hold" nodeType="withEffect">
                                  <p:stCondLst>
                                    <p:cond delay="50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childTnLst>
                                </p:cTn>
                              </p:par>
                              <p:par>
                                <p:cTn id="13" presetID="23" presetClass="entr" presetSubtype="528" fill="hold" grpId="0" nodeType="withEffect">
                                  <p:stCondLst>
                                    <p:cond delay="46"/>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000000"/>
                                          </p:val>
                                        </p:tav>
                                        <p:tav tm="100000">
                                          <p:val>
                                            <p:strVal val="#ppt_w"/>
                                          </p:val>
                                        </p:tav>
                                      </p:tavLst>
                                    </p:anim>
                                    <p:anim calcmode="lin" valueType="num">
                                      <p:cBhvr>
                                        <p:cTn id="16" dur="500" fill="hold"/>
                                        <p:tgtEl>
                                          <p:spTgt spid="37"/>
                                        </p:tgtEl>
                                        <p:attrNameLst>
                                          <p:attrName>ppt_h</p:attrName>
                                        </p:attrNameLst>
                                      </p:cBhvr>
                                      <p:tavLst>
                                        <p:tav tm="0">
                                          <p:val>
                                            <p:fltVal val="0.000000"/>
                                          </p:val>
                                        </p:tav>
                                        <p:tav tm="100000">
                                          <p:val>
                                            <p:strVal val="#ppt_h"/>
                                          </p:val>
                                        </p:tav>
                                      </p:tavLst>
                                    </p:anim>
                                    <p:anim calcmode="lin" valueType="num">
                                      <p:cBhvr>
                                        <p:cTn id="17" dur="500" fill="hold"/>
                                        <p:tgtEl>
                                          <p:spTgt spid="37"/>
                                        </p:tgtEl>
                                        <p:attrNameLst>
                                          <p:attrName>ppt_x</p:attrName>
                                        </p:attrNameLst>
                                      </p:cBhvr>
                                      <p:tavLst>
                                        <p:tav tm="0">
                                          <p:val>
                                            <p:fltVal val="0.500000"/>
                                          </p:val>
                                        </p:tav>
                                        <p:tav tm="100000">
                                          <p:val>
                                            <p:strVal val="#ppt_x"/>
                                          </p:val>
                                        </p:tav>
                                      </p:tavLst>
                                    </p:anim>
                                    <p:anim calcmode="lin" valueType="num">
                                      <p:cBhvr>
                                        <p:cTn id="18" dur="500" fill="hold"/>
                                        <p:tgtEl>
                                          <p:spTgt spid="37"/>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5842" name="文本框 74"/>
          <p:cNvSpPr txBox="1"/>
          <p:nvPr/>
        </p:nvSpPr>
        <p:spPr>
          <a:xfrm>
            <a:off x="1241425" y="1019175"/>
            <a:ext cx="6781800" cy="522288"/>
          </a:xfrm>
          <a:prstGeom prst="rect">
            <a:avLst/>
          </a:prstGeom>
          <a:noFill/>
          <a:ln w="9525">
            <a:noFill/>
          </a:ln>
        </p:spPr>
        <p:txBody>
          <a:bodyPr>
            <a:spAutoFit/>
          </a:bodyPr>
          <a:p>
            <a:pPr algn="just"/>
            <a:r>
              <a:rPr lang="en-US" altLang="zh-CN" sz="2800" b="1">
                <a:solidFill>
                  <a:srgbClr val="004C84"/>
                </a:solidFill>
                <a:latin typeface="微软雅黑" panose="020B0503020204020204" pitchFamily="34" charset="-122"/>
                <a:ea typeface="微软雅黑" panose="020B0503020204020204" pitchFamily="34" charset="-122"/>
              </a:rPr>
              <a:t>1.</a:t>
            </a:r>
            <a:r>
              <a:rPr lang="zh-CN" altLang="en-US" sz="2800" b="1" dirty="0">
                <a:solidFill>
                  <a:srgbClr val="004C84"/>
                </a:solidFill>
                <a:latin typeface="微软雅黑" panose="020B0503020204020204" pitchFamily="34" charset="-122"/>
                <a:ea typeface="微软雅黑" panose="020B0503020204020204" pitchFamily="34" charset="-122"/>
              </a:rPr>
              <a:t>独立开展统计工作。</a:t>
            </a:r>
            <a:endParaRPr lang="en-US" altLang="zh-CN" sz="2800" b="1">
              <a:solidFill>
                <a:srgbClr val="004C84"/>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241807" y="340884"/>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独立统计基本</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要求</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79" name="Freeform 247"/>
          <p:cNvSpPr>
            <a:spLocks noEditPoints="1"/>
          </p:cNvSpPr>
          <p:nvPr/>
        </p:nvSpPr>
        <p:spPr bwMode="auto">
          <a:xfrm>
            <a:off x="546100" y="2271713"/>
            <a:ext cx="695325" cy="6921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nvGrpSpPr>
          <p:cNvPr id="87" name="Group 17"/>
          <p:cNvGrpSpPr/>
          <p:nvPr/>
        </p:nvGrpSpPr>
        <p:grpSpPr>
          <a:xfrm>
            <a:off x="2265363" y="2549525"/>
            <a:ext cx="9385300" cy="3552825"/>
            <a:chOff x="8887604" y="3001896"/>
            <a:chExt cx="5413619" cy="4093633"/>
          </a:xfrm>
        </p:grpSpPr>
        <p:sp>
          <p:nvSpPr>
            <p:cNvPr id="35846" name="TextBox 23"/>
            <p:cNvSpPr txBox="1"/>
            <p:nvPr/>
          </p:nvSpPr>
          <p:spPr>
            <a:xfrm>
              <a:off x="8887604" y="3001896"/>
              <a:ext cx="5413619" cy="672395"/>
            </a:xfrm>
            <a:prstGeom prst="rect">
              <a:avLst/>
            </a:prstGeom>
            <a:noFill/>
            <a:ln w="9525">
              <a:noFill/>
            </a:ln>
          </p:spPr>
          <p:txBody>
            <a:bodyPr>
              <a:spAutoFit/>
            </a:bodyPr>
            <a:p>
              <a:r>
                <a:rPr lang="en-US" altLang="zh-CN" sz="3200" b="1">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实施条例</a:t>
              </a:r>
              <a:r>
                <a:rPr lang="en-US" altLang="zh-CN" sz="3200" b="1">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第</a:t>
              </a:r>
              <a:r>
                <a:rPr lang="en-US" altLang="zh-CN" sz="3200" b="1">
                  <a:latin typeface="微软雅黑" panose="020B0503020204020204" pitchFamily="34" charset="-122"/>
                  <a:ea typeface="微软雅黑" panose="020B0503020204020204" pitchFamily="34" charset="-122"/>
                </a:rPr>
                <a:t>4</a:t>
              </a:r>
              <a:r>
                <a:rPr lang="zh-CN" altLang="en-US" sz="3200" b="1" dirty="0">
                  <a:latin typeface="微软雅黑" panose="020B0503020204020204" pitchFamily="34" charset="-122"/>
                  <a:ea typeface="微软雅黑" panose="020B0503020204020204" pitchFamily="34" charset="-122"/>
                </a:rPr>
                <a:t>条规定</a:t>
              </a:r>
              <a:endParaRPr lang="id-ID" altLang="zh-CN" sz="3200" b="1" dirty="0">
                <a:latin typeface="微软雅黑" panose="020B0503020204020204" pitchFamily="34" charset="-122"/>
                <a:ea typeface="微软雅黑" panose="020B0503020204020204" pitchFamily="34" charset="-122"/>
              </a:endParaRPr>
            </a:p>
          </p:txBody>
        </p:sp>
        <p:sp>
          <p:nvSpPr>
            <p:cNvPr id="35847" name="TextBox 24"/>
            <p:cNvSpPr txBox="1"/>
            <p:nvPr/>
          </p:nvSpPr>
          <p:spPr>
            <a:xfrm>
              <a:off x="9231356" y="3622008"/>
              <a:ext cx="5069707" cy="3473521"/>
            </a:xfrm>
            <a:prstGeom prst="rect">
              <a:avLst/>
            </a:prstGeom>
            <a:noFill/>
            <a:ln w="9525">
              <a:noFill/>
            </a:ln>
          </p:spPr>
          <p:txBody>
            <a:bodyPr>
              <a:spAutoFit/>
            </a:bodyPr>
            <a:p>
              <a:pPr>
                <a:lnSpc>
                  <a:spcPct val="150000"/>
                </a:lnSpc>
                <a:spcBef>
                  <a:spcPts val="1200"/>
                </a:spcBef>
              </a:pPr>
              <a:r>
                <a:rPr lang="zh-CN" altLang="en-US" sz="2400" dirty="0">
                  <a:latin typeface="微软雅黑" panose="020B0503020204020204" pitchFamily="34" charset="-122"/>
                  <a:ea typeface="微软雅黑" panose="020B0503020204020204" pitchFamily="34" charset="-122"/>
                </a:rPr>
                <a:t>地方人民政府、县级以上人民政府统计机构和有关部门及其负责人应当保障统计活动依法进行，</a:t>
              </a:r>
              <a:r>
                <a:rPr lang="zh-CN" altLang="en-US" sz="2400" b="1" u="sng" dirty="0">
                  <a:solidFill>
                    <a:srgbClr val="0070C0"/>
                  </a:solidFill>
                  <a:latin typeface="微软雅黑" panose="020B0503020204020204" pitchFamily="34" charset="-122"/>
                  <a:ea typeface="微软雅黑" panose="020B0503020204020204" pitchFamily="34" charset="-122"/>
                </a:rPr>
                <a:t>不得侵犯统计机构、统计人员独立行使统计调查、统计报告、统计监督职权，不得非法干预统计调查对象提供统计资料</a:t>
              </a:r>
              <a:r>
                <a:rPr lang="zh-CN" altLang="en-US" sz="2400" dirty="0">
                  <a:latin typeface="微软雅黑" panose="020B0503020204020204" pitchFamily="34" charset="-122"/>
                  <a:ea typeface="微软雅黑" panose="020B0503020204020204" pitchFamily="34" charset="-122"/>
                </a:rPr>
                <a:t>，不得统计造假、弄虚作假。</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1200"/>
                </a:spcBef>
              </a:pPr>
              <a:endParaRPr lang="zh-CN" altLang="en-US" sz="2400" dirty="0">
                <a:latin typeface="微软雅黑" panose="020B0503020204020204" pitchFamily="34" charset="-122"/>
                <a:ea typeface="微软雅黑" panose="020B0503020204020204" pitchFamily="34" charset="-122"/>
              </a:endParaRPr>
            </a:p>
          </p:txBody>
        </p:sp>
      </p:grpSp>
      <p:sp>
        <p:nvSpPr>
          <p:cNvPr id="32" name="椭圆 31"/>
          <p:cNvSpPr/>
          <p:nvPr/>
        </p:nvSpPr>
        <p:spPr>
          <a:xfrm>
            <a:off x="982132" y="3502144"/>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000000"/>
                                          </p:val>
                                        </p:tav>
                                        <p:tav tm="100000">
                                          <p:val>
                                            <p:strVal val="#ppt_w"/>
                                          </p:val>
                                        </p:tav>
                                      </p:tavLst>
                                    </p:anim>
                                    <p:anim calcmode="lin" valueType="num">
                                      <p:cBhvr>
                                        <p:cTn id="8" dur="500" fill="hold"/>
                                        <p:tgtEl>
                                          <p:spTgt spid="79"/>
                                        </p:tgtEl>
                                        <p:attrNameLst>
                                          <p:attrName>ppt_h</p:attrName>
                                        </p:attrNameLst>
                                      </p:cBhvr>
                                      <p:tavLst>
                                        <p:tav tm="0">
                                          <p:val>
                                            <p:fltVal val="0.000000"/>
                                          </p:val>
                                        </p:tav>
                                        <p:tav tm="100000">
                                          <p:val>
                                            <p:strVal val="#ppt_h"/>
                                          </p:val>
                                        </p:tav>
                                      </p:tavLst>
                                    </p:anim>
                                    <p:animEffect transition="in" filter="fade">
                                      <p:cBhvr>
                                        <p:cTn id="9" dur="500"/>
                                        <p:tgtEl>
                                          <p:spTgt spid="79"/>
                                        </p:tgtEl>
                                      </p:cBhvr>
                                    </p:animEffect>
                                  </p:childTnLst>
                                </p:cTn>
                              </p:par>
                              <p:par>
                                <p:cTn id="10" presetID="10" presetClass="entr" presetSubtype="0" fill="hold" nodeType="withEffect">
                                  <p:stCondLst>
                                    <p:cond delay="50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childTnLst>
                                </p:cTn>
                              </p:par>
                              <p:par>
                                <p:cTn id="13" presetID="23" presetClass="entr" presetSubtype="528" fill="hold" nodeType="withEffect">
                                  <p:stCondLst>
                                    <p:cond delay="35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000000"/>
                                          </p:val>
                                        </p:tav>
                                        <p:tav tm="100000">
                                          <p:val>
                                            <p:strVal val="#ppt_w"/>
                                          </p:val>
                                        </p:tav>
                                      </p:tavLst>
                                    </p:anim>
                                    <p:anim calcmode="lin" valueType="num">
                                      <p:cBhvr>
                                        <p:cTn id="16" dur="500" fill="hold"/>
                                        <p:tgtEl>
                                          <p:spTgt spid="32"/>
                                        </p:tgtEl>
                                        <p:attrNameLst>
                                          <p:attrName>ppt_h</p:attrName>
                                        </p:attrNameLst>
                                      </p:cBhvr>
                                      <p:tavLst>
                                        <p:tav tm="0">
                                          <p:val>
                                            <p:fltVal val="0.000000"/>
                                          </p:val>
                                        </p:tav>
                                        <p:tav tm="100000">
                                          <p:val>
                                            <p:strVal val="#ppt_h"/>
                                          </p:val>
                                        </p:tav>
                                      </p:tavLst>
                                    </p:anim>
                                    <p:anim calcmode="lin" valueType="num">
                                      <p:cBhvr>
                                        <p:cTn id="17" dur="500" fill="hold"/>
                                        <p:tgtEl>
                                          <p:spTgt spid="32"/>
                                        </p:tgtEl>
                                        <p:attrNameLst>
                                          <p:attrName>ppt_x</p:attrName>
                                        </p:attrNameLst>
                                      </p:cBhvr>
                                      <p:tavLst>
                                        <p:tav tm="0">
                                          <p:val>
                                            <p:fltVal val="0.500000"/>
                                          </p:val>
                                        </p:tav>
                                        <p:tav tm="100000">
                                          <p:val>
                                            <p:strVal val="#ppt_x"/>
                                          </p:val>
                                        </p:tav>
                                      </p:tavLst>
                                    </p:anim>
                                    <p:anim calcmode="lin" valueType="num">
                                      <p:cBhvr>
                                        <p:cTn id="18" dur="500" fill="hold"/>
                                        <p:tgtEl>
                                          <p:spTgt spid="32"/>
                                        </p:tgtEl>
                                        <p:attrNameLst>
                                          <p:attrName>ppt_y</p:attrName>
                                        </p:attrNameLst>
                                      </p:cBhvr>
                                      <p:tavLst>
                                        <p:tav tm="0">
                                          <p:val>
                                            <p:fltVal val="0.500000"/>
                                          </p:val>
                                        </p:tav>
                                        <p:tav tm="100000">
                                          <p:val>
                                            <p:strVal val="#ppt_y"/>
                                          </p:val>
                                        </p:tav>
                                      </p:tavLst>
                                    </p:anim>
                                  </p:childTnLst>
                                </p:cTn>
                              </p:par>
                              <p:par>
                                <p:cTn id="19" presetID="26" presetClass="emph" presetSubtype="0" repeatCount="3000" fill="hold" nodeType="withEffect">
                                  <p:stCondLst>
                                    <p:cond delay="150"/>
                                  </p:stCondLst>
                                  <p:childTnLst>
                                    <p:animEffect transition="out" filter="fade">
                                      <p:cBhvr>
                                        <p:cTn id="20" dur="400" tmFilter="0, 0; .2, .5; .8, .5; 1, 0"/>
                                        <p:tgtEl>
                                          <p:spTgt spid="32"/>
                                        </p:tgtEl>
                                      </p:cBhvr>
                                    </p:animEffect>
                                    <p:animScale>
                                      <p:cBhvr>
                                        <p:cTn id="21" dur="2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7890" name="图片 17"/>
          <p:cNvPicPr>
            <a:picLocks noChangeAspect="1"/>
          </p:cNvPicPr>
          <p:nvPr/>
        </p:nvPicPr>
        <p:blipFill>
          <a:blip r:embed="rId2"/>
          <a:stretch>
            <a:fillRect/>
          </a:stretch>
        </p:blipFill>
        <p:spPr>
          <a:xfrm>
            <a:off x="-533400" y="0"/>
            <a:ext cx="7832725" cy="6858000"/>
          </a:xfrm>
          <a:prstGeom prst="rect">
            <a:avLst/>
          </a:prstGeom>
          <a:noFill/>
          <a:ln w="9525">
            <a:noFill/>
          </a:ln>
        </p:spPr>
      </p:pic>
      <p:sp>
        <p:nvSpPr>
          <p:cNvPr id="28" name="矩形 27"/>
          <p:cNvSpPr/>
          <p:nvPr/>
        </p:nvSpPr>
        <p:spPr>
          <a:xfrm>
            <a:off x="5775325" y="0"/>
            <a:ext cx="6416675" cy="6858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2" name="矩形 18"/>
          <p:cNvSpPr/>
          <p:nvPr/>
        </p:nvSpPr>
        <p:spPr>
          <a:xfrm>
            <a:off x="6264275" y="1203325"/>
            <a:ext cx="5440363" cy="3540125"/>
          </a:xfrm>
          <a:prstGeom prst="rect">
            <a:avLst/>
          </a:prstGeom>
          <a:noFill/>
          <a:ln w="9525">
            <a:noFill/>
          </a:ln>
        </p:spPr>
        <p:txBody>
          <a:bodyPr>
            <a:spAutoFit/>
          </a:bodyPr>
          <a:p>
            <a:pPr algn="just"/>
            <a:r>
              <a:rPr lang="zh-CN" altLang="en-US" sz="3200" dirty="0">
                <a:solidFill>
                  <a:schemeClr val="bg1"/>
                </a:solidFill>
                <a:latin typeface="微软雅黑" panose="020B0503020204020204" pitchFamily="34" charset="-122"/>
                <a:ea typeface="微软雅黑" panose="020B0503020204020204" pitchFamily="34" charset="-122"/>
              </a:rPr>
              <a:t>     “统计弄虚作假不仅误导决策，更会透支党和政府的公信力，是西方国家唱空中国的理由，我们要从治国理政、党风政风的高度来遏制数字上的腐败。”</a:t>
            </a:r>
            <a:endParaRPr lang="en-US" altLang="zh-CN" sz="3200">
              <a:solidFill>
                <a:schemeClr val="bg1"/>
              </a:solidFill>
              <a:latin typeface="微软雅黑" panose="020B0503020204020204" pitchFamily="34" charset="-122"/>
              <a:ea typeface="微软雅黑" panose="020B0503020204020204" pitchFamily="34" charset="-122"/>
            </a:endParaRPr>
          </a:p>
          <a:p>
            <a:pPr algn="r"/>
            <a:r>
              <a:rPr lang="en-US" altLang="zh-CN" sz="320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习近平</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37893" name="组合 19"/>
          <p:cNvGrpSpPr/>
          <p:nvPr/>
        </p:nvGrpSpPr>
        <p:grpSpPr>
          <a:xfrm>
            <a:off x="5983288" y="4894263"/>
            <a:ext cx="5715000" cy="1952625"/>
            <a:chOff x="1609124" y="3935817"/>
            <a:chExt cx="8638674" cy="1952632"/>
          </a:xfrm>
        </p:grpSpPr>
        <p:sp>
          <p:nvSpPr>
            <p:cNvPr id="21" name="文本框 20"/>
            <p:cNvSpPr txBox="1"/>
            <p:nvPr/>
          </p:nvSpPr>
          <p:spPr>
            <a:xfrm>
              <a:off x="1609124" y="3935817"/>
              <a:ext cx="8638674" cy="523220"/>
            </a:xfrm>
            <a:prstGeom prst="rect">
              <a:avLst/>
            </a:prstGeom>
            <a:noFill/>
          </p:spPr>
          <p:txBody>
            <a:bodyPr wrap="square" rtlCol="0">
              <a:spAutoFit/>
            </a:bodyPr>
            <a:lstStyle/>
            <a:p>
              <a:pPr marR="0" defTabSz="914400" fontAlgn="auto">
                <a:spcBef>
                  <a:spcPts val="0"/>
                </a:spcBef>
                <a:spcAft>
                  <a:spcPts val="0"/>
                </a:spcAft>
                <a:buClrTx/>
                <a:buSzTx/>
                <a:buFontTx/>
                <a:buNone/>
                <a:defRPr/>
              </a:pPr>
              <a:r>
                <a:rPr kumimoji="0" lang="zh-CN" altLang="en-US" sz="2800" b="1" kern="1200" cap="none" spc="0" normalizeH="0" baseline="0" noProof="0" dirty="0" smtClean="0">
                  <a:solidFill>
                    <a:schemeClr val="accent3">
                      <a:lumMod val="20000"/>
                      <a:lumOff val="80000"/>
                    </a:schemeClr>
                  </a:solidFill>
                  <a:latin typeface="黑体" panose="02010609060101010101" pitchFamily="49" charset="-122"/>
                  <a:ea typeface="黑体" panose="02010609060101010101" pitchFamily="49" charset="-122"/>
                  <a:cs typeface="+mn-cs"/>
                </a:rPr>
                <a:t>独立统计：</a:t>
              </a:r>
              <a:endParaRPr kumimoji="0" lang="zh-CN" altLang="en-US" sz="2800" b="1" kern="1200" cap="none" spc="0" normalizeH="0" baseline="0" noProof="0" dirty="0">
                <a:solidFill>
                  <a:schemeClr val="accent3">
                    <a:lumMod val="20000"/>
                    <a:lumOff val="80000"/>
                  </a:schemeClr>
                </a:solidFill>
                <a:latin typeface="黑体" panose="02010609060101010101" pitchFamily="49" charset="-122"/>
                <a:ea typeface="黑体" panose="02010609060101010101" pitchFamily="49" charset="-122"/>
                <a:cs typeface="+mn-cs"/>
              </a:endParaRPr>
            </a:p>
          </p:txBody>
        </p:sp>
        <p:sp>
          <p:nvSpPr>
            <p:cNvPr id="37895" name="文本框 21"/>
            <p:cNvSpPr txBox="1"/>
            <p:nvPr/>
          </p:nvSpPr>
          <p:spPr>
            <a:xfrm>
              <a:off x="1695511" y="4515257"/>
              <a:ext cx="8537889" cy="1373192"/>
            </a:xfrm>
            <a:prstGeom prst="rect">
              <a:avLst/>
            </a:prstGeom>
            <a:noFill/>
            <a:ln w="9525">
              <a:noFill/>
            </a:ln>
          </p:spPr>
          <p:txBody>
            <a:bodyPr>
              <a:spAutoFit/>
            </a:bodyPr>
            <a:p>
              <a:r>
                <a:rPr lang="zh-CN" altLang="en-US" sz="2800" dirty="0">
                  <a:solidFill>
                    <a:srgbClr val="BDEDFF"/>
                  </a:solidFill>
                  <a:latin typeface="楷体" panose="02010609060101010101" pitchFamily="49" charset="-122"/>
                  <a:ea typeface="楷体" panose="02010609060101010101" pitchFamily="49" charset="-122"/>
                </a:rPr>
                <a:t>指的就是统计数据采集、生产、公布和监督执法的全过程都要求是独立不受干扰。</a:t>
              </a:r>
              <a:endParaRPr lang="zh-CN" altLang="en-US" sz="2800" dirty="0">
                <a:solidFill>
                  <a:srgbClr val="BDEDFF"/>
                </a:solidFill>
                <a:latin typeface="楷体" panose="02010609060101010101" pitchFamily="49" charset="-122"/>
                <a:ea typeface="楷体" panose="02010609060101010101" pitchFamily="49" charset="-122"/>
              </a:endParaRPr>
            </a:p>
          </p:txBody>
        </p:sp>
      </p:gr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 name="文本框 14"/>
          <p:cNvSpPr txBox="1"/>
          <p:nvPr/>
        </p:nvSpPr>
        <p:spPr>
          <a:xfrm>
            <a:off x="1241806" y="340884"/>
            <a:ext cx="5253450" cy="892552"/>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8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领导干部干预统计的九种情形</a:t>
            </a:r>
            <a:b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b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730250" y="1508125"/>
            <a:ext cx="4954588" cy="4837113"/>
            <a:chOff x="624332" y="1599763"/>
            <a:chExt cx="4953508" cy="4836595"/>
          </a:xfrm>
        </p:grpSpPr>
        <p:sp>
          <p:nvSpPr>
            <p:cNvPr id="13" name="Rectangle 8"/>
            <p:cNvSpPr/>
            <p:nvPr/>
          </p:nvSpPr>
          <p:spPr>
            <a:xfrm flipH="1">
              <a:off x="624332" y="1599763"/>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Rectangle 9"/>
            <p:cNvSpPr/>
            <p:nvPr/>
          </p:nvSpPr>
          <p:spPr>
            <a:xfrm flipH="1">
              <a:off x="4285580" y="1599763"/>
              <a:ext cx="1155100" cy="1368000"/>
            </a:xfrm>
            <a:prstGeom prst="rect">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Rectangle 10"/>
            <p:cNvSpPr/>
            <p:nvPr/>
          </p:nvSpPr>
          <p:spPr>
            <a:xfrm flipH="1">
              <a:off x="624332" y="3330880"/>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Rectangle 11"/>
            <p:cNvSpPr/>
            <p:nvPr/>
          </p:nvSpPr>
          <p:spPr>
            <a:xfrm flipH="1">
              <a:off x="4285580" y="3330781"/>
              <a:ext cx="1155100" cy="1389033"/>
            </a:xfrm>
            <a:prstGeom prst="rect">
              <a:avLst/>
            </a:prstGeom>
            <a:solidFill>
              <a:schemeClr val="accent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Rectangle 12"/>
            <p:cNvSpPr/>
            <p:nvPr/>
          </p:nvSpPr>
          <p:spPr>
            <a:xfrm flipH="1">
              <a:off x="624332" y="5068358"/>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Rectangle 13"/>
            <p:cNvSpPr/>
            <p:nvPr/>
          </p:nvSpPr>
          <p:spPr>
            <a:xfrm flipH="1">
              <a:off x="4285580" y="5068359"/>
              <a:ext cx="1155100" cy="1367999"/>
            </a:xfrm>
            <a:prstGeom prst="rect">
              <a:avLst/>
            </a:prstGeom>
            <a:solidFill>
              <a:schemeClr val="accent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766443" y="1782237"/>
              <a:ext cx="3377026" cy="728982"/>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自行</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修改统计机构和统计人员依法搜集、整理的统计资料</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784011" y="3373497"/>
              <a:ext cx="3377026" cy="142192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指使</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、授意统计机构和统计人员或者其它机构、其它人员伪造、篡改统计资料，编造虚假统计</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数据</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766443" y="5250832"/>
              <a:ext cx="3377026" cy="7571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干扰</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、限制、阻碍依法开展统计工作</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9949" name="文本框 1"/>
            <p:cNvSpPr txBox="1"/>
            <p:nvPr/>
          </p:nvSpPr>
          <p:spPr>
            <a:xfrm>
              <a:off x="4628222" y="1866114"/>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1</a:t>
              </a:r>
              <a:endParaRPr lang="zh-CN" altLang="en-US" sz="4000" b="1" dirty="0">
                <a:solidFill>
                  <a:schemeClr val="bg1"/>
                </a:solidFill>
                <a:latin typeface="Calibri" panose="020F0502020204030204" pitchFamily="34" charset="0"/>
              </a:endParaRPr>
            </a:p>
          </p:txBody>
        </p:sp>
        <p:sp>
          <p:nvSpPr>
            <p:cNvPr id="39950" name="文本框 34"/>
            <p:cNvSpPr txBox="1"/>
            <p:nvPr/>
          </p:nvSpPr>
          <p:spPr>
            <a:xfrm>
              <a:off x="4666322" y="3660937"/>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2</a:t>
              </a:r>
              <a:endParaRPr lang="zh-CN" altLang="en-US" sz="4000" b="1" dirty="0">
                <a:solidFill>
                  <a:schemeClr val="bg1"/>
                </a:solidFill>
                <a:latin typeface="Calibri" panose="020F0502020204030204" pitchFamily="34" charset="0"/>
              </a:endParaRPr>
            </a:p>
          </p:txBody>
        </p:sp>
        <p:sp>
          <p:nvSpPr>
            <p:cNvPr id="39951" name="文本框 35"/>
            <p:cNvSpPr txBox="1"/>
            <p:nvPr/>
          </p:nvSpPr>
          <p:spPr>
            <a:xfrm>
              <a:off x="4597742" y="5374530"/>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3</a:t>
              </a:r>
              <a:endParaRPr lang="zh-CN" altLang="en-US" sz="4000" b="1" dirty="0">
                <a:solidFill>
                  <a:schemeClr val="bg1"/>
                </a:solidFill>
                <a:latin typeface="Calibri" panose="020F0502020204030204" pitchFamily="34" charset="0"/>
              </a:endParaRPr>
            </a:p>
          </p:txBody>
        </p:sp>
      </p:grpSp>
      <p:grpSp>
        <p:nvGrpSpPr>
          <p:cNvPr id="37" name="组合 36"/>
          <p:cNvGrpSpPr/>
          <p:nvPr/>
        </p:nvGrpSpPr>
        <p:grpSpPr>
          <a:xfrm>
            <a:off x="6324600" y="1516063"/>
            <a:ext cx="4953000" cy="4862512"/>
            <a:chOff x="624332" y="1599763"/>
            <a:chExt cx="4953508" cy="4862373"/>
          </a:xfrm>
        </p:grpSpPr>
        <p:sp>
          <p:nvSpPr>
            <p:cNvPr id="38" name="Rectangle 8"/>
            <p:cNvSpPr/>
            <p:nvPr/>
          </p:nvSpPr>
          <p:spPr>
            <a:xfrm flipH="1">
              <a:off x="624332" y="1599763"/>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Rectangle 9"/>
            <p:cNvSpPr/>
            <p:nvPr/>
          </p:nvSpPr>
          <p:spPr>
            <a:xfrm flipH="1">
              <a:off x="4285580" y="1599763"/>
              <a:ext cx="1155100" cy="1368000"/>
            </a:xfrm>
            <a:prstGeom prst="rect">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Rectangle 10"/>
            <p:cNvSpPr/>
            <p:nvPr/>
          </p:nvSpPr>
          <p:spPr>
            <a:xfrm flipH="1">
              <a:off x="624332" y="3330880"/>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Rectangle 11"/>
            <p:cNvSpPr/>
            <p:nvPr/>
          </p:nvSpPr>
          <p:spPr>
            <a:xfrm flipH="1">
              <a:off x="4285580" y="3330781"/>
              <a:ext cx="1155100" cy="1389033"/>
            </a:xfrm>
            <a:prstGeom prst="rect">
              <a:avLst/>
            </a:prstGeom>
            <a:solidFill>
              <a:schemeClr val="accent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Rectangle 12"/>
            <p:cNvSpPr/>
            <p:nvPr/>
          </p:nvSpPr>
          <p:spPr>
            <a:xfrm flipH="1">
              <a:off x="624332" y="5068358"/>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Rectangle 13"/>
            <p:cNvSpPr/>
            <p:nvPr/>
          </p:nvSpPr>
          <p:spPr>
            <a:xfrm flipH="1">
              <a:off x="4285580" y="5068359"/>
              <a:ext cx="1155100" cy="1367999"/>
            </a:xfrm>
            <a:prstGeom prst="rect">
              <a:avLst/>
            </a:prstGeom>
            <a:solidFill>
              <a:schemeClr val="accent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矩形 43"/>
            <p:cNvSpPr/>
            <p:nvPr/>
          </p:nvSpPr>
          <p:spPr>
            <a:xfrm>
              <a:off x="766443" y="1782237"/>
              <a:ext cx="3377026" cy="728982"/>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通过下发文件、召开会议等方式干预统计工作</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774276" y="3605408"/>
              <a:ext cx="3377026" cy="728982"/>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指使、授意统计调查对象报送不真实的统计资料</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766443" y="5068357"/>
              <a:ext cx="3377026" cy="1393779"/>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在统计违法线索、核查、立案、调查、处理和对责任人责任追究中为案件当事单位和当事人请托、说情</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9962" name="文本框 46"/>
            <p:cNvSpPr txBox="1"/>
            <p:nvPr/>
          </p:nvSpPr>
          <p:spPr>
            <a:xfrm>
              <a:off x="4628222" y="1866114"/>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4</a:t>
              </a:r>
              <a:endParaRPr lang="zh-CN" altLang="en-US" sz="4000" b="1" dirty="0">
                <a:solidFill>
                  <a:schemeClr val="bg1"/>
                </a:solidFill>
                <a:latin typeface="Calibri" panose="020F0502020204030204" pitchFamily="34" charset="0"/>
              </a:endParaRPr>
            </a:p>
          </p:txBody>
        </p:sp>
        <p:sp>
          <p:nvSpPr>
            <p:cNvPr id="39963" name="文本框 47"/>
            <p:cNvSpPr txBox="1"/>
            <p:nvPr/>
          </p:nvSpPr>
          <p:spPr>
            <a:xfrm>
              <a:off x="4666322" y="3660937"/>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5</a:t>
              </a:r>
              <a:endParaRPr lang="zh-CN" altLang="en-US" sz="4000" b="1" dirty="0">
                <a:solidFill>
                  <a:schemeClr val="bg1"/>
                </a:solidFill>
                <a:latin typeface="Calibri" panose="020F0502020204030204" pitchFamily="34" charset="0"/>
              </a:endParaRPr>
            </a:p>
          </p:txBody>
        </p:sp>
        <p:sp>
          <p:nvSpPr>
            <p:cNvPr id="39964" name="文本框 48"/>
            <p:cNvSpPr txBox="1"/>
            <p:nvPr/>
          </p:nvSpPr>
          <p:spPr>
            <a:xfrm>
              <a:off x="4597742" y="5374530"/>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6</a:t>
              </a:r>
              <a:endParaRPr lang="zh-CN" altLang="en-US" sz="4000" b="1" dirty="0">
                <a:solidFill>
                  <a:schemeClr val="bg1"/>
                </a:solidFill>
                <a:latin typeface="Calibri" panose="020F0502020204030204" pitchFamily="34" charset="0"/>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 name="文本框 14"/>
          <p:cNvSpPr txBox="1"/>
          <p:nvPr/>
        </p:nvSpPr>
        <p:spPr>
          <a:xfrm>
            <a:off x="1241807" y="340883"/>
            <a:ext cx="5253450" cy="830997"/>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领导干部干预统计的九种情形</a:t>
            </a:r>
            <a:b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b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776288" y="1171575"/>
            <a:ext cx="4953000" cy="4837113"/>
            <a:chOff x="624332" y="1599763"/>
            <a:chExt cx="4953508" cy="4836595"/>
          </a:xfrm>
        </p:grpSpPr>
        <p:sp>
          <p:nvSpPr>
            <p:cNvPr id="13" name="Rectangle 8"/>
            <p:cNvSpPr/>
            <p:nvPr/>
          </p:nvSpPr>
          <p:spPr>
            <a:xfrm flipH="1">
              <a:off x="624332" y="1599763"/>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Rectangle 9"/>
            <p:cNvSpPr/>
            <p:nvPr/>
          </p:nvSpPr>
          <p:spPr>
            <a:xfrm flipH="1">
              <a:off x="4285580" y="1599763"/>
              <a:ext cx="1155100" cy="1368000"/>
            </a:xfrm>
            <a:prstGeom prst="rect">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Rectangle 10"/>
            <p:cNvSpPr/>
            <p:nvPr/>
          </p:nvSpPr>
          <p:spPr>
            <a:xfrm flipH="1">
              <a:off x="624332" y="3330880"/>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Rectangle 11"/>
            <p:cNvSpPr/>
            <p:nvPr/>
          </p:nvSpPr>
          <p:spPr>
            <a:xfrm flipH="1">
              <a:off x="4285580" y="3330781"/>
              <a:ext cx="1155100" cy="1389033"/>
            </a:xfrm>
            <a:prstGeom prst="rect">
              <a:avLst/>
            </a:prstGeom>
            <a:solidFill>
              <a:schemeClr val="accent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Rectangle 12"/>
            <p:cNvSpPr/>
            <p:nvPr/>
          </p:nvSpPr>
          <p:spPr>
            <a:xfrm flipH="1">
              <a:off x="624332" y="5068358"/>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Rectangle 13"/>
            <p:cNvSpPr/>
            <p:nvPr/>
          </p:nvSpPr>
          <p:spPr>
            <a:xfrm flipH="1">
              <a:off x="4285580" y="5068359"/>
              <a:ext cx="1155100" cy="1367999"/>
            </a:xfrm>
            <a:prstGeom prst="rect">
              <a:avLst/>
            </a:prstGeom>
            <a:solidFill>
              <a:schemeClr val="accent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766443" y="1782237"/>
              <a:ext cx="3377026" cy="728982"/>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妨碍和阻止统计违法案件的查处</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784011" y="3373497"/>
              <a:ext cx="3377026" cy="142192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以听取汇报、开协调会和发文件等形式超越职权，对统计数据和统计违法案件的处理提出倾向性意见或者具体要求</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784011" y="5460780"/>
              <a:ext cx="3377026"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其它一些干预活动</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1997" name="文本框 1"/>
            <p:cNvSpPr txBox="1"/>
            <p:nvPr/>
          </p:nvSpPr>
          <p:spPr>
            <a:xfrm>
              <a:off x="4628222" y="1866114"/>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7</a:t>
              </a:r>
              <a:endParaRPr lang="zh-CN" altLang="en-US" sz="4000" b="1" dirty="0">
                <a:solidFill>
                  <a:schemeClr val="bg1"/>
                </a:solidFill>
                <a:latin typeface="Calibri" panose="020F0502020204030204" pitchFamily="34" charset="0"/>
              </a:endParaRPr>
            </a:p>
          </p:txBody>
        </p:sp>
        <p:sp>
          <p:nvSpPr>
            <p:cNvPr id="41998" name="文本框 34"/>
            <p:cNvSpPr txBox="1"/>
            <p:nvPr/>
          </p:nvSpPr>
          <p:spPr>
            <a:xfrm>
              <a:off x="4666322" y="3660937"/>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8</a:t>
              </a:r>
              <a:endParaRPr lang="zh-CN" altLang="en-US" sz="4000" b="1" dirty="0">
                <a:solidFill>
                  <a:schemeClr val="bg1"/>
                </a:solidFill>
                <a:latin typeface="Calibri" panose="020F0502020204030204" pitchFamily="34" charset="0"/>
              </a:endParaRPr>
            </a:p>
          </p:txBody>
        </p:sp>
        <p:sp>
          <p:nvSpPr>
            <p:cNvPr id="41999" name="文本框 35"/>
            <p:cNvSpPr txBox="1"/>
            <p:nvPr/>
          </p:nvSpPr>
          <p:spPr>
            <a:xfrm>
              <a:off x="4597742" y="5374530"/>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9</a:t>
              </a:r>
              <a:endParaRPr lang="zh-CN" altLang="en-US" sz="4000" b="1" dirty="0">
                <a:solidFill>
                  <a:schemeClr val="bg1"/>
                </a:solidFill>
                <a:latin typeface="Calibri" panose="020F0502020204030204" pitchFamily="34" charset="0"/>
              </a:endParaRPr>
            </a:p>
          </p:txBody>
        </p:sp>
      </p:grpSp>
      <p:sp>
        <p:nvSpPr>
          <p:cNvPr id="29" name="矩形 28"/>
          <p:cNvSpPr/>
          <p:nvPr/>
        </p:nvSpPr>
        <p:spPr>
          <a:xfrm>
            <a:off x="6027738" y="0"/>
            <a:ext cx="6164263" cy="6858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 name="图片 3"/>
          <p:cNvPicPr>
            <a:picLocks noChangeAspect="1"/>
          </p:cNvPicPr>
          <p:nvPr/>
        </p:nvPicPr>
        <p:blipFill>
          <a:blip r:embed="rId2"/>
          <a:stretch>
            <a:fillRect/>
          </a:stretch>
        </p:blipFill>
        <p:spPr>
          <a:xfrm>
            <a:off x="6716713" y="1774825"/>
            <a:ext cx="4672012" cy="3316288"/>
          </a:xfrm>
          <a:prstGeom prst="rect">
            <a:avLst/>
          </a:prstGeom>
          <a:noFill/>
          <a:ln w="9525">
            <a:noFill/>
          </a:ln>
        </p:spPr>
      </p:pic>
      <p:sp>
        <p:nvSpPr>
          <p:cNvPr id="31" name="文本框 30"/>
          <p:cNvSpPr txBox="1"/>
          <p:nvPr/>
        </p:nvSpPr>
        <p:spPr>
          <a:xfrm>
            <a:off x="0" y="6208713"/>
            <a:ext cx="6781800" cy="585787"/>
          </a:xfrm>
          <a:prstGeom prst="rect">
            <a:avLst/>
          </a:prstGeom>
          <a:noFill/>
          <a:ln w="9525">
            <a:noFill/>
          </a:ln>
        </p:spPr>
        <p:txBody>
          <a:bodyPr>
            <a:spAutoFit/>
          </a:bodyPr>
          <a:p>
            <a:r>
              <a:rPr lang="en-US" altLang="zh-CN" sz="160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摘自</a:t>
            </a:r>
            <a:r>
              <a:rPr lang="en-US" altLang="zh-CN" sz="160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关于建立领导干部违规干预统计工作记录制度的办法</a:t>
            </a: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8" name="直接连接符 27"/>
          <p:cNvCxnSpPr>
            <a:stCxn id="33" idx="0"/>
            <a:endCxn id="47" idx="4"/>
          </p:cNvCxnSpPr>
          <p:nvPr/>
        </p:nvCxnSpPr>
        <p:spPr>
          <a:xfrm>
            <a:off x="1965325" y="2476500"/>
            <a:ext cx="5080" cy="3587115"/>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9" name="内容占位符 2"/>
          <p:cNvSpPr txBox="1"/>
          <p:nvPr/>
        </p:nvSpPr>
        <p:spPr>
          <a:xfrm>
            <a:off x="1606550" y="1439863"/>
            <a:ext cx="3694113" cy="563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什么是统计</a:t>
            </a:r>
            <a:endParaRPr kumimoji="0" lang="en-US" altLang="zh-CN"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nvGrpSpPr>
          <p:cNvPr id="30" name="组合 29"/>
          <p:cNvGrpSpPr/>
          <p:nvPr/>
        </p:nvGrpSpPr>
        <p:grpSpPr>
          <a:xfrm>
            <a:off x="1673225" y="2476500"/>
            <a:ext cx="9103360" cy="584768"/>
            <a:chOff x="1367579" y="2121861"/>
            <a:chExt cx="9103712" cy="584480"/>
          </a:xfrm>
        </p:grpSpPr>
        <p:sp>
          <p:nvSpPr>
            <p:cNvPr id="35" name="矩形 34"/>
            <p:cNvSpPr/>
            <p:nvPr/>
          </p:nvSpPr>
          <p:spPr>
            <a:xfrm>
              <a:off x="2273759" y="2121861"/>
              <a:ext cx="8197532" cy="53377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统计工作</a:t>
              </a:r>
              <a:endParaRPr kumimoji="0"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73736" name="组合 31"/>
            <p:cNvGrpSpPr/>
            <p:nvPr/>
          </p:nvGrpSpPr>
          <p:grpSpPr>
            <a:xfrm>
              <a:off x="1367579" y="2122141"/>
              <a:ext cx="584200" cy="584200"/>
              <a:chOff x="1028700" y="1853169"/>
              <a:chExt cx="787400" cy="787400"/>
            </a:xfrm>
          </p:grpSpPr>
          <p:sp>
            <p:nvSpPr>
              <p:cNvPr id="33" name="椭圆 32"/>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4" name="椭圆 11"/>
              <p:cNvSpPr/>
              <p:nvPr/>
            </p:nvSpPr>
            <p:spPr>
              <a:xfrm>
                <a:off x="1237694" y="2062303"/>
                <a:ext cx="369412" cy="369131"/>
              </a:xfrm>
              <a:custGeom>
                <a:avLst/>
                <a:gdLst>
                  <a:gd name="connsiteX0" fmla="*/ 145025 w 331788"/>
                  <a:gd name="connsiteY0" fmla="*/ 104594 h 331536"/>
                  <a:gd name="connsiteX1" fmla="*/ 198438 w 331788"/>
                  <a:gd name="connsiteY1" fmla="*/ 123670 h 331536"/>
                  <a:gd name="connsiteX2" fmla="*/ 198438 w 331788"/>
                  <a:gd name="connsiteY2" fmla="*/ 152614 h 331536"/>
                  <a:gd name="connsiteX3" fmla="*/ 169334 w 331788"/>
                  <a:gd name="connsiteY3" fmla="*/ 152614 h 331536"/>
                  <a:gd name="connsiteX4" fmla="*/ 113771 w 331788"/>
                  <a:gd name="connsiteY4" fmla="*/ 167085 h 331536"/>
                  <a:gd name="connsiteX5" fmla="*/ 51594 w 331788"/>
                  <a:gd name="connsiteY5" fmla="*/ 227603 h 331536"/>
                  <a:gd name="connsiteX6" fmla="*/ 41010 w 331788"/>
                  <a:gd name="connsiteY6" fmla="*/ 253915 h 331536"/>
                  <a:gd name="connsiteX7" fmla="*/ 51594 w 331788"/>
                  <a:gd name="connsiteY7" fmla="*/ 280228 h 331536"/>
                  <a:gd name="connsiteX8" fmla="*/ 105833 w 331788"/>
                  <a:gd name="connsiteY8" fmla="*/ 280228 h 331536"/>
                  <a:gd name="connsiteX9" fmla="*/ 121708 w 331788"/>
                  <a:gd name="connsiteY9" fmla="*/ 263125 h 331536"/>
                  <a:gd name="connsiteX10" fmla="*/ 150813 w 331788"/>
                  <a:gd name="connsiteY10" fmla="*/ 263125 h 331536"/>
                  <a:gd name="connsiteX11" fmla="*/ 150813 w 331788"/>
                  <a:gd name="connsiteY11" fmla="*/ 292068 h 331536"/>
                  <a:gd name="connsiteX12" fmla="*/ 134938 w 331788"/>
                  <a:gd name="connsiteY12" fmla="*/ 309171 h 331536"/>
                  <a:gd name="connsiteX13" fmla="*/ 78052 w 331788"/>
                  <a:gd name="connsiteY13" fmla="*/ 331536 h 331536"/>
                  <a:gd name="connsiteX14" fmla="*/ 22489 w 331788"/>
                  <a:gd name="connsiteY14" fmla="*/ 309171 h 331536"/>
                  <a:gd name="connsiteX15" fmla="*/ 0 w 331788"/>
                  <a:gd name="connsiteY15" fmla="*/ 253915 h 331536"/>
                  <a:gd name="connsiteX16" fmla="*/ 22489 w 331788"/>
                  <a:gd name="connsiteY16" fmla="*/ 198660 h 331536"/>
                  <a:gd name="connsiteX17" fmla="*/ 84666 w 331788"/>
                  <a:gd name="connsiteY17" fmla="*/ 136826 h 331536"/>
                  <a:gd name="connsiteX18" fmla="*/ 145025 w 331788"/>
                  <a:gd name="connsiteY18" fmla="*/ 104594 h 331536"/>
                  <a:gd name="connsiteX19" fmla="*/ 254829 w 331788"/>
                  <a:gd name="connsiteY19" fmla="*/ 43 h 331536"/>
                  <a:gd name="connsiteX20" fmla="*/ 309472 w 331788"/>
                  <a:gd name="connsiteY20" fmla="*/ 24739 h 331536"/>
                  <a:gd name="connsiteX21" fmla="*/ 331788 w 331788"/>
                  <a:gd name="connsiteY21" fmla="*/ 80057 h 331536"/>
                  <a:gd name="connsiteX22" fmla="*/ 309472 w 331788"/>
                  <a:gd name="connsiteY22" fmla="*/ 135376 h 331536"/>
                  <a:gd name="connsiteX23" fmla="*/ 242522 w 331788"/>
                  <a:gd name="connsiteY23" fmla="*/ 199914 h 331536"/>
                  <a:gd name="connsiteX24" fmla="*/ 180823 w 331788"/>
                  <a:gd name="connsiteY24" fmla="*/ 231524 h 331536"/>
                  <a:gd name="connsiteX25" fmla="*/ 134877 w 331788"/>
                  <a:gd name="connsiteY25" fmla="*/ 210451 h 331536"/>
                  <a:gd name="connsiteX26" fmla="*/ 134877 w 331788"/>
                  <a:gd name="connsiteY26" fmla="*/ 181474 h 331536"/>
                  <a:gd name="connsiteX27" fmla="*/ 163757 w 331788"/>
                  <a:gd name="connsiteY27" fmla="*/ 181474 h 331536"/>
                  <a:gd name="connsiteX28" fmla="*/ 213641 w 331788"/>
                  <a:gd name="connsiteY28" fmla="*/ 170937 h 331536"/>
                  <a:gd name="connsiteX29" fmla="*/ 280591 w 331788"/>
                  <a:gd name="connsiteY29" fmla="*/ 106399 h 331536"/>
                  <a:gd name="connsiteX30" fmla="*/ 291093 w 331788"/>
                  <a:gd name="connsiteY30" fmla="*/ 80057 h 331536"/>
                  <a:gd name="connsiteX31" fmla="*/ 280591 w 331788"/>
                  <a:gd name="connsiteY31" fmla="*/ 53715 h 331536"/>
                  <a:gd name="connsiteX32" fmla="*/ 232020 w 331788"/>
                  <a:gd name="connsiteY32" fmla="*/ 49764 h 331536"/>
                  <a:gd name="connsiteX33" fmla="*/ 211016 w 331788"/>
                  <a:gd name="connsiteY33" fmla="*/ 70838 h 331536"/>
                  <a:gd name="connsiteX34" fmla="*/ 182135 w 331788"/>
                  <a:gd name="connsiteY34" fmla="*/ 70838 h 331536"/>
                  <a:gd name="connsiteX35" fmla="*/ 182135 w 331788"/>
                  <a:gd name="connsiteY35" fmla="*/ 41861 h 331536"/>
                  <a:gd name="connsiteX36" fmla="*/ 203139 w 331788"/>
                  <a:gd name="connsiteY36" fmla="*/ 20788 h 331536"/>
                  <a:gd name="connsiteX37" fmla="*/ 254829 w 331788"/>
                  <a:gd name="connsiteY37" fmla="*/ 43 h 33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31536">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grpSp>
        <p:nvGrpSpPr>
          <p:cNvPr id="37" name="组合 36"/>
          <p:cNvGrpSpPr/>
          <p:nvPr/>
        </p:nvGrpSpPr>
        <p:grpSpPr>
          <a:xfrm>
            <a:off x="1673225" y="3956021"/>
            <a:ext cx="9196035" cy="709469"/>
            <a:chOff x="1367579" y="1996834"/>
            <a:chExt cx="9196460" cy="709507"/>
          </a:xfrm>
        </p:grpSpPr>
        <p:grpSp>
          <p:nvGrpSpPr>
            <p:cNvPr id="73740" name="组合 37"/>
            <p:cNvGrpSpPr/>
            <p:nvPr/>
          </p:nvGrpSpPr>
          <p:grpSpPr>
            <a:xfrm>
              <a:off x="2123229" y="1996834"/>
              <a:ext cx="8440810" cy="544045"/>
              <a:chOff x="7483989" y="3433235"/>
              <a:chExt cx="8440810" cy="544045"/>
            </a:xfrm>
          </p:grpSpPr>
          <p:sp>
            <p:nvSpPr>
              <p:cNvPr id="42" name="矩形 41"/>
              <p:cNvSpPr/>
              <p:nvPr/>
            </p:nvSpPr>
            <p:spPr>
              <a:xfrm>
                <a:off x="7657352" y="3517088"/>
                <a:ext cx="8267447" cy="4601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统计资料</a:t>
                </a:r>
                <a:endParaRPr kumimoji="0"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65000"/>
                      <a:lumOff val="35000"/>
                    </a:schemeClr>
                  </a:solidFill>
                  <a:effectLst/>
                  <a:uLnTx/>
                  <a:uFillTx/>
                  <a:latin typeface="+mn-ea"/>
                  <a:ea typeface="+mn-ea"/>
                  <a:cs typeface="+mn-cs"/>
                </a:endParaRPr>
              </a:p>
            </p:txBody>
          </p:sp>
        </p:grpSp>
        <p:grpSp>
          <p:nvGrpSpPr>
            <p:cNvPr id="73743" name="组合 38"/>
            <p:cNvGrpSpPr/>
            <p:nvPr/>
          </p:nvGrpSpPr>
          <p:grpSpPr>
            <a:xfrm>
              <a:off x="1367579" y="2122141"/>
              <a:ext cx="584200" cy="584200"/>
              <a:chOff x="1028700" y="1853169"/>
              <a:chExt cx="787400" cy="787400"/>
            </a:xfrm>
          </p:grpSpPr>
          <p:sp>
            <p:nvSpPr>
              <p:cNvPr id="40" name="椭圆 39"/>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1" name="椭圆 18"/>
              <p:cNvSpPr/>
              <p:nvPr/>
            </p:nvSpPr>
            <p:spPr>
              <a:xfrm>
                <a:off x="1242536" y="2062163"/>
                <a:ext cx="359727" cy="369412"/>
              </a:xfrm>
              <a:custGeom>
                <a:avLst/>
                <a:gdLst>
                  <a:gd name="connsiteX0" fmla="*/ 5145 w 317509"/>
                  <a:gd name="connsiteY0" fmla="*/ 226044 h 326057"/>
                  <a:gd name="connsiteX1" fmla="*/ 69467 w 317509"/>
                  <a:gd name="connsiteY1" fmla="*/ 226044 h 326057"/>
                  <a:gd name="connsiteX2" fmla="*/ 74613 w 317509"/>
                  <a:gd name="connsiteY2" fmla="*/ 231240 h 326057"/>
                  <a:gd name="connsiteX3" fmla="*/ 74613 w 317509"/>
                  <a:gd name="connsiteY3" fmla="*/ 322160 h 326057"/>
                  <a:gd name="connsiteX4" fmla="*/ 69467 w 317509"/>
                  <a:gd name="connsiteY4" fmla="*/ 326057 h 326057"/>
                  <a:gd name="connsiteX5" fmla="*/ 5145 w 317509"/>
                  <a:gd name="connsiteY5" fmla="*/ 326057 h 326057"/>
                  <a:gd name="connsiteX6" fmla="*/ 0 w 317509"/>
                  <a:gd name="connsiteY6" fmla="*/ 322160 h 326057"/>
                  <a:gd name="connsiteX7" fmla="*/ 0 w 317509"/>
                  <a:gd name="connsiteY7" fmla="*/ 231240 h 326057"/>
                  <a:gd name="connsiteX8" fmla="*/ 5145 w 317509"/>
                  <a:gd name="connsiteY8" fmla="*/ 226044 h 326057"/>
                  <a:gd name="connsiteX9" fmla="*/ 119555 w 317509"/>
                  <a:gd name="connsiteY9" fmla="*/ 156194 h 326057"/>
                  <a:gd name="connsiteX10" fmla="*/ 185245 w 317509"/>
                  <a:gd name="connsiteY10" fmla="*/ 156194 h 326057"/>
                  <a:gd name="connsiteX11" fmla="*/ 190500 w 317509"/>
                  <a:gd name="connsiteY11" fmla="*/ 161381 h 326057"/>
                  <a:gd name="connsiteX12" fmla="*/ 190500 w 317509"/>
                  <a:gd name="connsiteY12" fmla="*/ 322167 h 326057"/>
                  <a:gd name="connsiteX13" fmla="*/ 185245 w 317509"/>
                  <a:gd name="connsiteY13" fmla="*/ 326057 h 326057"/>
                  <a:gd name="connsiteX14" fmla="*/ 119555 w 317509"/>
                  <a:gd name="connsiteY14" fmla="*/ 326057 h 326057"/>
                  <a:gd name="connsiteX15" fmla="*/ 114300 w 317509"/>
                  <a:gd name="connsiteY15" fmla="*/ 322167 h 326057"/>
                  <a:gd name="connsiteX16" fmla="*/ 114300 w 317509"/>
                  <a:gd name="connsiteY16" fmla="*/ 161381 h 326057"/>
                  <a:gd name="connsiteX17" fmla="*/ 119555 w 317509"/>
                  <a:gd name="connsiteY17" fmla="*/ 156194 h 326057"/>
                  <a:gd name="connsiteX18" fmla="*/ 258042 w 317509"/>
                  <a:gd name="connsiteY18" fmla="*/ 2909 h 326057"/>
                  <a:gd name="connsiteX19" fmla="*/ 265835 w 317509"/>
                  <a:gd name="connsiteY19" fmla="*/ 2909 h 326057"/>
                  <a:gd name="connsiteX20" fmla="*/ 316491 w 317509"/>
                  <a:gd name="connsiteY20" fmla="*/ 89512 h 326057"/>
                  <a:gd name="connsiteX21" fmla="*/ 311295 w 317509"/>
                  <a:gd name="connsiteY21" fmla="*/ 97268 h 326057"/>
                  <a:gd name="connsiteX22" fmla="*/ 294410 w 317509"/>
                  <a:gd name="connsiteY22" fmla="*/ 97268 h 326057"/>
                  <a:gd name="connsiteX23" fmla="*/ 294410 w 317509"/>
                  <a:gd name="connsiteY23" fmla="*/ 322178 h 326057"/>
                  <a:gd name="connsiteX24" fmla="*/ 289214 w 317509"/>
                  <a:gd name="connsiteY24" fmla="*/ 326056 h 326057"/>
                  <a:gd name="connsiteX25" fmla="*/ 234662 w 317509"/>
                  <a:gd name="connsiteY25" fmla="*/ 326056 h 326057"/>
                  <a:gd name="connsiteX26" fmla="*/ 229467 w 317509"/>
                  <a:gd name="connsiteY26" fmla="*/ 322178 h 326057"/>
                  <a:gd name="connsiteX27" fmla="*/ 229467 w 317509"/>
                  <a:gd name="connsiteY27" fmla="*/ 97268 h 326057"/>
                  <a:gd name="connsiteX28" fmla="*/ 212581 w 317509"/>
                  <a:gd name="connsiteY28" fmla="*/ 97268 h 326057"/>
                  <a:gd name="connsiteX29" fmla="*/ 207386 w 317509"/>
                  <a:gd name="connsiteY29" fmla="*/ 89512 h 326057"/>
                  <a:gd name="connsiteX30" fmla="*/ 258042 w 317509"/>
                  <a:gd name="connsiteY30" fmla="*/ 2909 h 32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9" h="326057">
                    <a:moveTo>
                      <a:pt x="5145" y="226044"/>
                    </a:moveTo>
                    <a:cubicBezTo>
                      <a:pt x="69467" y="226044"/>
                      <a:pt x="69467" y="226044"/>
                      <a:pt x="69467" y="226044"/>
                    </a:cubicBezTo>
                    <a:cubicBezTo>
                      <a:pt x="72040" y="226044"/>
                      <a:pt x="74613" y="228642"/>
                      <a:pt x="74613" y="231240"/>
                    </a:cubicBezTo>
                    <a:cubicBezTo>
                      <a:pt x="74613" y="322160"/>
                      <a:pt x="74613" y="322160"/>
                      <a:pt x="74613" y="322160"/>
                    </a:cubicBezTo>
                    <a:cubicBezTo>
                      <a:pt x="74613" y="324758"/>
                      <a:pt x="72040" y="326057"/>
                      <a:pt x="69467" y="326057"/>
                    </a:cubicBezTo>
                    <a:cubicBezTo>
                      <a:pt x="5145" y="326057"/>
                      <a:pt x="5145" y="326057"/>
                      <a:pt x="5145" y="326057"/>
                    </a:cubicBezTo>
                    <a:cubicBezTo>
                      <a:pt x="2573" y="326057"/>
                      <a:pt x="0" y="324758"/>
                      <a:pt x="0" y="322160"/>
                    </a:cubicBezTo>
                    <a:cubicBezTo>
                      <a:pt x="0" y="231240"/>
                      <a:pt x="0" y="231240"/>
                      <a:pt x="0" y="231240"/>
                    </a:cubicBezTo>
                    <a:cubicBezTo>
                      <a:pt x="0" y="228642"/>
                      <a:pt x="2573" y="226044"/>
                      <a:pt x="5145" y="226044"/>
                    </a:cubicBezTo>
                    <a:close/>
                    <a:moveTo>
                      <a:pt x="119555" y="156194"/>
                    </a:moveTo>
                    <a:cubicBezTo>
                      <a:pt x="119555" y="156194"/>
                      <a:pt x="119555" y="156194"/>
                      <a:pt x="185245" y="156194"/>
                    </a:cubicBezTo>
                    <a:cubicBezTo>
                      <a:pt x="187872" y="156194"/>
                      <a:pt x="190500" y="158787"/>
                      <a:pt x="190500" y="161381"/>
                    </a:cubicBezTo>
                    <a:cubicBezTo>
                      <a:pt x="190500" y="161381"/>
                      <a:pt x="190500" y="161381"/>
                      <a:pt x="190500" y="322167"/>
                    </a:cubicBezTo>
                    <a:cubicBezTo>
                      <a:pt x="190500" y="324760"/>
                      <a:pt x="187872" y="326057"/>
                      <a:pt x="185245" y="326057"/>
                    </a:cubicBezTo>
                    <a:cubicBezTo>
                      <a:pt x="185245" y="326057"/>
                      <a:pt x="185245" y="326057"/>
                      <a:pt x="119555" y="326057"/>
                    </a:cubicBezTo>
                    <a:cubicBezTo>
                      <a:pt x="116927" y="326057"/>
                      <a:pt x="114300" y="324760"/>
                      <a:pt x="114300" y="322167"/>
                    </a:cubicBezTo>
                    <a:cubicBezTo>
                      <a:pt x="114300" y="322167"/>
                      <a:pt x="114300" y="322167"/>
                      <a:pt x="114300" y="161381"/>
                    </a:cubicBezTo>
                    <a:cubicBezTo>
                      <a:pt x="114300" y="158787"/>
                      <a:pt x="116927" y="156194"/>
                      <a:pt x="119555" y="156194"/>
                    </a:cubicBezTo>
                    <a:close/>
                    <a:moveTo>
                      <a:pt x="258042" y="2909"/>
                    </a:moveTo>
                    <a:cubicBezTo>
                      <a:pt x="259341" y="-969"/>
                      <a:pt x="263237" y="-969"/>
                      <a:pt x="265835" y="2909"/>
                    </a:cubicBezTo>
                    <a:cubicBezTo>
                      <a:pt x="265835" y="2909"/>
                      <a:pt x="265835" y="2909"/>
                      <a:pt x="316491" y="89512"/>
                    </a:cubicBezTo>
                    <a:cubicBezTo>
                      <a:pt x="319088" y="93390"/>
                      <a:pt x="316491" y="97268"/>
                      <a:pt x="311295" y="97268"/>
                    </a:cubicBezTo>
                    <a:cubicBezTo>
                      <a:pt x="311295" y="97268"/>
                      <a:pt x="311295" y="97268"/>
                      <a:pt x="294410" y="97268"/>
                    </a:cubicBezTo>
                    <a:cubicBezTo>
                      <a:pt x="294410" y="97268"/>
                      <a:pt x="294410" y="97268"/>
                      <a:pt x="294410" y="322178"/>
                    </a:cubicBezTo>
                    <a:cubicBezTo>
                      <a:pt x="294410" y="324763"/>
                      <a:pt x="291812" y="326056"/>
                      <a:pt x="289214" y="326056"/>
                    </a:cubicBezTo>
                    <a:cubicBezTo>
                      <a:pt x="289214" y="326056"/>
                      <a:pt x="289214" y="326056"/>
                      <a:pt x="234662" y="326056"/>
                    </a:cubicBezTo>
                    <a:cubicBezTo>
                      <a:pt x="232064" y="326056"/>
                      <a:pt x="229467" y="324763"/>
                      <a:pt x="229467" y="322178"/>
                    </a:cubicBezTo>
                    <a:cubicBezTo>
                      <a:pt x="229467" y="322178"/>
                      <a:pt x="229467" y="322178"/>
                      <a:pt x="229467" y="97268"/>
                    </a:cubicBezTo>
                    <a:cubicBezTo>
                      <a:pt x="229467" y="97268"/>
                      <a:pt x="229467" y="97268"/>
                      <a:pt x="212581" y="97268"/>
                    </a:cubicBezTo>
                    <a:cubicBezTo>
                      <a:pt x="207386" y="97268"/>
                      <a:pt x="204788" y="93390"/>
                      <a:pt x="207386" y="89512"/>
                    </a:cubicBezTo>
                    <a:cubicBezTo>
                      <a:pt x="207386" y="89512"/>
                      <a:pt x="207386" y="89512"/>
                      <a:pt x="258042" y="29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grpSp>
        <p:nvGrpSpPr>
          <p:cNvPr id="44" name="组合 43"/>
          <p:cNvGrpSpPr/>
          <p:nvPr/>
        </p:nvGrpSpPr>
        <p:grpSpPr>
          <a:xfrm>
            <a:off x="1677988" y="5480873"/>
            <a:ext cx="9044305" cy="583005"/>
            <a:chOff x="1367579" y="2122141"/>
            <a:chExt cx="9044656" cy="584200"/>
          </a:xfrm>
        </p:grpSpPr>
        <p:sp>
          <p:nvSpPr>
            <p:cNvPr id="45" name="矩形 44"/>
            <p:cNvSpPr/>
            <p:nvPr/>
          </p:nvSpPr>
          <p:spPr>
            <a:xfrm>
              <a:off x="2291540" y="2214405"/>
              <a:ext cx="8120695" cy="46131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统计科学</a:t>
              </a:r>
              <a:endParaRPr kumimoji="0"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73748" name="组合 45"/>
            <p:cNvGrpSpPr/>
            <p:nvPr/>
          </p:nvGrpSpPr>
          <p:grpSpPr>
            <a:xfrm>
              <a:off x="1367579" y="2122141"/>
              <a:ext cx="584200" cy="584200"/>
              <a:chOff x="1028700" y="1853169"/>
              <a:chExt cx="787400" cy="787400"/>
            </a:xfrm>
          </p:grpSpPr>
          <p:sp>
            <p:nvSpPr>
              <p:cNvPr id="47" name="椭圆 46"/>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8" name="椭圆 25"/>
              <p:cNvSpPr/>
              <p:nvPr/>
            </p:nvSpPr>
            <p:spPr>
              <a:xfrm>
                <a:off x="1303038" y="2062163"/>
                <a:ext cx="238724" cy="369412"/>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sp>
        <p:nvSpPr>
          <p:cNvPr id="49" name="文本框 48"/>
          <p:cNvSpPr txBox="1"/>
          <p:nvPr/>
        </p:nvSpPr>
        <p:spPr>
          <a:xfrm>
            <a:off x="1241807" y="340882"/>
            <a:ext cx="5253449"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前言</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4776470" y="1261110"/>
            <a:ext cx="6367145" cy="922020"/>
          </a:xfrm>
          <a:prstGeom prst="rect">
            <a:avLst/>
          </a:prstGeom>
          <a:noFill/>
        </p:spPr>
        <p:txBody>
          <a:bodyPr wrap="square" rtlCol="0" anchor="t">
            <a:spAutoFit/>
          </a:bodyPr>
          <a:p>
            <a:r>
              <a:rPr lang="zh-CN" altLang="en-US"/>
              <a:t>统计是汉语中的“统计”原有合计或汇总计算的意思。英语中的“统计”（Statistics）一词来源于拉丁语status，是指各种现象的状态或状况。</a:t>
            </a:r>
            <a:endParaRPr lang="zh-CN" altLang="en-US"/>
          </a:p>
        </p:txBody>
      </p:sp>
      <p:sp>
        <p:nvSpPr>
          <p:cNvPr id="5" name="文本框 4"/>
          <p:cNvSpPr txBox="1"/>
          <p:nvPr/>
        </p:nvSpPr>
        <p:spPr>
          <a:xfrm>
            <a:off x="4173855" y="4081145"/>
            <a:ext cx="6355080" cy="368300"/>
          </a:xfrm>
          <a:prstGeom prst="rect">
            <a:avLst/>
          </a:prstGeom>
          <a:noFill/>
        </p:spPr>
        <p:txBody>
          <a:bodyPr wrap="none" rtlCol="0" anchor="t">
            <a:spAutoFit/>
          </a:bodyPr>
          <a:p>
            <a:r>
              <a:rPr lang="zh-CN" altLang="en-US">
                <a:sym typeface="+mn-ea"/>
              </a:rPr>
              <a:t>是反映大量现象的状态和规律性的数字资料及有关文字说明；</a:t>
            </a:r>
            <a:endParaRPr lang="zh-CN" altLang="en-US"/>
          </a:p>
        </p:txBody>
      </p:sp>
      <p:sp>
        <p:nvSpPr>
          <p:cNvPr id="6" name="文本框 5"/>
          <p:cNvSpPr txBox="1"/>
          <p:nvPr/>
        </p:nvSpPr>
        <p:spPr>
          <a:xfrm>
            <a:off x="4173855" y="2642235"/>
            <a:ext cx="7955280" cy="368300"/>
          </a:xfrm>
          <a:prstGeom prst="rect">
            <a:avLst/>
          </a:prstGeom>
          <a:noFill/>
        </p:spPr>
        <p:txBody>
          <a:bodyPr wrap="none" rtlCol="0" anchor="t">
            <a:spAutoFit/>
          </a:bodyPr>
          <a:p>
            <a:r>
              <a:rPr lang="zh-CN" altLang="en-US">
                <a:sym typeface="+mn-ea"/>
              </a:rPr>
              <a:t>关于搜集、整理、分析统计资料并进行推论以探求事物本质和规律性的活动；</a:t>
            </a:r>
            <a:endParaRPr lang="zh-CN" altLang="en-US"/>
          </a:p>
        </p:txBody>
      </p:sp>
      <p:sp>
        <p:nvSpPr>
          <p:cNvPr id="7" name="文本框 6"/>
          <p:cNvSpPr txBox="1"/>
          <p:nvPr/>
        </p:nvSpPr>
        <p:spPr>
          <a:xfrm>
            <a:off x="4260850" y="5572760"/>
            <a:ext cx="7546975" cy="645160"/>
          </a:xfrm>
          <a:prstGeom prst="rect">
            <a:avLst/>
          </a:prstGeom>
          <a:noFill/>
        </p:spPr>
        <p:txBody>
          <a:bodyPr wrap="square" rtlCol="0" anchor="t">
            <a:spAutoFit/>
          </a:bodyPr>
          <a:p>
            <a:r>
              <a:rPr lang="zh-CN" altLang="en-US">
                <a:sym typeface="+mn-ea"/>
              </a:rPr>
              <a:t>是研究如何搜集、整理和分析研究大量现象的数量资料并推论其本质和规律性的理论和方法</a:t>
            </a: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1+#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3" name="矩形 10"/>
          <p:cNvSpPr>
            <a:spLocks noChangeAspect="1"/>
          </p:cNvSpPr>
          <p:nvPr/>
        </p:nvSpPr>
        <p:spPr>
          <a:xfrm>
            <a:off x="4821709" y="1129480"/>
            <a:ext cx="1940540" cy="211380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grpSp>
        <p:nvGrpSpPr>
          <p:cNvPr id="24" name="组合 23"/>
          <p:cNvGrpSpPr/>
          <p:nvPr/>
        </p:nvGrpSpPr>
        <p:grpSpPr>
          <a:xfrm>
            <a:off x="4498975" y="3690938"/>
            <a:ext cx="3286125" cy="1169987"/>
            <a:chOff x="803500" y="1740306"/>
            <a:chExt cx="1313916" cy="877162"/>
          </a:xfrm>
        </p:grpSpPr>
        <p:sp>
          <p:nvSpPr>
            <p:cNvPr id="44036" name="TextBox 4"/>
            <p:cNvSpPr txBox="1"/>
            <p:nvPr/>
          </p:nvSpPr>
          <p:spPr>
            <a:xfrm>
              <a:off x="825911" y="1740306"/>
              <a:ext cx="1291505" cy="692496"/>
            </a:xfrm>
            <a:prstGeom prst="rect">
              <a:avLst/>
            </a:prstGeom>
            <a:noFill/>
            <a:ln w="9525">
              <a:noFill/>
            </a:ln>
          </p:spPr>
          <p:txBody>
            <a:bodyPr lIns="0" rIns="0">
              <a:spAutoFit/>
            </a:bodyPr>
            <a:p>
              <a:pPr algn="ctr"/>
              <a:r>
                <a:rPr lang="zh-CN" altLang="en-US" sz="5400" b="1" dirty="0">
                  <a:latin typeface="微软雅黑" panose="020B0503020204020204" pitchFamily="34" charset="-122"/>
                  <a:ea typeface="微软雅黑" panose="020B0503020204020204" pitchFamily="34" charset="-122"/>
                </a:rPr>
                <a:t>诚信统计</a:t>
              </a:r>
              <a:endParaRPr lang="zh-CN" altLang="en-US" sz="5400" b="1" dirty="0">
                <a:latin typeface="微软雅黑" panose="020B0503020204020204" pitchFamily="34" charset="-122"/>
                <a:ea typeface="微软雅黑" panose="020B0503020204020204" pitchFamily="34" charset="-122"/>
              </a:endParaRPr>
            </a:p>
          </p:txBody>
        </p:sp>
        <p:sp>
          <p:nvSpPr>
            <p:cNvPr id="44037" name="TextBox 5"/>
            <p:cNvSpPr txBox="1"/>
            <p:nvPr/>
          </p:nvSpPr>
          <p:spPr>
            <a:xfrm>
              <a:off x="803500" y="2363553"/>
              <a:ext cx="1313916" cy="253915"/>
            </a:xfrm>
            <a:prstGeom prst="rect">
              <a:avLst/>
            </a:prstGeom>
            <a:noFill/>
            <a:ln w="9525">
              <a:noFill/>
            </a:ln>
          </p:spPr>
          <p:txBody>
            <a:bodyPr>
              <a:spAutoFit/>
            </a:bodyPr>
            <a:p>
              <a:pPr algn="ctr"/>
              <a:endParaRPr lang="zh-CN" altLang="en-US" sz="1600" b="1" dirty="0">
                <a:solidFill>
                  <a:schemeClr val="accent1"/>
                </a:solidFill>
                <a:latin typeface="Calibri" panose="020F0502020204030204" pitchFamily="34" charset="0"/>
              </a:endParaRPr>
            </a:p>
          </p:txBody>
        </p:sp>
      </p:grpSp>
      <p:sp>
        <p:nvSpPr>
          <p:cNvPr id="27" name="椭圆 26"/>
          <p:cNvSpPr/>
          <p:nvPr/>
        </p:nvSpPr>
        <p:spPr>
          <a:xfrm>
            <a:off x="8368451" y="5477629"/>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9" name="椭圆 48"/>
          <p:cNvSpPr/>
          <p:nvPr/>
        </p:nvSpPr>
        <p:spPr>
          <a:xfrm>
            <a:off x="11248772" y="5124788"/>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0" name="椭圆 49"/>
          <p:cNvSpPr/>
          <p:nvPr/>
        </p:nvSpPr>
        <p:spPr>
          <a:xfrm>
            <a:off x="2596612" y="6288117"/>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1" name="椭圆 50"/>
          <p:cNvSpPr>
            <a:spLocks noChangeAspect="1"/>
          </p:cNvSpPr>
          <p:nvPr/>
        </p:nvSpPr>
        <p:spPr>
          <a:xfrm>
            <a:off x="6337217" y="6143097"/>
            <a:ext cx="768000" cy="768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2" name="椭圆 51"/>
          <p:cNvSpPr>
            <a:spLocks noChangeAspect="1"/>
          </p:cNvSpPr>
          <p:nvPr/>
        </p:nvSpPr>
        <p:spPr>
          <a:xfrm>
            <a:off x="10337800" y="6288088"/>
            <a:ext cx="863600" cy="8636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3" name="椭圆 52"/>
          <p:cNvSpPr>
            <a:spLocks noChangeAspect="1"/>
          </p:cNvSpPr>
          <p:nvPr/>
        </p:nvSpPr>
        <p:spPr>
          <a:xfrm>
            <a:off x="7216775" y="6575425"/>
            <a:ext cx="1150938" cy="1152525"/>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4" name="椭圆 53"/>
          <p:cNvSpPr>
            <a:spLocks noChangeAspect="1"/>
          </p:cNvSpPr>
          <p:nvPr/>
        </p:nvSpPr>
        <p:spPr>
          <a:xfrm>
            <a:off x="4213856" y="5770287"/>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5" name="椭圆 54"/>
          <p:cNvSpPr>
            <a:spLocks noChangeAspect="1"/>
          </p:cNvSpPr>
          <p:nvPr/>
        </p:nvSpPr>
        <p:spPr>
          <a:xfrm>
            <a:off x="1679575" y="6142038"/>
            <a:ext cx="671513" cy="6731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6" name="椭圆 55"/>
          <p:cNvSpPr>
            <a:spLocks noChangeAspect="1"/>
          </p:cNvSpPr>
          <p:nvPr/>
        </p:nvSpPr>
        <p:spPr>
          <a:xfrm>
            <a:off x="1007507" y="6706511"/>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7" name="椭圆 56"/>
          <p:cNvSpPr>
            <a:spLocks noChangeAspect="1"/>
          </p:cNvSpPr>
          <p:nvPr/>
        </p:nvSpPr>
        <p:spPr>
          <a:xfrm>
            <a:off x="335360" y="6521842"/>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8" name="椭圆 57"/>
          <p:cNvSpPr>
            <a:spLocks noChangeAspect="1"/>
          </p:cNvSpPr>
          <p:nvPr/>
        </p:nvSpPr>
        <p:spPr>
          <a:xfrm>
            <a:off x="5237163" y="6016625"/>
            <a:ext cx="334963" cy="33655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9" name="椭圆 58"/>
          <p:cNvSpPr>
            <a:spLocks noChangeAspect="1"/>
          </p:cNvSpPr>
          <p:nvPr/>
        </p:nvSpPr>
        <p:spPr>
          <a:xfrm>
            <a:off x="5842764" y="5711182"/>
            <a:ext cx="336000" cy="33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60" name="椭圆 59"/>
          <p:cNvSpPr>
            <a:spLocks noChangeAspect="1"/>
          </p:cNvSpPr>
          <p:nvPr/>
        </p:nvSpPr>
        <p:spPr>
          <a:xfrm>
            <a:off x="95250" y="6264275"/>
            <a:ext cx="239713" cy="239713"/>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grpSp>
        <p:nvGrpSpPr>
          <p:cNvPr id="61" name="组合 60"/>
          <p:cNvGrpSpPr/>
          <p:nvPr/>
        </p:nvGrpSpPr>
        <p:grpSpPr>
          <a:xfrm>
            <a:off x="5548313" y="977900"/>
            <a:ext cx="2236787" cy="2438400"/>
            <a:chOff x="4161788" y="-1335297"/>
            <a:chExt cx="1677546" cy="1828848"/>
          </a:xfrm>
        </p:grpSpPr>
        <p:sp>
          <p:nvSpPr>
            <p:cNvPr id="62" name="矩形 10"/>
            <p:cNvSpPr>
              <a:spLocks noChangeAspect="1"/>
            </p:cNvSpPr>
            <p:nvPr/>
          </p:nvSpPr>
          <p:spPr>
            <a:xfrm>
              <a:off x="4161788" y="-1335297"/>
              <a:ext cx="1677546" cy="1828848"/>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63" name="KSO_Shape"/>
            <p:cNvSpPr>
              <a:spLocks noChangeAspect="1"/>
            </p:cNvSpPr>
            <p:nvPr/>
          </p:nvSpPr>
          <p:spPr bwMode="auto">
            <a:xfrm>
              <a:off x="4638147" y="-759126"/>
              <a:ext cx="724829" cy="676507"/>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64" name="矩形 10"/>
          <p:cNvSpPr/>
          <p:nvPr/>
        </p:nvSpPr>
        <p:spPr>
          <a:xfrm>
            <a:off x="4555228" y="658067"/>
            <a:ext cx="1232944" cy="134414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04</a:t>
            </a:r>
            <a:endParaRPr kumimoji="0" lang="zh-CN" altLang="en-US" sz="3735"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000000"/>
                                          </p:val>
                                        </p:tav>
                                        <p:tav tm="100000">
                                          <p:val>
                                            <p:strVal val="#ppt_w"/>
                                          </p:val>
                                        </p:tav>
                                      </p:tavLst>
                                    </p:anim>
                                    <p:anim calcmode="lin" valueType="num">
                                      <p:cBhvr>
                                        <p:cTn id="8" dur="500" fill="hold"/>
                                        <p:tgtEl>
                                          <p:spTgt spid="23"/>
                                        </p:tgtEl>
                                        <p:attrNameLst>
                                          <p:attrName>ppt_h</p:attrName>
                                        </p:attrNameLst>
                                      </p:cBhvr>
                                      <p:tavLst>
                                        <p:tav tm="0">
                                          <p:val>
                                            <p:fltVal val="0.00000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42" presetClass="path" presetSubtype="0" accel="50000" decel="50000" autoRev="1" fill="hold" nodeType="withEffect">
                                  <p:stCondLst>
                                    <p:cond delay="0"/>
                                  </p:stCondLst>
                                  <p:childTnLst>
                                    <p:animMotion origin="layout" path="M 2.77778E-7 1.80191E-6 L -0.06302 -0.00062 " pathEditMode="relative" rAng="0" ptsTypes="AA">
                                      <p:cBhvr>
                                        <p:cTn id="15" dur="500" fill="hold"/>
                                        <p:tgtEl>
                                          <p:spTgt spid="61"/>
                                        </p:tgtEl>
                                        <p:attrNameLst>
                                          <p:attrName>ppt_x</p:attrName>
                                          <p:attrName>ppt_y</p:attrName>
                                        </p:attrNameLst>
                                      </p:cBhvr>
                                      <p:rCtr x="-316000" y="-3100"/>
                                    </p:animMotion>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000000"/>
                                          </p:val>
                                        </p:tav>
                                        <p:tav tm="100000">
                                          <p:val>
                                            <p:strVal val="#ppt_w"/>
                                          </p:val>
                                        </p:tav>
                                      </p:tavLst>
                                    </p:anim>
                                    <p:anim calcmode="lin" valueType="num">
                                      <p:cBhvr>
                                        <p:cTn id="20" dur="500" fill="hold"/>
                                        <p:tgtEl>
                                          <p:spTgt spid="64"/>
                                        </p:tgtEl>
                                        <p:attrNameLst>
                                          <p:attrName>ppt_h</p:attrName>
                                        </p:attrNameLst>
                                      </p:cBhvr>
                                      <p:tavLst>
                                        <p:tav tm="0">
                                          <p:val>
                                            <p:fltVal val="0.000000"/>
                                          </p:val>
                                        </p:tav>
                                        <p:tav tm="100000">
                                          <p:val>
                                            <p:strVal val="#ppt_h"/>
                                          </p:val>
                                        </p:tav>
                                      </p:tavLst>
                                    </p:anim>
                                    <p:anim calcmode="lin" valueType="num">
                                      <p:cBhvr>
                                        <p:cTn id="21" dur="500" fill="hold"/>
                                        <p:tgtEl>
                                          <p:spTgt spid="64"/>
                                        </p:tgtEl>
                                        <p:attrNameLst>
                                          <p:attrName>style.rotation</p:attrName>
                                        </p:attrNameLst>
                                      </p:cBhvr>
                                      <p:tavLst>
                                        <p:tav tm="0">
                                          <p:val>
                                            <p:fltVal val="90.000000"/>
                                          </p:val>
                                        </p:tav>
                                        <p:tav tm="100000">
                                          <p:val>
                                            <p:fltVal val="0.000000"/>
                                          </p:val>
                                        </p:tav>
                                      </p:tavLst>
                                    </p:anim>
                                    <p:animEffect transition="in" filter="fade">
                                      <p:cBhvr>
                                        <p:cTn id="22" dur="500"/>
                                        <p:tgtEl>
                                          <p:spTgt spid="64"/>
                                        </p:tgtEl>
                                      </p:cBhvr>
                                    </p:animEffect>
                                  </p:childTnLst>
                                </p:cTn>
                              </p:par>
                              <p:par>
                                <p:cTn id="23" presetID="2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1500"/>
                            </p:stCondLst>
                            <p:childTnLst>
                              <p:par>
                                <p:cTn id="27" presetID="23" presetClass="entr" presetSubtype="528"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000000"/>
                                          </p:val>
                                        </p:tav>
                                        <p:tav tm="100000">
                                          <p:val>
                                            <p:strVal val="#ppt_w"/>
                                          </p:val>
                                        </p:tav>
                                      </p:tavLst>
                                    </p:anim>
                                    <p:anim calcmode="lin" valueType="num">
                                      <p:cBhvr>
                                        <p:cTn id="30" dur="500" fill="hold"/>
                                        <p:tgtEl>
                                          <p:spTgt spid="49"/>
                                        </p:tgtEl>
                                        <p:attrNameLst>
                                          <p:attrName>ppt_h</p:attrName>
                                        </p:attrNameLst>
                                      </p:cBhvr>
                                      <p:tavLst>
                                        <p:tav tm="0">
                                          <p:val>
                                            <p:fltVal val="0.000000"/>
                                          </p:val>
                                        </p:tav>
                                        <p:tav tm="100000">
                                          <p:val>
                                            <p:strVal val="#ppt_h"/>
                                          </p:val>
                                        </p:tav>
                                      </p:tavLst>
                                    </p:anim>
                                    <p:anim calcmode="lin" valueType="num">
                                      <p:cBhvr>
                                        <p:cTn id="31" dur="500" fill="hold"/>
                                        <p:tgtEl>
                                          <p:spTgt spid="49"/>
                                        </p:tgtEl>
                                        <p:attrNameLst>
                                          <p:attrName>ppt_x</p:attrName>
                                        </p:attrNameLst>
                                      </p:cBhvr>
                                      <p:tavLst>
                                        <p:tav tm="0">
                                          <p:val>
                                            <p:fltVal val="0.500000"/>
                                          </p:val>
                                        </p:tav>
                                        <p:tav tm="100000">
                                          <p:val>
                                            <p:strVal val="#ppt_x"/>
                                          </p:val>
                                        </p:tav>
                                      </p:tavLst>
                                    </p:anim>
                                    <p:anim calcmode="lin" valueType="num">
                                      <p:cBhvr>
                                        <p:cTn id="32" dur="500" fill="hold"/>
                                        <p:tgtEl>
                                          <p:spTgt spid="49"/>
                                        </p:tgtEl>
                                        <p:attrNameLst>
                                          <p:attrName>ppt_y</p:attrName>
                                        </p:attrNameLst>
                                      </p:cBhvr>
                                      <p:tavLst>
                                        <p:tav tm="0">
                                          <p:val>
                                            <p:fltVal val="0.500000"/>
                                          </p:val>
                                        </p:tav>
                                        <p:tav tm="100000">
                                          <p:val>
                                            <p:strVal val="#ppt_y"/>
                                          </p:val>
                                        </p:tav>
                                      </p:tavLst>
                                    </p:anim>
                                  </p:childTnLst>
                                </p:cTn>
                              </p:par>
                              <p:par>
                                <p:cTn id="33" presetID="23" presetClass="entr" presetSubtype="528" fill="hold" nodeType="withEffect">
                                  <p:stCondLst>
                                    <p:cond delay="1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000000"/>
                                          </p:val>
                                        </p:tav>
                                        <p:tav tm="100000">
                                          <p:val>
                                            <p:strVal val="#ppt_w"/>
                                          </p:val>
                                        </p:tav>
                                      </p:tavLst>
                                    </p:anim>
                                    <p:anim calcmode="lin" valueType="num">
                                      <p:cBhvr>
                                        <p:cTn id="36" dur="500" fill="hold"/>
                                        <p:tgtEl>
                                          <p:spTgt spid="50"/>
                                        </p:tgtEl>
                                        <p:attrNameLst>
                                          <p:attrName>ppt_h</p:attrName>
                                        </p:attrNameLst>
                                      </p:cBhvr>
                                      <p:tavLst>
                                        <p:tav tm="0">
                                          <p:val>
                                            <p:fltVal val="0.000000"/>
                                          </p:val>
                                        </p:tav>
                                        <p:tav tm="100000">
                                          <p:val>
                                            <p:strVal val="#ppt_h"/>
                                          </p:val>
                                        </p:tav>
                                      </p:tavLst>
                                    </p:anim>
                                    <p:anim calcmode="lin" valueType="num">
                                      <p:cBhvr>
                                        <p:cTn id="37" dur="500" fill="hold"/>
                                        <p:tgtEl>
                                          <p:spTgt spid="50"/>
                                        </p:tgtEl>
                                        <p:attrNameLst>
                                          <p:attrName>ppt_x</p:attrName>
                                        </p:attrNameLst>
                                      </p:cBhvr>
                                      <p:tavLst>
                                        <p:tav tm="0">
                                          <p:val>
                                            <p:fltVal val="0.500000"/>
                                          </p:val>
                                        </p:tav>
                                        <p:tav tm="100000">
                                          <p:val>
                                            <p:strVal val="#ppt_x"/>
                                          </p:val>
                                        </p:tav>
                                      </p:tavLst>
                                    </p:anim>
                                    <p:anim calcmode="lin" valueType="num">
                                      <p:cBhvr>
                                        <p:cTn id="38" dur="500" fill="hold"/>
                                        <p:tgtEl>
                                          <p:spTgt spid="50"/>
                                        </p:tgtEl>
                                        <p:attrNameLst>
                                          <p:attrName>ppt_y</p:attrName>
                                        </p:attrNameLst>
                                      </p:cBhvr>
                                      <p:tavLst>
                                        <p:tav tm="0">
                                          <p:val>
                                            <p:fltVal val="0.500000"/>
                                          </p:val>
                                        </p:tav>
                                        <p:tav tm="100000">
                                          <p:val>
                                            <p:strVal val="#ppt_y"/>
                                          </p:val>
                                        </p:tav>
                                      </p:tavLst>
                                    </p:anim>
                                  </p:childTnLst>
                                </p:cTn>
                              </p:par>
                              <p:par>
                                <p:cTn id="39" presetID="23" presetClass="entr" presetSubtype="528" fill="hold" nodeType="withEffect">
                                  <p:stCondLst>
                                    <p:cond delay="103"/>
                                  </p:stCondLst>
                                  <p:childTnLst>
                                    <p:set>
                                      <p:cBhvr>
                                        <p:cTn id="40" dur="1" fill="hold">
                                          <p:stCondLst>
                                            <p:cond delay="0"/>
                                          </p:stCondLst>
                                        </p:cTn>
                                        <p:tgtEl>
                                          <p:spTgt spid="51"/>
                                        </p:tgtEl>
                                        <p:attrNameLst>
                                          <p:attrName>style.visibility</p:attrName>
                                        </p:attrNameLst>
                                      </p:cBhvr>
                                      <p:to>
                                        <p:strVal val="visible"/>
                                      </p:to>
                                    </p:set>
                                    <p:anim calcmode="lin" valueType="num">
                                      <p:cBhvr>
                                        <p:cTn id="41" dur="589" fill="hold"/>
                                        <p:tgtEl>
                                          <p:spTgt spid="51"/>
                                        </p:tgtEl>
                                        <p:attrNameLst>
                                          <p:attrName>ppt_w</p:attrName>
                                        </p:attrNameLst>
                                      </p:cBhvr>
                                      <p:tavLst>
                                        <p:tav tm="0">
                                          <p:val>
                                            <p:fltVal val="0.000000"/>
                                          </p:val>
                                        </p:tav>
                                        <p:tav tm="100000">
                                          <p:val>
                                            <p:strVal val="#ppt_w"/>
                                          </p:val>
                                        </p:tav>
                                      </p:tavLst>
                                    </p:anim>
                                    <p:anim calcmode="lin" valueType="num">
                                      <p:cBhvr>
                                        <p:cTn id="42" dur="589" fill="hold"/>
                                        <p:tgtEl>
                                          <p:spTgt spid="51"/>
                                        </p:tgtEl>
                                        <p:attrNameLst>
                                          <p:attrName>ppt_h</p:attrName>
                                        </p:attrNameLst>
                                      </p:cBhvr>
                                      <p:tavLst>
                                        <p:tav tm="0">
                                          <p:val>
                                            <p:fltVal val="0.000000"/>
                                          </p:val>
                                        </p:tav>
                                        <p:tav tm="100000">
                                          <p:val>
                                            <p:strVal val="#ppt_h"/>
                                          </p:val>
                                        </p:tav>
                                      </p:tavLst>
                                    </p:anim>
                                    <p:anim calcmode="lin" valueType="num">
                                      <p:cBhvr>
                                        <p:cTn id="43" dur="589" fill="hold"/>
                                        <p:tgtEl>
                                          <p:spTgt spid="51"/>
                                        </p:tgtEl>
                                        <p:attrNameLst>
                                          <p:attrName>ppt_x</p:attrName>
                                        </p:attrNameLst>
                                      </p:cBhvr>
                                      <p:tavLst>
                                        <p:tav tm="0">
                                          <p:val>
                                            <p:fltVal val="0.500000"/>
                                          </p:val>
                                        </p:tav>
                                        <p:tav tm="100000">
                                          <p:val>
                                            <p:strVal val="#ppt_x"/>
                                          </p:val>
                                        </p:tav>
                                      </p:tavLst>
                                    </p:anim>
                                    <p:anim calcmode="lin" valueType="num">
                                      <p:cBhvr>
                                        <p:cTn id="44" dur="589" fill="hold"/>
                                        <p:tgtEl>
                                          <p:spTgt spid="51"/>
                                        </p:tgtEl>
                                        <p:attrNameLst>
                                          <p:attrName>ppt_y</p:attrName>
                                        </p:attrNameLst>
                                      </p:cBhvr>
                                      <p:tavLst>
                                        <p:tav tm="0">
                                          <p:val>
                                            <p:fltVal val="0.500000"/>
                                          </p:val>
                                        </p:tav>
                                        <p:tav tm="100000">
                                          <p:val>
                                            <p:strVal val="#ppt_y"/>
                                          </p:val>
                                        </p:tav>
                                      </p:tavLst>
                                    </p:anim>
                                  </p:childTnLst>
                                </p:cTn>
                              </p:par>
                              <p:par>
                                <p:cTn id="45" presetID="23" presetClass="entr" presetSubtype="528" fill="hold" grpId="0" nodeType="withEffect">
                                  <p:stCondLst>
                                    <p:cond delay="25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000000"/>
                                          </p:val>
                                        </p:tav>
                                        <p:tav tm="100000">
                                          <p:val>
                                            <p:strVal val="#ppt_w"/>
                                          </p:val>
                                        </p:tav>
                                      </p:tavLst>
                                    </p:anim>
                                    <p:anim calcmode="lin" valueType="num">
                                      <p:cBhvr>
                                        <p:cTn id="48" dur="500" fill="hold"/>
                                        <p:tgtEl>
                                          <p:spTgt spid="52"/>
                                        </p:tgtEl>
                                        <p:attrNameLst>
                                          <p:attrName>ppt_h</p:attrName>
                                        </p:attrNameLst>
                                      </p:cBhvr>
                                      <p:tavLst>
                                        <p:tav tm="0">
                                          <p:val>
                                            <p:fltVal val="0.000000"/>
                                          </p:val>
                                        </p:tav>
                                        <p:tav tm="100000">
                                          <p:val>
                                            <p:strVal val="#ppt_h"/>
                                          </p:val>
                                        </p:tav>
                                      </p:tavLst>
                                    </p:anim>
                                    <p:anim calcmode="lin" valueType="num">
                                      <p:cBhvr>
                                        <p:cTn id="49" dur="500" fill="hold"/>
                                        <p:tgtEl>
                                          <p:spTgt spid="52"/>
                                        </p:tgtEl>
                                        <p:attrNameLst>
                                          <p:attrName>ppt_x</p:attrName>
                                        </p:attrNameLst>
                                      </p:cBhvr>
                                      <p:tavLst>
                                        <p:tav tm="0">
                                          <p:val>
                                            <p:fltVal val="0.500000"/>
                                          </p:val>
                                        </p:tav>
                                        <p:tav tm="100000">
                                          <p:val>
                                            <p:strVal val="#ppt_x"/>
                                          </p:val>
                                        </p:tav>
                                      </p:tavLst>
                                    </p:anim>
                                    <p:anim calcmode="lin" valueType="num">
                                      <p:cBhvr>
                                        <p:cTn id="50" dur="500" fill="hold"/>
                                        <p:tgtEl>
                                          <p:spTgt spid="52"/>
                                        </p:tgtEl>
                                        <p:attrNameLst>
                                          <p:attrName>ppt_y</p:attrName>
                                        </p:attrNameLst>
                                      </p:cBhvr>
                                      <p:tavLst>
                                        <p:tav tm="0">
                                          <p:val>
                                            <p:fltVal val="0.500000"/>
                                          </p:val>
                                        </p:tav>
                                        <p:tav tm="100000">
                                          <p:val>
                                            <p:strVal val="#ppt_y"/>
                                          </p:val>
                                        </p:tav>
                                      </p:tavLst>
                                    </p:anim>
                                  </p:childTnLst>
                                </p:cTn>
                              </p:par>
                              <p:par>
                                <p:cTn id="51" presetID="23" presetClass="entr" presetSubtype="528" fill="hold" nodeType="withEffect">
                                  <p:stCondLst>
                                    <p:cond delay="35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000000"/>
                                          </p:val>
                                        </p:tav>
                                        <p:tav tm="100000">
                                          <p:val>
                                            <p:strVal val="#ppt_w"/>
                                          </p:val>
                                        </p:tav>
                                      </p:tavLst>
                                    </p:anim>
                                    <p:anim calcmode="lin" valueType="num">
                                      <p:cBhvr>
                                        <p:cTn id="54" dur="500" fill="hold"/>
                                        <p:tgtEl>
                                          <p:spTgt spid="27"/>
                                        </p:tgtEl>
                                        <p:attrNameLst>
                                          <p:attrName>ppt_h</p:attrName>
                                        </p:attrNameLst>
                                      </p:cBhvr>
                                      <p:tavLst>
                                        <p:tav tm="0">
                                          <p:val>
                                            <p:fltVal val="0.000000"/>
                                          </p:val>
                                        </p:tav>
                                        <p:tav tm="100000">
                                          <p:val>
                                            <p:strVal val="#ppt_h"/>
                                          </p:val>
                                        </p:tav>
                                      </p:tavLst>
                                    </p:anim>
                                    <p:anim calcmode="lin" valueType="num">
                                      <p:cBhvr>
                                        <p:cTn id="55" dur="500" fill="hold"/>
                                        <p:tgtEl>
                                          <p:spTgt spid="27"/>
                                        </p:tgtEl>
                                        <p:attrNameLst>
                                          <p:attrName>ppt_x</p:attrName>
                                        </p:attrNameLst>
                                      </p:cBhvr>
                                      <p:tavLst>
                                        <p:tav tm="0">
                                          <p:val>
                                            <p:fltVal val="0.500000"/>
                                          </p:val>
                                        </p:tav>
                                        <p:tav tm="100000">
                                          <p:val>
                                            <p:strVal val="#ppt_x"/>
                                          </p:val>
                                        </p:tav>
                                      </p:tavLst>
                                    </p:anim>
                                    <p:anim calcmode="lin" valueType="num">
                                      <p:cBhvr>
                                        <p:cTn id="56" dur="500" fill="hold"/>
                                        <p:tgtEl>
                                          <p:spTgt spid="27"/>
                                        </p:tgtEl>
                                        <p:attrNameLst>
                                          <p:attrName>ppt_y</p:attrName>
                                        </p:attrNameLst>
                                      </p:cBhvr>
                                      <p:tavLst>
                                        <p:tav tm="0">
                                          <p:val>
                                            <p:fltVal val="0.500000"/>
                                          </p:val>
                                        </p:tav>
                                        <p:tav tm="100000">
                                          <p:val>
                                            <p:strVal val="#ppt_y"/>
                                          </p:val>
                                        </p:tav>
                                      </p:tavLst>
                                    </p:anim>
                                  </p:childTnLst>
                                </p:cTn>
                              </p:par>
                              <p:par>
                                <p:cTn id="57" presetID="23" presetClass="entr" presetSubtype="528" fill="hold" nodeType="withEffect">
                                  <p:stCondLst>
                                    <p:cond delay="46"/>
                                  </p:stCondLst>
                                  <p:childTnLst>
                                    <p:set>
                                      <p:cBhvr>
                                        <p:cTn id="58" dur="1" fill="hold">
                                          <p:stCondLst>
                                            <p:cond delay="0"/>
                                          </p:stCondLst>
                                        </p:cTn>
                                        <p:tgtEl>
                                          <p:spTgt spid="54"/>
                                        </p:tgtEl>
                                        <p:attrNameLst>
                                          <p:attrName>style.visibility</p:attrName>
                                        </p:attrNameLst>
                                      </p:cBhvr>
                                      <p:to>
                                        <p:strVal val="visible"/>
                                      </p:to>
                                    </p:set>
                                    <p:anim calcmode="lin" valueType="num">
                                      <p:cBhvr>
                                        <p:cTn id="59" dur="227" fill="hold"/>
                                        <p:tgtEl>
                                          <p:spTgt spid="54"/>
                                        </p:tgtEl>
                                        <p:attrNameLst>
                                          <p:attrName>ppt_w</p:attrName>
                                        </p:attrNameLst>
                                      </p:cBhvr>
                                      <p:tavLst>
                                        <p:tav tm="0">
                                          <p:val>
                                            <p:fltVal val="0.000000"/>
                                          </p:val>
                                        </p:tav>
                                        <p:tav tm="100000">
                                          <p:val>
                                            <p:strVal val="#ppt_w"/>
                                          </p:val>
                                        </p:tav>
                                      </p:tavLst>
                                    </p:anim>
                                    <p:anim calcmode="lin" valueType="num">
                                      <p:cBhvr>
                                        <p:cTn id="60" dur="227" fill="hold"/>
                                        <p:tgtEl>
                                          <p:spTgt spid="54"/>
                                        </p:tgtEl>
                                        <p:attrNameLst>
                                          <p:attrName>ppt_h</p:attrName>
                                        </p:attrNameLst>
                                      </p:cBhvr>
                                      <p:tavLst>
                                        <p:tav tm="0">
                                          <p:val>
                                            <p:fltVal val="0.000000"/>
                                          </p:val>
                                        </p:tav>
                                        <p:tav tm="100000">
                                          <p:val>
                                            <p:strVal val="#ppt_h"/>
                                          </p:val>
                                        </p:tav>
                                      </p:tavLst>
                                    </p:anim>
                                    <p:anim calcmode="lin" valueType="num">
                                      <p:cBhvr>
                                        <p:cTn id="61" dur="227" fill="hold"/>
                                        <p:tgtEl>
                                          <p:spTgt spid="54"/>
                                        </p:tgtEl>
                                        <p:attrNameLst>
                                          <p:attrName>ppt_x</p:attrName>
                                        </p:attrNameLst>
                                      </p:cBhvr>
                                      <p:tavLst>
                                        <p:tav tm="0">
                                          <p:val>
                                            <p:fltVal val="0.500000"/>
                                          </p:val>
                                        </p:tav>
                                        <p:tav tm="100000">
                                          <p:val>
                                            <p:strVal val="#ppt_x"/>
                                          </p:val>
                                        </p:tav>
                                      </p:tavLst>
                                    </p:anim>
                                    <p:anim calcmode="lin" valueType="num">
                                      <p:cBhvr>
                                        <p:cTn id="62" dur="227" fill="hold"/>
                                        <p:tgtEl>
                                          <p:spTgt spid="54"/>
                                        </p:tgtEl>
                                        <p:attrNameLst>
                                          <p:attrName>ppt_y</p:attrName>
                                        </p:attrNameLst>
                                      </p:cBhvr>
                                      <p:tavLst>
                                        <p:tav tm="0">
                                          <p:val>
                                            <p:fltVal val="0.500000"/>
                                          </p:val>
                                        </p:tav>
                                        <p:tav tm="100000">
                                          <p:val>
                                            <p:strVal val="#ppt_y"/>
                                          </p:val>
                                        </p:tav>
                                      </p:tavLst>
                                    </p:anim>
                                  </p:childTnLst>
                                </p:cTn>
                              </p:par>
                              <p:par>
                                <p:cTn id="63" presetID="23" presetClass="entr" presetSubtype="528" fill="hold" grpId="0" nodeType="withEffect">
                                  <p:stCondLst>
                                    <p:cond delay="46"/>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000000"/>
                                          </p:val>
                                        </p:tav>
                                        <p:tav tm="100000">
                                          <p:val>
                                            <p:strVal val="#ppt_w"/>
                                          </p:val>
                                        </p:tav>
                                      </p:tavLst>
                                    </p:anim>
                                    <p:anim calcmode="lin" valueType="num">
                                      <p:cBhvr>
                                        <p:cTn id="66" dur="500" fill="hold"/>
                                        <p:tgtEl>
                                          <p:spTgt spid="53"/>
                                        </p:tgtEl>
                                        <p:attrNameLst>
                                          <p:attrName>ppt_h</p:attrName>
                                        </p:attrNameLst>
                                      </p:cBhvr>
                                      <p:tavLst>
                                        <p:tav tm="0">
                                          <p:val>
                                            <p:fltVal val="0.000000"/>
                                          </p:val>
                                        </p:tav>
                                        <p:tav tm="100000">
                                          <p:val>
                                            <p:strVal val="#ppt_h"/>
                                          </p:val>
                                        </p:tav>
                                      </p:tavLst>
                                    </p:anim>
                                    <p:anim calcmode="lin" valueType="num">
                                      <p:cBhvr>
                                        <p:cTn id="67" dur="500" fill="hold"/>
                                        <p:tgtEl>
                                          <p:spTgt spid="53"/>
                                        </p:tgtEl>
                                        <p:attrNameLst>
                                          <p:attrName>ppt_x</p:attrName>
                                        </p:attrNameLst>
                                      </p:cBhvr>
                                      <p:tavLst>
                                        <p:tav tm="0">
                                          <p:val>
                                            <p:fltVal val="0.500000"/>
                                          </p:val>
                                        </p:tav>
                                        <p:tav tm="100000">
                                          <p:val>
                                            <p:strVal val="#ppt_x"/>
                                          </p:val>
                                        </p:tav>
                                      </p:tavLst>
                                    </p:anim>
                                    <p:anim calcmode="lin" valueType="num">
                                      <p:cBhvr>
                                        <p:cTn id="68" dur="500" fill="hold"/>
                                        <p:tgtEl>
                                          <p:spTgt spid="53"/>
                                        </p:tgtEl>
                                        <p:attrNameLst>
                                          <p:attrName>ppt_y</p:attrName>
                                        </p:attrNameLst>
                                      </p:cBhvr>
                                      <p:tavLst>
                                        <p:tav tm="0">
                                          <p:val>
                                            <p:fltVal val="0.500000"/>
                                          </p:val>
                                        </p:tav>
                                        <p:tav tm="100000">
                                          <p:val>
                                            <p:strVal val="#ppt_y"/>
                                          </p:val>
                                        </p:tav>
                                      </p:tavLst>
                                    </p:anim>
                                  </p:childTnLst>
                                </p:cTn>
                              </p:par>
                              <p:par>
                                <p:cTn id="69" presetID="23" presetClass="entr" presetSubtype="528" fill="hold" grpId="0" nodeType="withEffect">
                                  <p:stCondLst>
                                    <p:cond delay="296"/>
                                  </p:stCondLst>
                                  <p:childTnLst>
                                    <p:set>
                                      <p:cBhvr>
                                        <p:cTn id="70" dur="1" fill="hold">
                                          <p:stCondLst>
                                            <p:cond delay="0"/>
                                          </p:stCondLst>
                                        </p:cTn>
                                        <p:tgtEl>
                                          <p:spTgt spid="55"/>
                                        </p:tgtEl>
                                        <p:attrNameLst>
                                          <p:attrName>style.visibility</p:attrName>
                                        </p:attrNameLst>
                                      </p:cBhvr>
                                      <p:to>
                                        <p:strVal val="visible"/>
                                      </p:to>
                                    </p:set>
                                    <p:anim calcmode="lin" valueType="num">
                                      <p:cBhvr>
                                        <p:cTn id="71" dur="695" fill="hold"/>
                                        <p:tgtEl>
                                          <p:spTgt spid="55"/>
                                        </p:tgtEl>
                                        <p:attrNameLst>
                                          <p:attrName>ppt_w</p:attrName>
                                        </p:attrNameLst>
                                      </p:cBhvr>
                                      <p:tavLst>
                                        <p:tav tm="0">
                                          <p:val>
                                            <p:fltVal val="0.000000"/>
                                          </p:val>
                                        </p:tav>
                                        <p:tav tm="100000">
                                          <p:val>
                                            <p:strVal val="#ppt_w"/>
                                          </p:val>
                                        </p:tav>
                                      </p:tavLst>
                                    </p:anim>
                                    <p:anim calcmode="lin" valueType="num">
                                      <p:cBhvr>
                                        <p:cTn id="72" dur="695" fill="hold"/>
                                        <p:tgtEl>
                                          <p:spTgt spid="55"/>
                                        </p:tgtEl>
                                        <p:attrNameLst>
                                          <p:attrName>ppt_h</p:attrName>
                                        </p:attrNameLst>
                                      </p:cBhvr>
                                      <p:tavLst>
                                        <p:tav tm="0">
                                          <p:val>
                                            <p:fltVal val="0.000000"/>
                                          </p:val>
                                        </p:tav>
                                        <p:tav tm="100000">
                                          <p:val>
                                            <p:strVal val="#ppt_h"/>
                                          </p:val>
                                        </p:tav>
                                      </p:tavLst>
                                    </p:anim>
                                    <p:anim calcmode="lin" valueType="num">
                                      <p:cBhvr>
                                        <p:cTn id="73" dur="695" fill="hold"/>
                                        <p:tgtEl>
                                          <p:spTgt spid="55"/>
                                        </p:tgtEl>
                                        <p:attrNameLst>
                                          <p:attrName>ppt_x</p:attrName>
                                        </p:attrNameLst>
                                      </p:cBhvr>
                                      <p:tavLst>
                                        <p:tav tm="0">
                                          <p:val>
                                            <p:fltVal val="0.500000"/>
                                          </p:val>
                                        </p:tav>
                                        <p:tav tm="100000">
                                          <p:val>
                                            <p:strVal val="#ppt_x"/>
                                          </p:val>
                                        </p:tav>
                                      </p:tavLst>
                                    </p:anim>
                                    <p:anim calcmode="lin" valueType="num">
                                      <p:cBhvr>
                                        <p:cTn id="74" dur="695" fill="hold"/>
                                        <p:tgtEl>
                                          <p:spTgt spid="55"/>
                                        </p:tgtEl>
                                        <p:attrNameLst>
                                          <p:attrName>ppt_y</p:attrName>
                                        </p:attrNameLst>
                                      </p:cBhvr>
                                      <p:tavLst>
                                        <p:tav tm="0">
                                          <p:val>
                                            <p:fltVal val="0.500000"/>
                                          </p:val>
                                        </p:tav>
                                        <p:tav tm="100000">
                                          <p:val>
                                            <p:strVal val="#ppt_y"/>
                                          </p:val>
                                        </p:tav>
                                      </p:tavLst>
                                    </p:anim>
                                  </p:childTnLst>
                                </p:cTn>
                              </p:par>
                              <p:par>
                                <p:cTn id="75" presetID="23" presetClass="entr" presetSubtype="528" fill="hold" nodeType="withEffect">
                                  <p:stCondLst>
                                    <p:cond delay="382"/>
                                  </p:stCondLst>
                                  <p:childTnLst>
                                    <p:set>
                                      <p:cBhvr>
                                        <p:cTn id="76" dur="1" fill="hold">
                                          <p:stCondLst>
                                            <p:cond delay="0"/>
                                          </p:stCondLst>
                                        </p:cTn>
                                        <p:tgtEl>
                                          <p:spTgt spid="56"/>
                                        </p:tgtEl>
                                        <p:attrNameLst>
                                          <p:attrName>style.visibility</p:attrName>
                                        </p:attrNameLst>
                                      </p:cBhvr>
                                      <p:to>
                                        <p:strVal val="visible"/>
                                      </p:to>
                                    </p:set>
                                    <p:anim calcmode="lin" valueType="num">
                                      <p:cBhvr>
                                        <p:cTn id="77" dur="500" fill="hold"/>
                                        <p:tgtEl>
                                          <p:spTgt spid="56"/>
                                        </p:tgtEl>
                                        <p:attrNameLst>
                                          <p:attrName>ppt_w</p:attrName>
                                        </p:attrNameLst>
                                      </p:cBhvr>
                                      <p:tavLst>
                                        <p:tav tm="0">
                                          <p:val>
                                            <p:fltVal val="0.000000"/>
                                          </p:val>
                                        </p:tav>
                                        <p:tav tm="100000">
                                          <p:val>
                                            <p:strVal val="#ppt_w"/>
                                          </p:val>
                                        </p:tav>
                                      </p:tavLst>
                                    </p:anim>
                                    <p:anim calcmode="lin" valueType="num">
                                      <p:cBhvr>
                                        <p:cTn id="78" dur="500" fill="hold"/>
                                        <p:tgtEl>
                                          <p:spTgt spid="56"/>
                                        </p:tgtEl>
                                        <p:attrNameLst>
                                          <p:attrName>ppt_h</p:attrName>
                                        </p:attrNameLst>
                                      </p:cBhvr>
                                      <p:tavLst>
                                        <p:tav tm="0">
                                          <p:val>
                                            <p:fltVal val="0.000000"/>
                                          </p:val>
                                        </p:tav>
                                        <p:tav tm="100000">
                                          <p:val>
                                            <p:strVal val="#ppt_h"/>
                                          </p:val>
                                        </p:tav>
                                      </p:tavLst>
                                    </p:anim>
                                    <p:anim calcmode="lin" valueType="num">
                                      <p:cBhvr>
                                        <p:cTn id="79" dur="500" fill="hold"/>
                                        <p:tgtEl>
                                          <p:spTgt spid="56"/>
                                        </p:tgtEl>
                                        <p:attrNameLst>
                                          <p:attrName>ppt_x</p:attrName>
                                        </p:attrNameLst>
                                      </p:cBhvr>
                                      <p:tavLst>
                                        <p:tav tm="0">
                                          <p:val>
                                            <p:fltVal val="0.500000"/>
                                          </p:val>
                                        </p:tav>
                                        <p:tav tm="100000">
                                          <p:val>
                                            <p:strVal val="#ppt_x"/>
                                          </p:val>
                                        </p:tav>
                                      </p:tavLst>
                                    </p:anim>
                                    <p:anim calcmode="lin" valueType="num">
                                      <p:cBhvr>
                                        <p:cTn id="80" dur="500" fill="hold"/>
                                        <p:tgtEl>
                                          <p:spTgt spid="56"/>
                                        </p:tgtEl>
                                        <p:attrNameLst>
                                          <p:attrName>ppt_y</p:attrName>
                                        </p:attrNameLst>
                                      </p:cBhvr>
                                      <p:tavLst>
                                        <p:tav tm="0">
                                          <p:val>
                                            <p:fltVal val="0.500000"/>
                                          </p:val>
                                        </p:tav>
                                        <p:tav tm="100000">
                                          <p:val>
                                            <p:strVal val="#ppt_y"/>
                                          </p:val>
                                        </p:tav>
                                      </p:tavLst>
                                    </p:anim>
                                  </p:childTnLst>
                                </p:cTn>
                              </p:par>
                              <p:par>
                                <p:cTn id="81" presetID="23" presetClass="entr" presetSubtype="528" fill="hold" nodeType="withEffect">
                                  <p:stCondLst>
                                    <p:cond delay="301"/>
                                  </p:stCondLst>
                                  <p:childTnLst>
                                    <p:set>
                                      <p:cBhvr>
                                        <p:cTn id="82" dur="1" fill="hold">
                                          <p:stCondLst>
                                            <p:cond delay="0"/>
                                          </p:stCondLst>
                                        </p:cTn>
                                        <p:tgtEl>
                                          <p:spTgt spid="57"/>
                                        </p:tgtEl>
                                        <p:attrNameLst>
                                          <p:attrName>style.visibility</p:attrName>
                                        </p:attrNameLst>
                                      </p:cBhvr>
                                      <p:to>
                                        <p:strVal val="visible"/>
                                      </p:to>
                                    </p:set>
                                    <p:anim calcmode="lin" valueType="num">
                                      <p:cBhvr>
                                        <p:cTn id="83" dur="244" fill="hold"/>
                                        <p:tgtEl>
                                          <p:spTgt spid="57"/>
                                        </p:tgtEl>
                                        <p:attrNameLst>
                                          <p:attrName>ppt_w</p:attrName>
                                        </p:attrNameLst>
                                      </p:cBhvr>
                                      <p:tavLst>
                                        <p:tav tm="0">
                                          <p:val>
                                            <p:fltVal val="0.000000"/>
                                          </p:val>
                                        </p:tav>
                                        <p:tav tm="100000">
                                          <p:val>
                                            <p:strVal val="#ppt_w"/>
                                          </p:val>
                                        </p:tav>
                                      </p:tavLst>
                                    </p:anim>
                                    <p:anim calcmode="lin" valueType="num">
                                      <p:cBhvr>
                                        <p:cTn id="84" dur="244" fill="hold"/>
                                        <p:tgtEl>
                                          <p:spTgt spid="57"/>
                                        </p:tgtEl>
                                        <p:attrNameLst>
                                          <p:attrName>ppt_h</p:attrName>
                                        </p:attrNameLst>
                                      </p:cBhvr>
                                      <p:tavLst>
                                        <p:tav tm="0">
                                          <p:val>
                                            <p:fltVal val="0.000000"/>
                                          </p:val>
                                        </p:tav>
                                        <p:tav tm="100000">
                                          <p:val>
                                            <p:strVal val="#ppt_h"/>
                                          </p:val>
                                        </p:tav>
                                      </p:tavLst>
                                    </p:anim>
                                    <p:anim calcmode="lin" valueType="num">
                                      <p:cBhvr>
                                        <p:cTn id="85" dur="244" fill="hold"/>
                                        <p:tgtEl>
                                          <p:spTgt spid="57"/>
                                        </p:tgtEl>
                                        <p:attrNameLst>
                                          <p:attrName>ppt_x</p:attrName>
                                        </p:attrNameLst>
                                      </p:cBhvr>
                                      <p:tavLst>
                                        <p:tav tm="0">
                                          <p:val>
                                            <p:fltVal val="0.500000"/>
                                          </p:val>
                                        </p:tav>
                                        <p:tav tm="100000">
                                          <p:val>
                                            <p:strVal val="#ppt_x"/>
                                          </p:val>
                                        </p:tav>
                                      </p:tavLst>
                                    </p:anim>
                                    <p:anim calcmode="lin" valueType="num">
                                      <p:cBhvr>
                                        <p:cTn id="86" dur="244" fill="hold"/>
                                        <p:tgtEl>
                                          <p:spTgt spid="57"/>
                                        </p:tgtEl>
                                        <p:attrNameLst>
                                          <p:attrName>ppt_y</p:attrName>
                                        </p:attrNameLst>
                                      </p:cBhvr>
                                      <p:tavLst>
                                        <p:tav tm="0">
                                          <p:val>
                                            <p:fltVal val="0.500000"/>
                                          </p:val>
                                        </p:tav>
                                        <p:tav tm="100000">
                                          <p:val>
                                            <p:strVal val="#ppt_y"/>
                                          </p:val>
                                        </p:tav>
                                      </p:tavLst>
                                    </p:anim>
                                  </p:childTnLst>
                                </p:cTn>
                              </p:par>
                              <p:par>
                                <p:cTn id="87" presetID="23" presetClass="entr" presetSubtype="528" fill="hold" grpId="0" nodeType="withEffect">
                                  <p:stCondLst>
                                    <p:cond delay="50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34" fill="hold"/>
                                        <p:tgtEl>
                                          <p:spTgt spid="58"/>
                                        </p:tgtEl>
                                        <p:attrNameLst>
                                          <p:attrName>ppt_w</p:attrName>
                                        </p:attrNameLst>
                                      </p:cBhvr>
                                      <p:tavLst>
                                        <p:tav tm="0">
                                          <p:val>
                                            <p:fltVal val="0.000000"/>
                                          </p:val>
                                        </p:tav>
                                        <p:tav tm="100000">
                                          <p:val>
                                            <p:strVal val="#ppt_w"/>
                                          </p:val>
                                        </p:tav>
                                      </p:tavLst>
                                    </p:anim>
                                    <p:anim calcmode="lin" valueType="num">
                                      <p:cBhvr>
                                        <p:cTn id="90" dur="534" fill="hold"/>
                                        <p:tgtEl>
                                          <p:spTgt spid="58"/>
                                        </p:tgtEl>
                                        <p:attrNameLst>
                                          <p:attrName>ppt_h</p:attrName>
                                        </p:attrNameLst>
                                      </p:cBhvr>
                                      <p:tavLst>
                                        <p:tav tm="0">
                                          <p:val>
                                            <p:fltVal val="0.000000"/>
                                          </p:val>
                                        </p:tav>
                                        <p:tav tm="100000">
                                          <p:val>
                                            <p:strVal val="#ppt_h"/>
                                          </p:val>
                                        </p:tav>
                                      </p:tavLst>
                                    </p:anim>
                                    <p:anim calcmode="lin" valueType="num">
                                      <p:cBhvr>
                                        <p:cTn id="91" dur="534" fill="hold"/>
                                        <p:tgtEl>
                                          <p:spTgt spid="58"/>
                                        </p:tgtEl>
                                        <p:attrNameLst>
                                          <p:attrName>ppt_x</p:attrName>
                                        </p:attrNameLst>
                                      </p:cBhvr>
                                      <p:tavLst>
                                        <p:tav tm="0">
                                          <p:val>
                                            <p:fltVal val="0.500000"/>
                                          </p:val>
                                        </p:tav>
                                        <p:tav tm="100000">
                                          <p:val>
                                            <p:strVal val="#ppt_x"/>
                                          </p:val>
                                        </p:tav>
                                      </p:tavLst>
                                    </p:anim>
                                    <p:anim calcmode="lin" valueType="num">
                                      <p:cBhvr>
                                        <p:cTn id="92" dur="534" fill="hold"/>
                                        <p:tgtEl>
                                          <p:spTgt spid="58"/>
                                        </p:tgtEl>
                                        <p:attrNameLst>
                                          <p:attrName>ppt_y</p:attrName>
                                        </p:attrNameLst>
                                      </p:cBhvr>
                                      <p:tavLst>
                                        <p:tav tm="0">
                                          <p:val>
                                            <p:fltVal val="0.500000"/>
                                          </p:val>
                                        </p:tav>
                                        <p:tav tm="100000">
                                          <p:val>
                                            <p:strVal val="#ppt_y"/>
                                          </p:val>
                                        </p:tav>
                                      </p:tavLst>
                                    </p:anim>
                                  </p:childTnLst>
                                </p:cTn>
                              </p:par>
                              <p:par>
                                <p:cTn id="93" presetID="23" presetClass="entr" presetSubtype="528" fill="hold" nodeType="withEffect">
                                  <p:stCondLst>
                                    <p:cond delay="500"/>
                                  </p:stCondLst>
                                  <p:childTnLst>
                                    <p:set>
                                      <p:cBhvr>
                                        <p:cTn id="94" dur="1" fill="hold">
                                          <p:stCondLst>
                                            <p:cond delay="0"/>
                                          </p:stCondLst>
                                        </p:cTn>
                                        <p:tgtEl>
                                          <p:spTgt spid="59"/>
                                        </p:tgtEl>
                                        <p:attrNameLst>
                                          <p:attrName>style.visibility</p:attrName>
                                        </p:attrNameLst>
                                      </p:cBhvr>
                                      <p:to>
                                        <p:strVal val="visible"/>
                                      </p:to>
                                    </p:set>
                                    <p:anim calcmode="lin" valueType="num">
                                      <p:cBhvr>
                                        <p:cTn id="95" dur="106" fill="hold"/>
                                        <p:tgtEl>
                                          <p:spTgt spid="59"/>
                                        </p:tgtEl>
                                        <p:attrNameLst>
                                          <p:attrName>ppt_w</p:attrName>
                                        </p:attrNameLst>
                                      </p:cBhvr>
                                      <p:tavLst>
                                        <p:tav tm="0">
                                          <p:val>
                                            <p:fltVal val="0.000000"/>
                                          </p:val>
                                        </p:tav>
                                        <p:tav tm="100000">
                                          <p:val>
                                            <p:strVal val="#ppt_w"/>
                                          </p:val>
                                        </p:tav>
                                      </p:tavLst>
                                    </p:anim>
                                    <p:anim calcmode="lin" valueType="num">
                                      <p:cBhvr>
                                        <p:cTn id="96" dur="106" fill="hold"/>
                                        <p:tgtEl>
                                          <p:spTgt spid="59"/>
                                        </p:tgtEl>
                                        <p:attrNameLst>
                                          <p:attrName>ppt_h</p:attrName>
                                        </p:attrNameLst>
                                      </p:cBhvr>
                                      <p:tavLst>
                                        <p:tav tm="0">
                                          <p:val>
                                            <p:fltVal val="0.000000"/>
                                          </p:val>
                                        </p:tav>
                                        <p:tav tm="100000">
                                          <p:val>
                                            <p:strVal val="#ppt_h"/>
                                          </p:val>
                                        </p:tav>
                                      </p:tavLst>
                                    </p:anim>
                                    <p:anim calcmode="lin" valueType="num">
                                      <p:cBhvr>
                                        <p:cTn id="97" dur="106" fill="hold"/>
                                        <p:tgtEl>
                                          <p:spTgt spid="59"/>
                                        </p:tgtEl>
                                        <p:attrNameLst>
                                          <p:attrName>ppt_x</p:attrName>
                                        </p:attrNameLst>
                                      </p:cBhvr>
                                      <p:tavLst>
                                        <p:tav tm="0">
                                          <p:val>
                                            <p:fltVal val="0.500000"/>
                                          </p:val>
                                        </p:tav>
                                        <p:tav tm="100000">
                                          <p:val>
                                            <p:strVal val="#ppt_x"/>
                                          </p:val>
                                        </p:tav>
                                      </p:tavLst>
                                    </p:anim>
                                    <p:anim calcmode="lin" valueType="num">
                                      <p:cBhvr>
                                        <p:cTn id="98" dur="106" fill="hold"/>
                                        <p:tgtEl>
                                          <p:spTgt spid="59"/>
                                        </p:tgtEl>
                                        <p:attrNameLst>
                                          <p:attrName>ppt_y</p:attrName>
                                        </p:attrNameLst>
                                      </p:cBhvr>
                                      <p:tavLst>
                                        <p:tav tm="0">
                                          <p:val>
                                            <p:fltVal val="0.500000"/>
                                          </p:val>
                                        </p:tav>
                                        <p:tav tm="100000">
                                          <p:val>
                                            <p:strVal val="#ppt_y"/>
                                          </p:val>
                                        </p:tav>
                                      </p:tavLst>
                                    </p:anim>
                                  </p:childTnLst>
                                </p:cTn>
                              </p:par>
                              <p:par>
                                <p:cTn id="99" presetID="23" presetClass="entr" presetSubtype="528" fill="hold" grpId="0" nodeType="withEffect">
                                  <p:stCondLst>
                                    <p:cond delay="401"/>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000000"/>
                                          </p:val>
                                        </p:tav>
                                        <p:tav tm="100000">
                                          <p:val>
                                            <p:strVal val="#ppt_w"/>
                                          </p:val>
                                        </p:tav>
                                      </p:tavLst>
                                    </p:anim>
                                    <p:anim calcmode="lin" valueType="num">
                                      <p:cBhvr>
                                        <p:cTn id="102" dur="500" fill="hold"/>
                                        <p:tgtEl>
                                          <p:spTgt spid="60"/>
                                        </p:tgtEl>
                                        <p:attrNameLst>
                                          <p:attrName>ppt_h</p:attrName>
                                        </p:attrNameLst>
                                      </p:cBhvr>
                                      <p:tavLst>
                                        <p:tav tm="0">
                                          <p:val>
                                            <p:fltVal val="0.000000"/>
                                          </p:val>
                                        </p:tav>
                                        <p:tav tm="100000">
                                          <p:val>
                                            <p:strVal val="#ppt_h"/>
                                          </p:val>
                                        </p:tav>
                                      </p:tavLst>
                                    </p:anim>
                                    <p:anim calcmode="lin" valueType="num">
                                      <p:cBhvr>
                                        <p:cTn id="103" dur="500" fill="hold"/>
                                        <p:tgtEl>
                                          <p:spTgt spid="60"/>
                                        </p:tgtEl>
                                        <p:attrNameLst>
                                          <p:attrName>ppt_x</p:attrName>
                                        </p:attrNameLst>
                                      </p:cBhvr>
                                      <p:tavLst>
                                        <p:tav tm="0">
                                          <p:val>
                                            <p:fltVal val="0.500000"/>
                                          </p:val>
                                        </p:tav>
                                        <p:tav tm="100000">
                                          <p:val>
                                            <p:strVal val="#ppt_x"/>
                                          </p:val>
                                        </p:tav>
                                      </p:tavLst>
                                    </p:anim>
                                    <p:anim calcmode="lin" valueType="num">
                                      <p:cBhvr>
                                        <p:cTn id="104" dur="500" fill="hold"/>
                                        <p:tgtEl>
                                          <p:spTgt spid="60"/>
                                        </p:tgtEl>
                                        <p:attrNameLst>
                                          <p:attrName>ppt_y</p:attrName>
                                        </p:attrNameLst>
                                      </p:cBhvr>
                                      <p:tavLst>
                                        <p:tav tm="0">
                                          <p:val>
                                            <p:fltVal val="0.500000"/>
                                          </p:val>
                                        </p:tav>
                                        <p:tav tm="100000">
                                          <p:val>
                                            <p:strVal val="#ppt_y"/>
                                          </p:val>
                                        </p:tav>
                                      </p:tavLst>
                                    </p:anim>
                                  </p:childTnLst>
                                </p:cTn>
                              </p:par>
                            </p:childTnLst>
                          </p:cTn>
                        </p:par>
                        <p:par>
                          <p:cTn id="105" fill="hold">
                            <p:stCondLst>
                              <p:cond delay="20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49"/>
                                        </p:tgtEl>
                                      </p:cBhvr>
                                    </p:animEffect>
                                    <p:animScale>
                                      <p:cBhvr>
                                        <p:cTn id="108" dur="250" autoRev="1" fill="hold"/>
                                        <p:tgtEl>
                                          <p:spTgt spid="49"/>
                                        </p:tgtEl>
                                      </p:cBhvr>
                                      <p:by x="105000" y="105000"/>
                                    </p:animScale>
                                  </p:childTnLst>
                                </p:cTn>
                              </p:par>
                              <p:par>
                                <p:cTn id="109" presetID="26" presetClass="emph" presetSubtype="0" repeatCount="3000" fill="hold" nodeType="withEffect">
                                  <p:stCondLst>
                                    <p:cond delay="300"/>
                                  </p:stCondLst>
                                  <p:childTnLst>
                                    <p:animEffect transition="out" filter="fade">
                                      <p:cBhvr>
                                        <p:cTn id="110" dur="350" tmFilter="0, 0; .2, .5; .8, .5; 1, 0"/>
                                        <p:tgtEl>
                                          <p:spTgt spid="50"/>
                                        </p:tgtEl>
                                      </p:cBhvr>
                                    </p:animEffect>
                                    <p:animScale>
                                      <p:cBhvr>
                                        <p:cTn id="111" dur="175" autoRev="1" fill="hold"/>
                                        <p:tgtEl>
                                          <p:spTgt spid="50"/>
                                        </p:tgtEl>
                                      </p:cBhvr>
                                      <p:by x="105000" y="105000"/>
                                    </p:animScale>
                                  </p:childTnLst>
                                </p:cTn>
                              </p:par>
                              <p:par>
                                <p:cTn id="112" presetID="26" presetClass="emph" presetSubtype="0" repeatCount="4000" fill="hold" grpId="1" nodeType="withEffect">
                                  <p:stCondLst>
                                    <p:cond delay="500"/>
                                  </p:stCondLst>
                                  <p:childTnLst>
                                    <p:animEffect transition="out" filter="fade">
                                      <p:cBhvr>
                                        <p:cTn id="113" dur="250" tmFilter="0, 0; .2, .5; .8, .5; 1, 0"/>
                                        <p:tgtEl>
                                          <p:spTgt spid="55"/>
                                        </p:tgtEl>
                                      </p:cBhvr>
                                    </p:animEffect>
                                    <p:animScale>
                                      <p:cBhvr>
                                        <p:cTn id="114" dur="125" autoRev="1" fill="hold"/>
                                        <p:tgtEl>
                                          <p:spTgt spid="55"/>
                                        </p:tgtEl>
                                      </p:cBhvr>
                                      <p:by x="105000" y="105000"/>
                                    </p:animScale>
                                  </p:childTnLst>
                                </p:cTn>
                              </p:par>
                              <p:par>
                                <p:cTn id="115" presetID="26" presetClass="emph" presetSubtype="0" repeatCount="3000" fill="hold" nodeType="withEffect">
                                  <p:stCondLst>
                                    <p:cond delay="150"/>
                                  </p:stCondLst>
                                  <p:childTnLst>
                                    <p:animEffect transition="out" filter="fade">
                                      <p:cBhvr>
                                        <p:cTn id="116" dur="400" tmFilter="0, 0; .2, .5; .8, .5; 1, 0"/>
                                        <p:tgtEl>
                                          <p:spTgt spid="27"/>
                                        </p:tgtEl>
                                      </p:cBhvr>
                                    </p:animEffect>
                                    <p:animScale>
                                      <p:cBhvr>
                                        <p:cTn id="117" dur="2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5" grpId="0" animBg="1"/>
      <p:bldP spid="55" grpId="1" animBg="1"/>
      <p:bldP spid="58"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7" name="组合 26"/>
          <p:cNvGrpSpPr/>
          <p:nvPr/>
        </p:nvGrpSpPr>
        <p:grpSpPr>
          <a:xfrm>
            <a:off x="1304925" y="2005013"/>
            <a:ext cx="1941513" cy="2078037"/>
            <a:chOff x="1161144" y="1785035"/>
            <a:chExt cx="2369000" cy="2534960"/>
          </a:xfrm>
        </p:grpSpPr>
        <p:grpSp>
          <p:nvGrpSpPr>
            <p:cNvPr id="48131" name="组合 27"/>
            <p:cNvGrpSpPr/>
            <p:nvPr/>
          </p:nvGrpSpPr>
          <p:grpSpPr>
            <a:xfrm>
              <a:off x="1161144" y="1950996"/>
              <a:ext cx="2369000" cy="2368999"/>
              <a:chOff x="824545" y="1875863"/>
              <a:chExt cx="2530586" cy="2530585"/>
            </a:xfrm>
          </p:grpSpPr>
          <p:sp>
            <p:nvSpPr>
              <p:cNvPr id="32" name="椭圆 31"/>
              <p:cNvSpPr/>
              <p:nvPr/>
            </p:nvSpPr>
            <p:spPr>
              <a:xfrm>
                <a:off x="82454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椭圆 32"/>
              <p:cNvSpPr/>
              <p:nvPr/>
            </p:nvSpPr>
            <p:spPr>
              <a:xfrm>
                <a:off x="95466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8134" name="组合 28"/>
            <p:cNvGrpSpPr/>
            <p:nvPr/>
          </p:nvGrpSpPr>
          <p:grpSpPr>
            <a:xfrm>
              <a:off x="1258698" y="1785035"/>
              <a:ext cx="973815" cy="973815"/>
              <a:chOff x="928753" y="1698582"/>
              <a:chExt cx="1040237" cy="1040237"/>
            </a:xfrm>
          </p:grpSpPr>
          <p:sp>
            <p:nvSpPr>
              <p:cNvPr id="30" name="椭圆 29"/>
              <p:cNvSpPr/>
              <p:nvPr/>
            </p:nvSpPr>
            <p:spPr>
              <a:xfrm>
                <a:off x="92875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36" name="Freeform 44"/>
              <p:cNvSpPr>
                <a:spLocks noEditPoints="1"/>
              </p:cNvSpPr>
              <p:nvPr/>
            </p:nvSpPr>
            <p:spPr>
              <a:xfrm>
                <a:off x="1229384" y="1989146"/>
                <a:ext cx="399094" cy="4085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9" h="60">
                    <a:moveTo>
                      <a:pt x="12" y="40"/>
                    </a:moveTo>
                    <a:cubicBezTo>
                      <a:pt x="1" y="40"/>
                      <a:pt x="1" y="40"/>
                      <a:pt x="1" y="40"/>
                    </a:cubicBezTo>
                    <a:cubicBezTo>
                      <a:pt x="0" y="40"/>
                      <a:pt x="0" y="40"/>
                      <a:pt x="0" y="39"/>
                    </a:cubicBezTo>
                    <a:cubicBezTo>
                      <a:pt x="0" y="39"/>
                      <a:pt x="0" y="38"/>
                      <a:pt x="1" y="38"/>
                    </a:cubicBezTo>
                    <a:cubicBezTo>
                      <a:pt x="12" y="38"/>
                      <a:pt x="12" y="38"/>
                      <a:pt x="12" y="38"/>
                    </a:cubicBezTo>
                    <a:cubicBezTo>
                      <a:pt x="13" y="38"/>
                      <a:pt x="13" y="39"/>
                      <a:pt x="13" y="39"/>
                    </a:cubicBezTo>
                    <a:cubicBezTo>
                      <a:pt x="13" y="40"/>
                      <a:pt x="13" y="40"/>
                      <a:pt x="12" y="40"/>
                    </a:cubicBezTo>
                    <a:close/>
                    <a:moveTo>
                      <a:pt x="28" y="19"/>
                    </a:moveTo>
                    <a:cubicBezTo>
                      <a:pt x="18" y="9"/>
                      <a:pt x="18" y="9"/>
                      <a:pt x="18" y="9"/>
                    </a:cubicBezTo>
                    <a:cubicBezTo>
                      <a:pt x="18" y="8"/>
                      <a:pt x="17" y="8"/>
                      <a:pt x="16" y="8"/>
                    </a:cubicBezTo>
                    <a:cubicBezTo>
                      <a:pt x="15" y="8"/>
                      <a:pt x="14" y="8"/>
                      <a:pt x="13" y="9"/>
                    </a:cubicBezTo>
                    <a:cubicBezTo>
                      <a:pt x="8" y="14"/>
                      <a:pt x="8" y="14"/>
                      <a:pt x="8" y="14"/>
                    </a:cubicBezTo>
                    <a:cubicBezTo>
                      <a:pt x="8" y="15"/>
                      <a:pt x="7" y="15"/>
                      <a:pt x="7" y="16"/>
                    </a:cubicBezTo>
                    <a:cubicBezTo>
                      <a:pt x="7" y="17"/>
                      <a:pt x="8" y="18"/>
                      <a:pt x="8" y="19"/>
                    </a:cubicBezTo>
                    <a:cubicBezTo>
                      <a:pt x="18" y="29"/>
                      <a:pt x="18" y="29"/>
                      <a:pt x="18" y="29"/>
                    </a:cubicBezTo>
                    <a:cubicBezTo>
                      <a:pt x="17" y="37"/>
                      <a:pt x="17" y="37"/>
                      <a:pt x="17" y="37"/>
                    </a:cubicBezTo>
                    <a:cubicBezTo>
                      <a:pt x="17" y="37"/>
                      <a:pt x="16" y="36"/>
                      <a:pt x="15" y="36"/>
                    </a:cubicBezTo>
                    <a:cubicBezTo>
                      <a:pt x="3" y="24"/>
                      <a:pt x="3" y="24"/>
                      <a:pt x="3" y="24"/>
                    </a:cubicBezTo>
                    <a:cubicBezTo>
                      <a:pt x="1" y="22"/>
                      <a:pt x="0" y="19"/>
                      <a:pt x="0" y="16"/>
                    </a:cubicBezTo>
                    <a:cubicBezTo>
                      <a:pt x="0" y="14"/>
                      <a:pt x="1" y="11"/>
                      <a:pt x="3" y="9"/>
                    </a:cubicBezTo>
                    <a:cubicBezTo>
                      <a:pt x="9" y="4"/>
                      <a:pt x="9" y="4"/>
                      <a:pt x="9" y="4"/>
                    </a:cubicBezTo>
                    <a:cubicBezTo>
                      <a:pt x="11" y="2"/>
                      <a:pt x="13" y="1"/>
                      <a:pt x="16" y="1"/>
                    </a:cubicBezTo>
                    <a:cubicBezTo>
                      <a:pt x="19" y="1"/>
                      <a:pt x="21" y="2"/>
                      <a:pt x="23" y="4"/>
                    </a:cubicBezTo>
                    <a:cubicBezTo>
                      <a:pt x="35" y="16"/>
                      <a:pt x="35" y="16"/>
                      <a:pt x="35" y="16"/>
                    </a:cubicBezTo>
                    <a:cubicBezTo>
                      <a:pt x="36" y="17"/>
                      <a:pt x="36" y="17"/>
                      <a:pt x="37" y="18"/>
                    </a:cubicBezTo>
                    <a:lnTo>
                      <a:pt x="28" y="19"/>
                    </a:lnTo>
                    <a:close/>
                    <a:moveTo>
                      <a:pt x="6" y="55"/>
                    </a:moveTo>
                    <a:cubicBezTo>
                      <a:pt x="6" y="55"/>
                      <a:pt x="6" y="55"/>
                      <a:pt x="5" y="55"/>
                    </a:cubicBezTo>
                    <a:cubicBezTo>
                      <a:pt x="5" y="55"/>
                      <a:pt x="5" y="55"/>
                      <a:pt x="5" y="55"/>
                    </a:cubicBezTo>
                    <a:cubicBezTo>
                      <a:pt x="4" y="54"/>
                      <a:pt x="4" y="54"/>
                      <a:pt x="5" y="53"/>
                    </a:cubicBezTo>
                    <a:cubicBezTo>
                      <a:pt x="14" y="44"/>
                      <a:pt x="14" y="44"/>
                      <a:pt x="14" y="44"/>
                    </a:cubicBezTo>
                    <a:cubicBezTo>
                      <a:pt x="14" y="44"/>
                      <a:pt x="15" y="44"/>
                      <a:pt x="15" y="44"/>
                    </a:cubicBezTo>
                    <a:cubicBezTo>
                      <a:pt x="16" y="45"/>
                      <a:pt x="16" y="45"/>
                      <a:pt x="15" y="46"/>
                    </a:cubicBezTo>
                    <a:lnTo>
                      <a:pt x="6" y="55"/>
                    </a:lnTo>
                    <a:close/>
                    <a:moveTo>
                      <a:pt x="21" y="59"/>
                    </a:moveTo>
                    <a:cubicBezTo>
                      <a:pt x="21" y="59"/>
                      <a:pt x="21" y="60"/>
                      <a:pt x="20" y="60"/>
                    </a:cubicBezTo>
                    <a:cubicBezTo>
                      <a:pt x="20" y="60"/>
                      <a:pt x="19" y="59"/>
                      <a:pt x="19" y="59"/>
                    </a:cubicBezTo>
                    <a:cubicBezTo>
                      <a:pt x="19" y="47"/>
                      <a:pt x="19" y="47"/>
                      <a:pt x="19" y="47"/>
                    </a:cubicBezTo>
                    <a:cubicBezTo>
                      <a:pt x="19" y="47"/>
                      <a:pt x="20" y="46"/>
                      <a:pt x="20" y="46"/>
                    </a:cubicBezTo>
                    <a:cubicBezTo>
                      <a:pt x="21" y="46"/>
                      <a:pt x="21" y="47"/>
                      <a:pt x="21" y="47"/>
                    </a:cubicBezTo>
                    <a:lnTo>
                      <a:pt x="21" y="59"/>
                    </a:lnTo>
                    <a:close/>
                    <a:moveTo>
                      <a:pt x="56" y="51"/>
                    </a:moveTo>
                    <a:cubicBezTo>
                      <a:pt x="50" y="56"/>
                      <a:pt x="50" y="56"/>
                      <a:pt x="50" y="56"/>
                    </a:cubicBezTo>
                    <a:cubicBezTo>
                      <a:pt x="48" y="58"/>
                      <a:pt x="46" y="59"/>
                      <a:pt x="43" y="59"/>
                    </a:cubicBezTo>
                    <a:cubicBezTo>
                      <a:pt x="40" y="59"/>
                      <a:pt x="38" y="58"/>
                      <a:pt x="36" y="56"/>
                    </a:cubicBezTo>
                    <a:cubicBezTo>
                      <a:pt x="24" y="44"/>
                      <a:pt x="24" y="44"/>
                      <a:pt x="24" y="44"/>
                    </a:cubicBezTo>
                    <a:cubicBezTo>
                      <a:pt x="23" y="44"/>
                      <a:pt x="23" y="43"/>
                      <a:pt x="22" y="42"/>
                    </a:cubicBezTo>
                    <a:cubicBezTo>
                      <a:pt x="31" y="42"/>
                      <a:pt x="31" y="42"/>
                      <a:pt x="31" y="42"/>
                    </a:cubicBezTo>
                    <a:cubicBezTo>
                      <a:pt x="41" y="51"/>
                      <a:pt x="41" y="51"/>
                      <a:pt x="41" y="51"/>
                    </a:cubicBezTo>
                    <a:cubicBezTo>
                      <a:pt x="42" y="53"/>
                      <a:pt x="44" y="53"/>
                      <a:pt x="45" y="51"/>
                    </a:cubicBezTo>
                    <a:cubicBezTo>
                      <a:pt x="51" y="46"/>
                      <a:pt x="51" y="46"/>
                      <a:pt x="51" y="46"/>
                    </a:cubicBezTo>
                    <a:cubicBezTo>
                      <a:pt x="51" y="46"/>
                      <a:pt x="52" y="45"/>
                      <a:pt x="52" y="44"/>
                    </a:cubicBezTo>
                    <a:cubicBezTo>
                      <a:pt x="52" y="43"/>
                      <a:pt x="51" y="42"/>
                      <a:pt x="51" y="41"/>
                    </a:cubicBezTo>
                    <a:cubicBezTo>
                      <a:pt x="41" y="32"/>
                      <a:pt x="41" y="32"/>
                      <a:pt x="41" y="32"/>
                    </a:cubicBezTo>
                    <a:cubicBezTo>
                      <a:pt x="42" y="23"/>
                      <a:pt x="42" y="23"/>
                      <a:pt x="42" y="23"/>
                    </a:cubicBezTo>
                    <a:cubicBezTo>
                      <a:pt x="42" y="23"/>
                      <a:pt x="43" y="24"/>
                      <a:pt x="44" y="24"/>
                    </a:cubicBezTo>
                    <a:cubicBezTo>
                      <a:pt x="56" y="36"/>
                      <a:pt x="56" y="36"/>
                      <a:pt x="56" y="36"/>
                    </a:cubicBezTo>
                    <a:cubicBezTo>
                      <a:pt x="58" y="38"/>
                      <a:pt x="59" y="41"/>
                      <a:pt x="59" y="44"/>
                    </a:cubicBezTo>
                    <a:cubicBezTo>
                      <a:pt x="59" y="47"/>
                      <a:pt x="58" y="49"/>
                      <a:pt x="56" y="51"/>
                    </a:cubicBezTo>
                    <a:close/>
                    <a:moveTo>
                      <a:pt x="40" y="13"/>
                    </a:moveTo>
                    <a:cubicBezTo>
                      <a:pt x="40" y="14"/>
                      <a:pt x="39" y="14"/>
                      <a:pt x="39" y="14"/>
                    </a:cubicBezTo>
                    <a:cubicBezTo>
                      <a:pt x="38" y="14"/>
                      <a:pt x="37" y="14"/>
                      <a:pt x="37" y="13"/>
                    </a:cubicBezTo>
                    <a:cubicBezTo>
                      <a:pt x="37" y="1"/>
                      <a:pt x="37" y="1"/>
                      <a:pt x="37" y="1"/>
                    </a:cubicBezTo>
                    <a:cubicBezTo>
                      <a:pt x="37" y="1"/>
                      <a:pt x="38" y="0"/>
                      <a:pt x="39" y="0"/>
                    </a:cubicBezTo>
                    <a:cubicBezTo>
                      <a:pt x="39" y="0"/>
                      <a:pt x="40" y="1"/>
                      <a:pt x="40" y="1"/>
                    </a:cubicBezTo>
                    <a:lnTo>
                      <a:pt x="40" y="13"/>
                    </a:lnTo>
                    <a:close/>
                    <a:moveTo>
                      <a:pt x="45" y="16"/>
                    </a:moveTo>
                    <a:cubicBezTo>
                      <a:pt x="45" y="16"/>
                      <a:pt x="45" y="16"/>
                      <a:pt x="44" y="16"/>
                    </a:cubicBezTo>
                    <a:cubicBezTo>
                      <a:pt x="44" y="16"/>
                      <a:pt x="44" y="16"/>
                      <a:pt x="43" y="16"/>
                    </a:cubicBezTo>
                    <a:cubicBezTo>
                      <a:pt x="43" y="16"/>
                      <a:pt x="43" y="15"/>
                      <a:pt x="43" y="14"/>
                    </a:cubicBezTo>
                    <a:cubicBezTo>
                      <a:pt x="53" y="5"/>
                      <a:pt x="53" y="5"/>
                      <a:pt x="53" y="5"/>
                    </a:cubicBezTo>
                    <a:cubicBezTo>
                      <a:pt x="53" y="5"/>
                      <a:pt x="54" y="5"/>
                      <a:pt x="54" y="5"/>
                    </a:cubicBezTo>
                    <a:cubicBezTo>
                      <a:pt x="55" y="6"/>
                      <a:pt x="55" y="6"/>
                      <a:pt x="54" y="7"/>
                    </a:cubicBezTo>
                    <a:lnTo>
                      <a:pt x="45" y="16"/>
                    </a:lnTo>
                    <a:close/>
                    <a:moveTo>
                      <a:pt x="58" y="22"/>
                    </a:moveTo>
                    <a:cubicBezTo>
                      <a:pt x="47" y="22"/>
                      <a:pt x="47" y="22"/>
                      <a:pt x="47" y="22"/>
                    </a:cubicBezTo>
                    <a:cubicBezTo>
                      <a:pt x="46" y="22"/>
                      <a:pt x="45" y="22"/>
                      <a:pt x="45" y="21"/>
                    </a:cubicBezTo>
                    <a:cubicBezTo>
                      <a:pt x="45" y="20"/>
                      <a:pt x="46" y="20"/>
                      <a:pt x="47" y="20"/>
                    </a:cubicBezTo>
                    <a:cubicBezTo>
                      <a:pt x="58" y="20"/>
                      <a:pt x="58" y="20"/>
                      <a:pt x="58" y="20"/>
                    </a:cubicBezTo>
                    <a:cubicBezTo>
                      <a:pt x="59" y="20"/>
                      <a:pt x="59" y="20"/>
                      <a:pt x="59" y="21"/>
                    </a:cubicBezTo>
                    <a:cubicBezTo>
                      <a:pt x="59" y="22"/>
                      <a:pt x="59" y="22"/>
                      <a:pt x="58" y="22"/>
                    </a:cubicBezTo>
                    <a:close/>
                  </a:path>
                </a:pathLst>
              </a:custGeom>
              <a:solidFill>
                <a:schemeClr val="accent1"/>
              </a:solidFill>
              <a:ln w="9525">
                <a:noFill/>
              </a:ln>
            </p:spPr>
            <p:txBody>
              <a:bodyPr/>
              <a:p>
                <a:endParaRPr lang="zh-CN" altLang="en-US"/>
              </a:p>
            </p:txBody>
          </p:sp>
        </p:grpSp>
      </p:grpSp>
      <p:sp>
        <p:nvSpPr>
          <p:cNvPr id="34" name="矩形 33"/>
          <p:cNvSpPr/>
          <p:nvPr/>
        </p:nvSpPr>
        <p:spPr>
          <a:xfrm>
            <a:off x="1304144" y="4237154"/>
            <a:ext cx="2050552" cy="138435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直接标明单个统计调查对象身份</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35" name="组合 34"/>
          <p:cNvGrpSpPr/>
          <p:nvPr/>
        </p:nvGrpSpPr>
        <p:grpSpPr>
          <a:xfrm>
            <a:off x="5018088" y="2005013"/>
            <a:ext cx="1941512" cy="2078037"/>
            <a:chOff x="3661382" y="1785035"/>
            <a:chExt cx="2369000" cy="2534960"/>
          </a:xfrm>
        </p:grpSpPr>
        <p:grpSp>
          <p:nvGrpSpPr>
            <p:cNvPr id="48139" name="组合 35"/>
            <p:cNvGrpSpPr/>
            <p:nvPr/>
          </p:nvGrpSpPr>
          <p:grpSpPr>
            <a:xfrm>
              <a:off x="3661382" y="1950996"/>
              <a:ext cx="2369000" cy="2368999"/>
              <a:chOff x="3495320" y="1875863"/>
              <a:chExt cx="2530586" cy="2530585"/>
            </a:xfrm>
          </p:grpSpPr>
          <p:sp>
            <p:nvSpPr>
              <p:cNvPr id="40" name="椭圆 39"/>
              <p:cNvSpPr/>
              <p:nvPr/>
            </p:nvSpPr>
            <p:spPr>
              <a:xfrm>
                <a:off x="3495320" y="1875863"/>
                <a:ext cx="2530586" cy="25305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椭圆 40"/>
              <p:cNvSpPr/>
              <p:nvPr/>
            </p:nvSpPr>
            <p:spPr>
              <a:xfrm>
                <a:off x="362543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8142" name="组合 36"/>
            <p:cNvGrpSpPr/>
            <p:nvPr/>
          </p:nvGrpSpPr>
          <p:grpSpPr>
            <a:xfrm>
              <a:off x="3758936" y="1785035"/>
              <a:ext cx="973815" cy="973815"/>
              <a:chOff x="3599528" y="1698582"/>
              <a:chExt cx="1040237" cy="1040237"/>
            </a:xfrm>
          </p:grpSpPr>
          <p:sp>
            <p:nvSpPr>
              <p:cNvPr id="38" name="椭圆 37"/>
              <p:cNvSpPr/>
              <p:nvPr/>
            </p:nvSpPr>
            <p:spPr>
              <a:xfrm>
                <a:off x="359952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44" name="Freeform 26"/>
              <p:cNvSpPr>
                <a:spLocks noEditPoints="1"/>
              </p:cNvSpPr>
              <p:nvPr/>
            </p:nvSpPr>
            <p:spPr>
              <a:xfrm>
                <a:off x="3839967" y="2052638"/>
                <a:ext cx="559358" cy="31424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82" h="46">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solidFill>
                <a:schemeClr val="accent2"/>
              </a:solidFill>
              <a:ln w="9525">
                <a:noFill/>
              </a:ln>
            </p:spPr>
            <p:txBody>
              <a:bodyPr/>
              <a:p>
                <a:endParaRPr lang="zh-CN" altLang="en-US"/>
              </a:p>
            </p:txBody>
          </p:sp>
        </p:grpSp>
      </p:grpSp>
      <p:grpSp>
        <p:nvGrpSpPr>
          <p:cNvPr id="42" name="组合 41"/>
          <p:cNvGrpSpPr/>
          <p:nvPr/>
        </p:nvGrpSpPr>
        <p:grpSpPr>
          <a:xfrm>
            <a:off x="9177338" y="2005013"/>
            <a:ext cx="1941512" cy="2078037"/>
            <a:chOff x="6161620" y="1785035"/>
            <a:chExt cx="2369000" cy="2534960"/>
          </a:xfrm>
        </p:grpSpPr>
        <p:grpSp>
          <p:nvGrpSpPr>
            <p:cNvPr id="48146" name="组合 42"/>
            <p:cNvGrpSpPr/>
            <p:nvPr/>
          </p:nvGrpSpPr>
          <p:grpSpPr>
            <a:xfrm>
              <a:off x="6161620" y="1950996"/>
              <a:ext cx="2369000" cy="2368999"/>
              <a:chOff x="6166095" y="1875863"/>
              <a:chExt cx="2530586" cy="2530585"/>
            </a:xfrm>
          </p:grpSpPr>
          <p:sp>
            <p:nvSpPr>
              <p:cNvPr id="47" name="椭圆 46"/>
              <p:cNvSpPr/>
              <p:nvPr/>
            </p:nvSpPr>
            <p:spPr>
              <a:xfrm>
                <a:off x="616609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椭圆 47"/>
              <p:cNvSpPr/>
              <p:nvPr/>
            </p:nvSpPr>
            <p:spPr>
              <a:xfrm>
                <a:off x="629621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8149" name="组合 43"/>
            <p:cNvGrpSpPr/>
            <p:nvPr/>
          </p:nvGrpSpPr>
          <p:grpSpPr>
            <a:xfrm>
              <a:off x="6259174" y="1785035"/>
              <a:ext cx="973815" cy="973815"/>
              <a:chOff x="6270303" y="1698582"/>
              <a:chExt cx="1040237" cy="1040237"/>
            </a:xfrm>
          </p:grpSpPr>
          <p:sp>
            <p:nvSpPr>
              <p:cNvPr id="45" name="椭圆 44"/>
              <p:cNvSpPr/>
              <p:nvPr/>
            </p:nvSpPr>
            <p:spPr>
              <a:xfrm>
                <a:off x="627030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51" name="Freeform 90"/>
              <p:cNvSpPr>
                <a:spLocks noEditPoints="1"/>
              </p:cNvSpPr>
              <p:nvPr/>
            </p:nvSpPr>
            <p:spPr>
              <a:xfrm>
                <a:off x="6637119" y="1993904"/>
                <a:ext cx="313090" cy="365708"/>
              </a:xfrm>
              <a:custGeom>
                <a:avLst/>
                <a:gdLst/>
                <a:ahLst/>
                <a:cxnLst>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5" y="40"/>
                    </a:moveTo>
                    <a:cubicBezTo>
                      <a:pt x="36" y="40"/>
                      <a:pt x="38" y="40"/>
                      <a:pt x="39" y="40"/>
                    </a:cubicBezTo>
                    <a:cubicBezTo>
                      <a:pt x="41" y="40"/>
                      <a:pt x="44" y="40"/>
                      <a:pt x="45" y="41"/>
                    </a:cubicBezTo>
                    <a:cubicBezTo>
                      <a:pt x="45" y="42"/>
                      <a:pt x="46" y="42"/>
                      <a:pt x="45" y="43"/>
                    </a:cubicBezTo>
                    <a:cubicBezTo>
                      <a:pt x="45" y="43"/>
                      <a:pt x="45" y="43"/>
                      <a:pt x="45" y="43"/>
                    </a:cubicBezTo>
                    <a:cubicBezTo>
                      <a:pt x="45" y="43"/>
                      <a:pt x="45" y="43"/>
                      <a:pt x="45" y="43"/>
                    </a:cubicBezTo>
                    <a:cubicBezTo>
                      <a:pt x="45" y="44"/>
                      <a:pt x="44" y="45"/>
                      <a:pt x="43" y="45"/>
                    </a:cubicBezTo>
                    <a:cubicBezTo>
                      <a:pt x="40" y="45"/>
                      <a:pt x="37" y="44"/>
                      <a:pt x="34" y="42"/>
                    </a:cubicBezTo>
                    <a:cubicBezTo>
                      <a:pt x="29" y="43"/>
                      <a:pt x="24" y="44"/>
                      <a:pt x="20" y="45"/>
                    </a:cubicBezTo>
                    <a:cubicBezTo>
                      <a:pt x="16" y="51"/>
                      <a:pt x="13" y="54"/>
                      <a:pt x="11" y="54"/>
                    </a:cubicBezTo>
                    <a:cubicBezTo>
                      <a:pt x="11" y="54"/>
                      <a:pt x="11" y="54"/>
                      <a:pt x="10" y="54"/>
                    </a:cubicBezTo>
                    <a:cubicBezTo>
                      <a:pt x="9" y="54"/>
                      <a:pt x="9" y="54"/>
                      <a:pt x="9" y="54"/>
                    </a:cubicBezTo>
                    <a:cubicBezTo>
                      <a:pt x="9" y="54"/>
                      <a:pt x="9" y="54"/>
                      <a:pt x="9" y="54"/>
                    </a:cubicBezTo>
                    <a:cubicBezTo>
                      <a:pt x="9" y="53"/>
                      <a:pt x="9" y="53"/>
                      <a:pt x="9" y="52"/>
                    </a:cubicBezTo>
                    <a:cubicBezTo>
                      <a:pt x="9" y="51"/>
                      <a:pt x="11" y="48"/>
                      <a:pt x="16" y="46"/>
                    </a:cubicBezTo>
                    <a:cubicBezTo>
                      <a:pt x="16" y="45"/>
                      <a:pt x="16" y="45"/>
                      <a:pt x="16" y="46"/>
                    </a:cubicBezTo>
                    <a:cubicBezTo>
                      <a:pt x="17" y="46"/>
                      <a:pt x="17" y="46"/>
                      <a:pt x="17" y="46"/>
                    </a:cubicBezTo>
                    <a:cubicBezTo>
                      <a:pt x="18" y="44"/>
                      <a:pt x="19" y="42"/>
                      <a:pt x="20" y="39"/>
                    </a:cubicBezTo>
                    <a:cubicBezTo>
                      <a:pt x="22" y="36"/>
                      <a:pt x="23" y="33"/>
                      <a:pt x="24" y="30"/>
                    </a:cubicBezTo>
                    <a:cubicBezTo>
                      <a:pt x="23" y="26"/>
                      <a:pt x="23" y="22"/>
                      <a:pt x="23" y="19"/>
                    </a:cubicBezTo>
                    <a:cubicBezTo>
                      <a:pt x="23" y="18"/>
                      <a:pt x="24" y="18"/>
                      <a:pt x="25" y="18"/>
                    </a:cubicBezTo>
                    <a:cubicBezTo>
                      <a:pt x="25" y="18"/>
                      <a:pt x="25" y="18"/>
                      <a:pt x="25" y="18"/>
                    </a:cubicBezTo>
                    <a:cubicBezTo>
                      <a:pt x="26" y="18"/>
                      <a:pt x="26" y="18"/>
                      <a:pt x="26" y="18"/>
                    </a:cubicBezTo>
                    <a:cubicBezTo>
                      <a:pt x="26" y="18"/>
                      <a:pt x="26" y="18"/>
                      <a:pt x="27" y="18"/>
                    </a:cubicBezTo>
                    <a:cubicBezTo>
                      <a:pt x="27" y="19"/>
                      <a:pt x="27" y="20"/>
                      <a:pt x="27" y="21"/>
                    </a:cubicBezTo>
                    <a:cubicBezTo>
                      <a:pt x="27" y="21"/>
                      <a:pt x="27" y="21"/>
                      <a:pt x="27" y="21"/>
                    </a:cubicBezTo>
                    <a:cubicBezTo>
                      <a:pt x="27" y="21"/>
                      <a:pt x="27" y="21"/>
                      <a:pt x="27" y="21"/>
                    </a:cubicBezTo>
                    <a:cubicBezTo>
                      <a:pt x="27" y="22"/>
                      <a:pt x="27" y="22"/>
                      <a:pt x="27" y="22"/>
                    </a:cubicBezTo>
                    <a:cubicBezTo>
                      <a:pt x="27" y="25"/>
                      <a:pt x="27" y="27"/>
                      <a:pt x="26" y="29"/>
                    </a:cubicBezTo>
                    <a:cubicBezTo>
                      <a:pt x="28" y="33"/>
                      <a:pt x="30" y="36"/>
                      <a:pt x="32" y="38"/>
                    </a:cubicBezTo>
                    <a:cubicBezTo>
                      <a:pt x="33" y="39"/>
                      <a:pt x="34" y="39"/>
                      <a:pt x="35" y="40"/>
                    </a:cubicBezTo>
                    <a:close/>
                    <a:moveTo>
                      <a:pt x="16" y="47"/>
                    </a:moveTo>
                    <a:cubicBezTo>
                      <a:pt x="13" y="49"/>
                      <a:pt x="12" y="51"/>
                      <a:pt x="11" y="52"/>
                    </a:cubicBezTo>
                    <a:cubicBezTo>
                      <a:pt x="12" y="52"/>
                      <a:pt x="14" y="50"/>
                      <a:pt x="16" y="47"/>
                    </a:cubicBezTo>
                    <a:close/>
                    <a:moveTo>
                      <a:pt x="31" y="40"/>
                    </a:moveTo>
                    <a:cubicBezTo>
                      <a:pt x="31" y="40"/>
                      <a:pt x="30" y="40"/>
                      <a:pt x="30" y="40"/>
                    </a:cubicBezTo>
                    <a:cubicBezTo>
                      <a:pt x="28" y="38"/>
                      <a:pt x="27" y="36"/>
                      <a:pt x="25" y="33"/>
                    </a:cubicBezTo>
                    <a:cubicBezTo>
                      <a:pt x="25" y="35"/>
                      <a:pt x="24" y="38"/>
                      <a:pt x="23" y="40"/>
                    </a:cubicBezTo>
                    <a:cubicBezTo>
                      <a:pt x="22" y="41"/>
                      <a:pt x="21" y="42"/>
                      <a:pt x="21" y="43"/>
                    </a:cubicBezTo>
                    <a:cubicBezTo>
                      <a:pt x="24" y="42"/>
                      <a:pt x="28" y="41"/>
                      <a:pt x="31" y="40"/>
                    </a:cubicBezTo>
                    <a:close/>
                    <a:moveTo>
                      <a:pt x="25" y="24"/>
                    </a:moveTo>
                    <a:cubicBezTo>
                      <a:pt x="25" y="24"/>
                      <a:pt x="25" y="23"/>
                      <a:pt x="26" y="23"/>
                    </a:cubicBezTo>
                    <a:cubicBezTo>
                      <a:pt x="26" y="22"/>
                      <a:pt x="26" y="22"/>
                      <a:pt x="26" y="21"/>
                    </a:cubicBezTo>
                    <a:cubicBezTo>
                      <a:pt x="26" y="21"/>
                      <a:pt x="26" y="21"/>
                      <a:pt x="26" y="21"/>
                    </a:cubicBezTo>
                    <a:cubicBezTo>
                      <a:pt x="26" y="21"/>
                      <a:pt x="26" y="21"/>
                      <a:pt x="26" y="21"/>
                    </a:cubicBezTo>
                    <a:cubicBezTo>
                      <a:pt x="26" y="20"/>
                      <a:pt x="26" y="20"/>
                      <a:pt x="25" y="19"/>
                    </a:cubicBezTo>
                    <a:cubicBezTo>
                      <a:pt x="25" y="20"/>
                      <a:pt x="25" y="20"/>
                      <a:pt x="25" y="20"/>
                    </a:cubicBezTo>
                    <a:cubicBezTo>
                      <a:pt x="25" y="21"/>
                      <a:pt x="25" y="22"/>
                      <a:pt x="25" y="2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moveTo>
                      <a:pt x="39" y="42"/>
                    </a:moveTo>
                    <a:cubicBezTo>
                      <a:pt x="41" y="42"/>
                      <a:pt x="42" y="43"/>
                      <a:pt x="43" y="43"/>
                    </a:cubicBezTo>
                    <a:cubicBezTo>
                      <a:pt x="44" y="43"/>
                      <a:pt x="44" y="43"/>
                      <a:pt x="44" y="43"/>
                    </a:cubicBezTo>
                    <a:cubicBezTo>
                      <a:pt x="44" y="43"/>
                      <a:pt x="44" y="43"/>
                      <a:pt x="44" y="43"/>
                    </a:cubicBezTo>
                    <a:cubicBezTo>
                      <a:pt x="44" y="42"/>
                      <a:pt x="43" y="42"/>
                      <a:pt x="39" y="42"/>
                    </a:cubicBezTo>
                    <a:close/>
                  </a:path>
                </a:pathLst>
              </a:custGeom>
              <a:solidFill>
                <a:schemeClr val="accent1"/>
              </a:solidFill>
              <a:ln w="9525">
                <a:noFill/>
              </a:ln>
            </p:spPr>
            <p:txBody>
              <a:bodyPr/>
              <a:p>
                <a:endParaRPr lang="zh-CN" altLang="en-US"/>
              </a:p>
            </p:txBody>
          </p:sp>
        </p:grpSp>
      </p:grpSp>
      <p:sp>
        <p:nvSpPr>
          <p:cNvPr id="49" name="文本框 48"/>
          <p:cNvSpPr txBox="1"/>
          <p:nvPr/>
        </p:nvSpPr>
        <p:spPr>
          <a:xfrm>
            <a:off x="1442103" y="2800053"/>
            <a:ext cx="1670174" cy="769441"/>
          </a:xfrm>
          <a:prstGeom prst="rect">
            <a:avLst/>
          </a:prstGeom>
          <a:noFill/>
        </p:spPr>
        <p:txBody>
          <a:bodyPr wrap="square" rtlCol="0">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sz="4400" b="1" i="1" kern="1200" cap="none" spc="0" normalizeH="0" baseline="0" noProof="0" dirty="0" smtClean="0">
                <a:solidFill>
                  <a:schemeClr val="bg1"/>
                </a:solidFill>
                <a:latin typeface="Century Gothic" panose="020B0502020202020204" pitchFamily="34" charset="0"/>
                <a:ea typeface="微软雅黑" panose="020B0503020204020204" pitchFamily="34" charset="-122"/>
                <a:cs typeface="+mn-cs"/>
              </a:rPr>
              <a:t>01</a:t>
            </a:r>
            <a:endParaRPr kumimoji="0" lang="zh-CN" altLang="en-US" sz="4400" b="1" i="1" kern="1200" cap="none" spc="0" normalizeH="0" baseline="0" noProof="0" dirty="0">
              <a:solidFill>
                <a:schemeClr val="bg1"/>
              </a:solidFill>
              <a:latin typeface="Century Gothic" panose="020B0502020202020204" pitchFamily="34" charset="0"/>
              <a:ea typeface="微软雅黑" panose="020B0503020204020204" pitchFamily="34" charset="-122"/>
              <a:cs typeface="+mn-cs"/>
            </a:endParaRPr>
          </a:p>
        </p:txBody>
      </p:sp>
      <p:sp>
        <p:nvSpPr>
          <p:cNvPr id="71" name="文本框 70"/>
          <p:cNvSpPr txBox="1"/>
          <p:nvPr/>
        </p:nvSpPr>
        <p:spPr>
          <a:xfrm>
            <a:off x="5156123" y="2800053"/>
            <a:ext cx="1670174" cy="769441"/>
          </a:xfrm>
          <a:prstGeom prst="rect">
            <a:avLst/>
          </a:prstGeom>
          <a:noFill/>
        </p:spPr>
        <p:txBody>
          <a:bodyPr wrap="square" rtlCol="0">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sz="4400" b="1" i="1" kern="1200" cap="none" spc="0" normalizeH="0" baseline="0" noProof="0" dirty="0" smtClean="0">
                <a:solidFill>
                  <a:schemeClr val="bg1"/>
                </a:solidFill>
                <a:latin typeface="Century Gothic" panose="020B0502020202020204" pitchFamily="34" charset="0"/>
                <a:ea typeface="微软雅黑" panose="020B0503020204020204" pitchFamily="34" charset="-122"/>
                <a:cs typeface="+mn-cs"/>
              </a:rPr>
              <a:t>02</a:t>
            </a:r>
            <a:endParaRPr kumimoji="0" lang="zh-CN" altLang="en-US" sz="4400" b="1" i="1" kern="1200" cap="none" spc="0" normalizeH="0" baseline="0" noProof="0" dirty="0">
              <a:solidFill>
                <a:schemeClr val="bg1"/>
              </a:solidFill>
              <a:latin typeface="Century Gothic" panose="020B0502020202020204" pitchFamily="34" charset="0"/>
              <a:ea typeface="微软雅黑" panose="020B0503020204020204" pitchFamily="34" charset="-122"/>
              <a:cs typeface="+mn-cs"/>
            </a:endParaRPr>
          </a:p>
        </p:txBody>
      </p:sp>
      <p:sp>
        <p:nvSpPr>
          <p:cNvPr id="72" name="文本框 71"/>
          <p:cNvSpPr txBox="1"/>
          <p:nvPr/>
        </p:nvSpPr>
        <p:spPr>
          <a:xfrm>
            <a:off x="9305003" y="2800053"/>
            <a:ext cx="1670174" cy="769441"/>
          </a:xfrm>
          <a:prstGeom prst="rect">
            <a:avLst/>
          </a:prstGeom>
          <a:noFill/>
        </p:spPr>
        <p:txBody>
          <a:bodyPr wrap="square" rtlCol="0">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sz="4400" b="1" i="1" kern="1200" cap="none" spc="0" normalizeH="0" baseline="0" noProof="0" dirty="0" smtClean="0">
                <a:solidFill>
                  <a:schemeClr val="bg1"/>
                </a:solidFill>
                <a:latin typeface="Century Gothic" panose="020B0502020202020204" pitchFamily="34" charset="0"/>
                <a:ea typeface="微软雅黑" panose="020B0503020204020204" pitchFamily="34" charset="-122"/>
                <a:cs typeface="+mn-cs"/>
              </a:rPr>
              <a:t>03</a:t>
            </a:r>
            <a:endParaRPr kumimoji="0" lang="zh-CN" altLang="en-US" sz="4400" b="1" i="1" kern="1200" cap="none" spc="0" normalizeH="0" baseline="0" noProof="0" dirty="0">
              <a:solidFill>
                <a:schemeClr val="bg1"/>
              </a:solidFill>
              <a:latin typeface="Century Gothic" panose="020B0502020202020204" pitchFamily="34" charset="0"/>
              <a:ea typeface="微软雅黑" panose="020B0503020204020204" pitchFamily="34" charset="-122"/>
              <a:cs typeface="+mn-cs"/>
            </a:endParaRPr>
          </a:p>
        </p:txBody>
      </p:sp>
      <p:sp>
        <p:nvSpPr>
          <p:cNvPr id="73" name="矩形 72"/>
          <p:cNvSpPr/>
          <p:nvPr/>
        </p:nvSpPr>
        <p:spPr>
          <a:xfrm>
            <a:off x="4728409" y="4245383"/>
            <a:ext cx="2851485" cy="2308324"/>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虽未直接标明单个统计调查对象身份，但是通过已标明的地址、编码等相关信息可以识别或者推断单个统计调查对象身份的资料</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4" name="矩形 73"/>
          <p:cNvSpPr/>
          <p:nvPr/>
        </p:nvSpPr>
        <p:spPr>
          <a:xfrm>
            <a:off x="9222513" y="4209057"/>
            <a:ext cx="2050552" cy="186512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可以推断单个统计调查对象身份的汇总</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资料</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5" name="文本框 74"/>
          <p:cNvSpPr txBox="1"/>
          <p:nvPr/>
        </p:nvSpPr>
        <p:spPr>
          <a:xfrm>
            <a:off x="1241425" y="1019175"/>
            <a:ext cx="6781800" cy="769938"/>
          </a:xfrm>
          <a:prstGeom prst="rect">
            <a:avLst/>
          </a:prstGeom>
          <a:noFill/>
          <a:ln w="9525">
            <a:noFill/>
          </a:ln>
        </p:spPr>
        <p:txBody>
          <a:bodyPr>
            <a:spAutoFit/>
          </a:bodyPr>
          <a:p>
            <a:pPr algn="just"/>
            <a:r>
              <a:rPr lang="en-US" altLang="zh-CN" sz="2400" b="1">
                <a:solidFill>
                  <a:srgbClr val="004C84"/>
                </a:solidFill>
                <a:latin typeface="黑体" panose="02010609060101010101" pitchFamily="49" charset="-122"/>
                <a:ea typeface="黑体" panose="02010609060101010101" pitchFamily="49" charset="-122"/>
              </a:rPr>
              <a:t>1.</a:t>
            </a:r>
            <a:r>
              <a:rPr lang="zh-CN" altLang="en-US" sz="2400" b="1" dirty="0">
                <a:solidFill>
                  <a:srgbClr val="004C84"/>
                </a:solidFill>
                <a:latin typeface="黑体" panose="02010609060101010101" pitchFamily="49" charset="-122"/>
                <a:ea typeface="黑体" panose="02010609060101010101" pitchFamily="49" charset="-122"/>
              </a:rPr>
              <a:t>要对调查对象实行更加严密的保密措施。</a:t>
            </a:r>
            <a:endParaRPr lang="en-US" altLang="zh-CN" sz="2400" b="1">
              <a:solidFill>
                <a:srgbClr val="004C84"/>
              </a:solidFill>
              <a:latin typeface="黑体" panose="02010609060101010101" pitchFamily="49" charset="-122"/>
              <a:ea typeface="黑体" panose="02010609060101010101" pitchFamily="49" charset="-122"/>
            </a:endParaRPr>
          </a:p>
          <a:p>
            <a:pPr algn="just"/>
            <a:r>
              <a:rPr lang="en-US" altLang="zh-CN" sz="200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实施条例</a:t>
            </a:r>
            <a:r>
              <a:rPr lang="en-US" altLang="zh-CN" sz="200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中，以下</a:t>
            </a:r>
            <a:r>
              <a:rPr lang="en-US" altLang="zh-CN" sz="200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种行为是要坚决杜绝的：</a:t>
            </a:r>
            <a:endParaRPr lang="zh-CN" altLang="en-US" sz="2000" dirty="0">
              <a:latin typeface="微软雅黑" panose="020B0503020204020204" pitchFamily="34" charset="-122"/>
              <a:ea typeface="微软雅黑" panose="020B0503020204020204" pitchFamily="34" charset="-122"/>
            </a:endParaRPr>
          </a:p>
        </p:txBody>
      </p:sp>
      <p:sp>
        <p:nvSpPr>
          <p:cNvPr id="76" name="文本框 75"/>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诚信统计三点</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要求</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1+#ppt_w/2"/>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000000"/>
                                          </p:val>
                                        </p:tav>
                                        <p:tav tm="100000">
                                          <p:val>
                                            <p:strVal val="#ppt_w"/>
                                          </p:val>
                                        </p:tav>
                                      </p:tavLst>
                                    </p:anim>
                                    <p:anim calcmode="lin" valueType="num">
                                      <p:cBhvr>
                                        <p:cTn id="27" dur="500" fill="hold"/>
                                        <p:tgtEl>
                                          <p:spTgt spid="49"/>
                                        </p:tgtEl>
                                        <p:attrNameLst>
                                          <p:attrName>ppt_h</p:attrName>
                                        </p:attrNameLst>
                                      </p:cBhvr>
                                      <p:tavLst>
                                        <p:tav tm="0">
                                          <p:val>
                                            <p:fltVal val="0.000000"/>
                                          </p:val>
                                        </p:tav>
                                        <p:tav tm="100000">
                                          <p:val>
                                            <p:strVal val="#ppt_h"/>
                                          </p:val>
                                        </p:tav>
                                      </p:tavLst>
                                    </p:anim>
                                    <p:animEffect transition="in" filter="fade">
                                      <p:cBhvr>
                                        <p:cTn id="28" dur="500"/>
                                        <p:tgtEl>
                                          <p:spTgt spid="49"/>
                                        </p:tgtEl>
                                      </p:cBhvr>
                                    </p:animEffect>
                                  </p:childTnLst>
                                </p:cTn>
                              </p:par>
                              <p:par>
                                <p:cTn id="29" presetID="53" presetClass="entr" presetSubtype="16"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ppt_w</p:attrName>
                                        </p:attrNameLst>
                                      </p:cBhvr>
                                      <p:tavLst>
                                        <p:tav tm="0">
                                          <p:val>
                                            <p:fltVal val="0.000000"/>
                                          </p:val>
                                        </p:tav>
                                        <p:tav tm="100000">
                                          <p:val>
                                            <p:strVal val="#ppt_w"/>
                                          </p:val>
                                        </p:tav>
                                      </p:tavLst>
                                    </p:anim>
                                    <p:anim calcmode="lin" valueType="num">
                                      <p:cBhvr>
                                        <p:cTn id="32" dur="500" fill="hold"/>
                                        <p:tgtEl>
                                          <p:spTgt spid="71"/>
                                        </p:tgtEl>
                                        <p:attrNameLst>
                                          <p:attrName>ppt_h</p:attrName>
                                        </p:attrNameLst>
                                      </p:cBhvr>
                                      <p:tavLst>
                                        <p:tav tm="0">
                                          <p:val>
                                            <p:fltVal val="0.000000"/>
                                          </p:val>
                                        </p:tav>
                                        <p:tav tm="100000">
                                          <p:val>
                                            <p:strVal val="#ppt_h"/>
                                          </p:val>
                                        </p:tav>
                                      </p:tavLst>
                                    </p:anim>
                                    <p:animEffect transition="in" filter="fade">
                                      <p:cBhvr>
                                        <p:cTn id="33" dur="50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p:cTn id="36" dur="500" fill="hold"/>
                                        <p:tgtEl>
                                          <p:spTgt spid="72"/>
                                        </p:tgtEl>
                                        <p:attrNameLst>
                                          <p:attrName>ppt_w</p:attrName>
                                        </p:attrNameLst>
                                      </p:cBhvr>
                                      <p:tavLst>
                                        <p:tav tm="0">
                                          <p:val>
                                            <p:fltVal val="0.000000"/>
                                          </p:val>
                                        </p:tav>
                                        <p:tav tm="100000">
                                          <p:val>
                                            <p:strVal val="#ppt_w"/>
                                          </p:val>
                                        </p:tav>
                                      </p:tavLst>
                                    </p:anim>
                                    <p:anim calcmode="lin" valueType="num">
                                      <p:cBhvr>
                                        <p:cTn id="37" dur="500" fill="hold"/>
                                        <p:tgtEl>
                                          <p:spTgt spid="72"/>
                                        </p:tgtEl>
                                        <p:attrNameLst>
                                          <p:attrName>ppt_h</p:attrName>
                                        </p:attrNameLst>
                                      </p:cBhvr>
                                      <p:tavLst>
                                        <p:tav tm="0">
                                          <p:val>
                                            <p:fltVal val="0.000000"/>
                                          </p:val>
                                        </p:tav>
                                        <p:tav tm="100000">
                                          <p:val>
                                            <p:strVal val="#ppt_h"/>
                                          </p:val>
                                        </p:tav>
                                      </p:tavLst>
                                    </p:anim>
                                    <p:animEffect transition="in" filter="fade">
                                      <p:cBhvr>
                                        <p:cTn id="38" dur="500"/>
                                        <p:tgtEl>
                                          <p:spTgt spid="72"/>
                                        </p:tgtEl>
                                      </p:cBhvr>
                                    </p:animEffect>
                                  </p:childTnLst>
                                </p:cTn>
                              </p:par>
                            </p:childTnLst>
                          </p:cTn>
                        </p:par>
                        <p:par>
                          <p:cTn id="39" fill="hold">
                            <p:stCondLst>
                              <p:cond delay="1500"/>
                            </p:stCondLst>
                            <p:childTnLst>
                              <p:par>
                                <p:cTn id="40" presetID="12" presetClass="entr" presetSubtype="1"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down)">
                                      <p:cBhvr>
                                        <p:cTn id="43" dur="500"/>
                                        <p:tgtEl>
                                          <p:spTgt spid="34"/>
                                        </p:tgtEl>
                                      </p:cBhvr>
                                    </p:animEffect>
                                  </p:childTnLst>
                                </p:cTn>
                              </p:par>
                            </p:childTnLst>
                          </p:cTn>
                        </p:par>
                        <p:par>
                          <p:cTn id="44" fill="hold">
                            <p:stCondLst>
                              <p:cond delay="2000"/>
                            </p:stCondLst>
                            <p:childTnLst>
                              <p:par>
                                <p:cTn id="45" presetID="12" presetClass="entr" presetSubtype="1"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p:tgtEl>
                                          <p:spTgt spid="73"/>
                                        </p:tgtEl>
                                        <p:attrNameLst>
                                          <p:attrName>ppt_y</p:attrName>
                                        </p:attrNameLst>
                                      </p:cBhvr>
                                      <p:tavLst>
                                        <p:tav tm="0">
                                          <p:val>
                                            <p:strVal val="#ppt_y-#ppt_h*1.125000"/>
                                          </p:val>
                                        </p:tav>
                                        <p:tav tm="100000">
                                          <p:val>
                                            <p:strVal val="#ppt_y"/>
                                          </p:val>
                                        </p:tav>
                                      </p:tavLst>
                                    </p:anim>
                                    <p:animEffect transition="in" filter="wipe(down)">
                                      <p:cBhvr>
                                        <p:cTn id="48" dur="500"/>
                                        <p:tgtEl>
                                          <p:spTgt spid="73"/>
                                        </p:tgtEl>
                                      </p:cBhvr>
                                    </p:animEffect>
                                  </p:childTnLst>
                                </p:cTn>
                              </p:par>
                            </p:childTnLst>
                          </p:cTn>
                        </p:par>
                        <p:par>
                          <p:cTn id="49" fill="hold">
                            <p:stCondLst>
                              <p:cond delay="2500"/>
                            </p:stCondLst>
                            <p:childTnLst>
                              <p:par>
                                <p:cTn id="50" presetID="12" presetClass="entr" presetSubtype="1"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p:tgtEl>
                                          <p:spTgt spid="74"/>
                                        </p:tgtEl>
                                        <p:attrNameLst>
                                          <p:attrName>ppt_y</p:attrName>
                                        </p:attrNameLst>
                                      </p:cBhvr>
                                      <p:tavLst>
                                        <p:tav tm="0">
                                          <p:val>
                                            <p:strVal val="#ppt_y-#ppt_h*1.125000"/>
                                          </p:val>
                                        </p:tav>
                                        <p:tav tm="100000">
                                          <p:val>
                                            <p:strVal val="#ppt_y"/>
                                          </p:val>
                                        </p:tav>
                                      </p:tavLst>
                                    </p:anim>
                                    <p:animEffect transition="in" filter="wipe(down)">
                                      <p:cBhvr>
                                        <p:cTn id="5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0178" name="文本框 74"/>
          <p:cNvSpPr txBox="1"/>
          <p:nvPr/>
        </p:nvSpPr>
        <p:spPr>
          <a:xfrm>
            <a:off x="1241425" y="1019175"/>
            <a:ext cx="7124700" cy="519113"/>
          </a:xfrm>
          <a:prstGeom prst="rect">
            <a:avLst/>
          </a:prstGeom>
          <a:noFill/>
          <a:ln w="9525">
            <a:noFill/>
          </a:ln>
        </p:spPr>
        <p:txBody>
          <a:bodyPr>
            <a:spAutoFit/>
          </a:bodyPr>
          <a:p>
            <a:pPr algn="just"/>
            <a:r>
              <a:rPr lang="en-US" altLang="zh-CN" sz="2800" b="1">
                <a:solidFill>
                  <a:srgbClr val="004C84"/>
                </a:solidFill>
                <a:latin typeface="微软雅黑" panose="020B0503020204020204" pitchFamily="34" charset="-122"/>
                <a:ea typeface="微软雅黑" panose="020B0503020204020204" pitchFamily="34" charset="-122"/>
              </a:rPr>
              <a:t>1.</a:t>
            </a:r>
            <a:r>
              <a:rPr lang="zh-CN" altLang="en-US" sz="2800" b="1" dirty="0">
                <a:solidFill>
                  <a:srgbClr val="004C84"/>
                </a:solidFill>
                <a:latin typeface="微软雅黑" panose="020B0503020204020204" pitchFamily="34" charset="-122"/>
                <a:ea typeface="微软雅黑" panose="020B0503020204020204" pitchFamily="34" charset="-122"/>
              </a:rPr>
              <a:t>要对调查对象实行更加严密的保密措施。</a:t>
            </a:r>
            <a:endParaRPr lang="en-US" altLang="zh-CN" sz="2800" b="1">
              <a:solidFill>
                <a:srgbClr val="004C84"/>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诚信统计三点</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要求</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77" name="Freeform 240"/>
          <p:cNvSpPr>
            <a:spLocks noEditPoints="1"/>
          </p:cNvSpPr>
          <p:nvPr/>
        </p:nvSpPr>
        <p:spPr bwMode="auto">
          <a:xfrm>
            <a:off x="2713038" y="3416300"/>
            <a:ext cx="2557463" cy="25558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78" name="Freeform 241"/>
          <p:cNvSpPr>
            <a:spLocks noEditPoints="1"/>
          </p:cNvSpPr>
          <p:nvPr/>
        </p:nvSpPr>
        <p:spPr bwMode="auto">
          <a:xfrm>
            <a:off x="1009650" y="2740025"/>
            <a:ext cx="1854200" cy="185420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79" name="Freeform 247"/>
          <p:cNvSpPr>
            <a:spLocks noEditPoints="1"/>
          </p:cNvSpPr>
          <p:nvPr/>
        </p:nvSpPr>
        <p:spPr bwMode="auto">
          <a:xfrm>
            <a:off x="3644900" y="4348163"/>
            <a:ext cx="695325" cy="6921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0" name="Freeform 249"/>
          <p:cNvSpPr>
            <a:spLocks noEditPoints="1"/>
          </p:cNvSpPr>
          <p:nvPr/>
        </p:nvSpPr>
        <p:spPr bwMode="auto">
          <a:xfrm>
            <a:off x="1743075" y="3416300"/>
            <a:ext cx="504825" cy="503238"/>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nvGrpSpPr>
          <p:cNvPr id="81" name="Group 9"/>
          <p:cNvGrpSpPr/>
          <p:nvPr/>
        </p:nvGrpSpPr>
        <p:grpSpPr>
          <a:xfrm>
            <a:off x="729614" y="2419712"/>
            <a:ext cx="1517604" cy="2512284"/>
            <a:chOff x="1498443" y="3296141"/>
            <a:chExt cx="1376598" cy="2280056"/>
          </a:xfrm>
          <a:solidFill>
            <a:srgbClr val="0070C0"/>
          </a:solidFill>
        </p:grpSpPr>
        <p:grpSp>
          <p:nvGrpSpPr>
            <p:cNvPr id="82" name="Group 10"/>
            <p:cNvGrpSpPr/>
            <p:nvPr/>
          </p:nvGrpSpPr>
          <p:grpSpPr>
            <a:xfrm rot="20700000">
              <a:off x="1498443" y="3464825"/>
              <a:ext cx="1055686" cy="2111372"/>
              <a:chOff x="1480457" y="3328209"/>
              <a:chExt cx="1055686" cy="2111372"/>
            </a:xfrm>
            <a:grpFill/>
          </p:grpSpPr>
          <p:sp>
            <p:nvSpPr>
              <p:cNvPr id="85"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6"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sp>
          <p:nvSpPr>
            <p:cNvPr id="83" name="Oval 11"/>
            <p:cNvSpPr/>
            <p:nvPr/>
          </p:nvSpPr>
          <p:spPr>
            <a:xfrm>
              <a:off x="2221301" y="3296141"/>
              <a:ext cx="174172" cy="17417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4" name="Oval 12"/>
            <p:cNvSpPr/>
            <p:nvPr/>
          </p:nvSpPr>
          <p:spPr>
            <a:xfrm>
              <a:off x="2700869" y="5282871"/>
              <a:ext cx="174172" cy="17417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grpSp>
        <p:nvGrpSpPr>
          <p:cNvPr id="87" name="Group 17"/>
          <p:cNvGrpSpPr/>
          <p:nvPr/>
        </p:nvGrpSpPr>
        <p:grpSpPr>
          <a:xfrm>
            <a:off x="5511800" y="1725613"/>
            <a:ext cx="5986463" cy="3149600"/>
            <a:chOff x="8887604" y="3001896"/>
            <a:chExt cx="5430613" cy="2858560"/>
          </a:xfrm>
        </p:grpSpPr>
        <p:sp>
          <p:nvSpPr>
            <p:cNvPr id="50186" name="TextBox 23"/>
            <p:cNvSpPr txBox="1"/>
            <p:nvPr/>
          </p:nvSpPr>
          <p:spPr>
            <a:xfrm>
              <a:off x="8887604" y="3001896"/>
              <a:ext cx="3711167" cy="529622"/>
            </a:xfrm>
            <a:prstGeom prst="rect">
              <a:avLst/>
            </a:prstGeom>
            <a:noFill/>
            <a:ln w="9525">
              <a:noFill/>
            </a:ln>
          </p:spPr>
          <p:txBody>
            <a:bodyPr wrap="none">
              <a:spAutoFit/>
            </a:bodyPr>
            <a:p>
              <a:r>
                <a:rPr lang="en-US" altLang="zh-CN" sz="3200" b="1">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统计法</a:t>
              </a:r>
              <a:r>
                <a:rPr lang="en-US" altLang="zh-CN" sz="3200" b="1">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第</a:t>
              </a:r>
              <a:r>
                <a:rPr lang="en-US" altLang="zh-CN" sz="3200" b="1">
                  <a:latin typeface="微软雅黑" panose="020B0503020204020204" pitchFamily="34" charset="-122"/>
                  <a:ea typeface="微软雅黑" panose="020B0503020204020204" pitchFamily="34" charset="-122"/>
                </a:rPr>
                <a:t>9</a:t>
              </a:r>
              <a:r>
                <a:rPr lang="zh-CN" altLang="en-US" sz="3200" b="1" dirty="0">
                  <a:latin typeface="微软雅黑" panose="020B0503020204020204" pitchFamily="34" charset="-122"/>
                  <a:ea typeface="微软雅黑" panose="020B0503020204020204" pitchFamily="34" charset="-122"/>
                </a:rPr>
                <a:t>条规定</a:t>
              </a:r>
              <a:endParaRPr lang="id-ID" altLang="zh-CN" sz="3200" b="1" dirty="0">
                <a:latin typeface="微软雅黑" panose="020B0503020204020204" pitchFamily="34" charset="-122"/>
                <a:ea typeface="微软雅黑" panose="020B0503020204020204" pitchFamily="34" charset="-122"/>
              </a:endParaRPr>
            </a:p>
          </p:txBody>
        </p:sp>
        <p:sp>
          <p:nvSpPr>
            <p:cNvPr id="50187" name="TextBox 24"/>
            <p:cNvSpPr txBox="1"/>
            <p:nvPr/>
          </p:nvSpPr>
          <p:spPr>
            <a:xfrm>
              <a:off x="9249069" y="3620002"/>
              <a:ext cx="5069148" cy="2240454"/>
            </a:xfrm>
            <a:prstGeom prst="rect">
              <a:avLst/>
            </a:prstGeom>
            <a:noFill/>
            <a:ln w="9525">
              <a:noFill/>
            </a:ln>
          </p:spPr>
          <p:txBody>
            <a:bodyPr>
              <a:spAutoFit/>
            </a:bodyPr>
            <a:p>
              <a:pPr>
                <a:lnSpc>
                  <a:spcPct val="150000"/>
                </a:lnSpc>
              </a:pPr>
              <a:r>
                <a:rPr lang="zh-CN" altLang="en-US" sz="2400" dirty="0">
                  <a:latin typeface="微软雅黑" panose="020B0503020204020204" pitchFamily="34" charset="-122"/>
                  <a:ea typeface="微软雅黑" panose="020B0503020204020204" pitchFamily="34" charset="-122"/>
                </a:rPr>
                <a:t>       统计机构和统计人员对在统计工作中知悉的国家秘密、商业秘密和个人信息，应当予以保密。</a:t>
              </a:r>
              <a:endParaRPr lang="zh-CN" altLang="en-US" sz="24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宋体" panose="02010600030101010101" pitchFamily="2" charset="-122"/>
              </a:endParaRPr>
            </a:p>
            <a:p>
              <a:pPr>
                <a:lnSpc>
                  <a:spcPct val="150000"/>
                </a:lnSpc>
              </a:pPr>
              <a:endParaRPr lang="zh-CN" altLang="en-US" sz="1600" dirty="0">
                <a:latin typeface="宋体" panose="02010600030101010101" pitchFamily="2" charset="-122"/>
              </a:endParaRPr>
            </a:p>
          </p:txBody>
        </p:sp>
      </p:grpSp>
      <p:cxnSp>
        <p:nvCxnSpPr>
          <p:cNvPr id="90" name="Straight Connector 24"/>
          <p:cNvCxnSpPr/>
          <p:nvPr/>
        </p:nvCxnSpPr>
        <p:spPr>
          <a:xfrm>
            <a:off x="6026150" y="6180138"/>
            <a:ext cx="3841750" cy="0"/>
          </a:xfrm>
          <a:prstGeom prst="line">
            <a:avLst/>
          </a:prstGeom>
          <a:ln w="28575">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 name="TextBox 24"/>
          <p:cNvSpPr txBox="1"/>
          <p:nvPr/>
        </p:nvSpPr>
        <p:spPr>
          <a:xfrm>
            <a:off x="6495415" y="4379595"/>
            <a:ext cx="5578475" cy="1938018"/>
          </a:xfrm>
          <a:prstGeom prst="rect">
            <a:avLst/>
          </a:prstGeom>
          <a:noFill/>
        </p:spPr>
        <p:txBody>
          <a:bodyPr wrap="square" rtlCol="0">
            <a:spAutoFit/>
          </a:bodyPr>
          <a:lstStyle/>
          <a:p>
            <a:pPr marR="0" defTabSz="914400" fontAlgn="auto">
              <a:lnSpc>
                <a:spcPct val="150000"/>
              </a:lnSpc>
              <a:spcBef>
                <a:spcPts val="0"/>
              </a:spcBef>
              <a:spcAft>
                <a:spcPts val="0"/>
              </a:spcAft>
              <a:buClrTx/>
              <a:buSzTx/>
              <a:buFontTx/>
              <a:buNone/>
              <a:defRPr/>
            </a:pPr>
            <a:r>
              <a:rPr kumimoji="0" lang="zh-CN" altLang="en-US" sz="2400" kern="1200" cap="none" spc="0" normalizeH="0" baseline="0" noProof="0" dirty="0" smtClean="0">
                <a:latin typeface="微软雅黑" panose="020B0503020204020204" pitchFamily="34" charset="-122"/>
                <a:ea typeface="微软雅黑" panose="020B0503020204020204" pitchFamily="34" charset="-122"/>
                <a:cs typeface="+mn-cs"/>
              </a:rPr>
              <a:t>     </a:t>
            </a:r>
            <a:r>
              <a:rPr kumimoji="0" lang="zh-CN" altLang="en-US" sz="2400" kern="1200" cap="none" spc="0" normalizeH="0" baseline="0" noProof="0" dirty="0" smtClean="0">
                <a:ln w="22225">
                  <a:solidFill>
                    <a:schemeClr val="accent2"/>
                  </a:solidFill>
                  <a:prstDash val="solid"/>
                </a:ln>
                <a:solidFill>
                  <a:schemeClr val="accent2">
                    <a:lumMod val="40000"/>
                    <a:lumOff val="60000"/>
                  </a:schemeClr>
                </a:solidFill>
                <a:latin typeface="方正小标宋简体" charset="-122"/>
                <a:ea typeface="方正小标宋简体" charset="-122"/>
                <a:cs typeface="+mn-cs"/>
              </a:rPr>
              <a:t>保密个体数据：</a:t>
            </a:r>
            <a:r>
              <a:rPr kumimoji="0" lang="zh-CN" altLang="en-US" sz="2400" kern="1200" cap="none" spc="0" normalizeH="0" baseline="0" noProof="0" dirty="0" smtClean="0">
                <a:latin typeface="微软雅黑" panose="020B0503020204020204" pitchFamily="34" charset="-122"/>
                <a:ea typeface="微软雅黑" panose="020B0503020204020204" pitchFamily="34" charset="-122"/>
                <a:cs typeface="+mn-cs"/>
              </a:rPr>
              <a:t>国际惯例、法律规定、国家顶层设计、统计执法重点</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fontAlgn="auto">
              <a:lnSpc>
                <a:spcPct val="150000"/>
              </a:lnSpc>
              <a:spcBef>
                <a:spcPts val="0"/>
              </a:spcBef>
              <a:spcAft>
                <a:spcPts val="0"/>
              </a:spcAft>
              <a:buClrTx/>
              <a:buSzTx/>
              <a:buFontTx/>
              <a:buNone/>
              <a:defRPr/>
            </a:pPr>
            <a:endParaRPr kumimoji="0" lang="zh-CN" altLang="en-US" sz="1600" kern="1200" cap="none" spc="0" normalizeH="0" baseline="0" noProof="0" dirty="0">
              <a:latin typeface="+mj-ea"/>
              <a:ea typeface="+mj-ea"/>
              <a:cs typeface="+mn-cs"/>
            </a:endParaRPr>
          </a:p>
          <a:p>
            <a:pPr marR="0" defTabSz="914400" fontAlgn="auto">
              <a:lnSpc>
                <a:spcPct val="150000"/>
              </a:lnSpc>
              <a:spcBef>
                <a:spcPts val="0"/>
              </a:spcBef>
              <a:spcAft>
                <a:spcPts val="0"/>
              </a:spcAft>
              <a:buClrTx/>
              <a:buSzTx/>
              <a:buFontTx/>
              <a:buNone/>
              <a:defRPr/>
            </a:pPr>
            <a:endParaRPr kumimoji="0" lang="zh-CN" altLang="en-US" sz="1600" kern="1200" cap="none" spc="0" normalizeH="0" baseline="0" noProof="0" dirty="0">
              <a:latin typeface="+mj-ea"/>
              <a:ea typeface="+mj-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000000"/>
                                          </p:val>
                                        </p:tav>
                                        <p:tav tm="100000">
                                          <p:val>
                                            <p:strVal val="#ppt_w"/>
                                          </p:val>
                                        </p:tav>
                                      </p:tavLst>
                                    </p:anim>
                                    <p:anim calcmode="lin" valueType="num">
                                      <p:cBhvr>
                                        <p:cTn id="8" dur="500" fill="hold"/>
                                        <p:tgtEl>
                                          <p:spTgt spid="77"/>
                                        </p:tgtEl>
                                        <p:attrNameLst>
                                          <p:attrName>ppt_h</p:attrName>
                                        </p:attrNameLst>
                                      </p:cBhvr>
                                      <p:tavLst>
                                        <p:tav tm="0">
                                          <p:val>
                                            <p:fltVal val="0.000000"/>
                                          </p:val>
                                        </p:tav>
                                        <p:tav tm="100000">
                                          <p:val>
                                            <p:strVal val="#ppt_h"/>
                                          </p:val>
                                        </p:tav>
                                      </p:tavLst>
                                    </p:anim>
                                    <p:animEffect transition="in" filter="fade">
                                      <p:cBhvr>
                                        <p:cTn id="9" dur="500"/>
                                        <p:tgtEl>
                                          <p:spTgt spid="77"/>
                                        </p:tgtEl>
                                      </p:cBhvr>
                                    </p:animEffect>
                                  </p:childTnLst>
                                </p:cTn>
                              </p:par>
                              <p:par>
                                <p:cTn id="10" presetID="53" presetClass="entr" presetSubtype="16"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000000"/>
                                          </p:val>
                                        </p:tav>
                                        <p:tav tm="100000">
                                          <p:val>
                                            <p:strVal val="#ppt_w"/>
                                          </p:val>
                                        </p:tav>
                                      </p:tavLst>
                                    </p:anim>
                                    <p:anim calcmode="lin" valueType="num">
                                      <p:cBhvr>
                                        <p:cTn id="13" dur="500" fill="hold"/>
                                        <p:tgtEl>
                                          <p:spTgt spid="78"/>
                                        </p:tgtEl>
                                        <p:attrNameLst>
                                          <p:attrName>ppt_h</p:attrName>
                                        </p:attrNameLst>
                                      </p:cBhvr>
                                      <p:tavLst>
                                        <p:tav tm="0">
                                          <p:val>
                                            <p:fltVal val="0.000000"/>
                                          </p:val>
                                        </p:tav>
                                        <p:tav tm="100000">
                                          <p:val>
                                            <p:strVal val="#ppt_h"/>
                                          </p:val>
                                        </p:tav>
                                      </p:tavLst>
                                    </p:anim>
                                    <p:animEffect transition="in" filter="fade">
                                      <p:cBhvr>
                                        <p:cTn id="14" dur="500"/>
                                        <p:tgtEl>
                                          <p:spTgt spid="78"/>
                                        </p:tgtEl>
                                      </p:cBhvr>
                                    </p:animEffect>
                                  </p:childTnLst>
                                </p:cTn>
                              </p:par>
                              <p:par>
                                <p:cTn id="15" presetID="53" presetClass="entr" presetSubtype="16"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000000"/>
                                          </p:val>
                                        </p:tav>
                                        <p:tav tm="100000">
                                          <p:val>
                                            <p:strVal val="#ppt_w"/>
                                          </p:val>
                                        </p:tav>
                                      </p:tavLst>
                                    </p:anim>
                                    <p:anim calcmode="lin" valueType="num">
                                      <p:cBhvr>
                                        <p:cTn id="18" dur="500" fill="hold"/>
                                        <p:tgtEl>
                                          <p:spTgt spid="79"/>
                                        </p:tgtEl>
                                        <p:attrNameLst>
                                          <p:attrName>ppt_h</p:attrName>
                                        </p:attrNameLst>
                                      </p:cBhvr>
                                      <p:tavLst>
                                        <p:tav tm="0">
                                          <p:val>
                                            <p:fltVal val="0.000000"/>
                                          </p:val>
                                        </p:tav>
                                        <p:tav tm="100000">
                                          <p:val>
                                            <p:strVal val="#ppt_h"/>
                                          </p:val>
                                        </p:tav>
                                      </p:tavLst>
                                    </p:anim>
                                    <p:animEffect transition="in" filter="fade">
                                      <p:cBhvr>
                                        <p:cTn id="19" dur="500"/>
                                        <p:tgtEl>
                                          <p:spTgt spid="79"/>
                                        </p:tgtEl>
                                      </p:cBhvr>
                                    </p:animEffect>
                                  </p:childTnLst>
                                </p:cTn>
                              </p:par>
                              <p:par>
                                <p:cTn id="20" presetID="53" presetClass="entr" presetSubtype="16" fill="hold"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000000"/>
                                          </p:val>
                                        </p:tav>
                                        <p:tav tm="100000">
                                          <p:val>
                                            <p:strVal val="#ppt_w"/>
                                          </p:val>
                                        </p:tav>
                                      </p:tavLst>
                                    </p:anim>
                                    <p:anim calcmode="lin" valueType="num">
                                      <p:cBhvr>
                                        <p:cTn id="23" dur="500" fill="hold"/>
                                        <p:tgtEl>
                                          <p:spTgt spid="80"/>
                                        </p:tgtEl>
                                        <p:attrNameLst>
                                          <p:attrName>ppt_h</p:attrName>
                                        </p:attrNameLst>
                                      </p:cBhvr>
                                      <p:tavLst>
                                        <p:tav tm="0">
                                          <p:val>
                                            <p:fltVal val="0.000000"/>
                                          </p:val>
                                        </p:tav>
                                        <p:tav tm="100000">
                                          <p:val>
                                            <p:strVal val="#ppt_h"/>
                                          </p:val>
                                        </p:tav>
                                      </p:tavLst>
                                    </p:anim>
                                    <p:animEffect transition="in" filter="fade">
                                      <p:cBhvr>
                                        <p:cTn id="24" dur="500"/>
                                        <p:tgtEl>
                                          <p:spTgt spid="80"/>
                                        </p:tgtEl>
                                      </p:cBhvr>
                                    </p:animEffect>
                                  </p:childTnLst>
                                </p:cTn>
                              </p:par>
                              <p:par>
                                <p:cTn id="25" presetID="8" presetClass="emph" presetSubtype="0" fill="hold" nodeType="withEffect">
                                  <p:stCondLst>
                                    <p:cond delay="0"/>
                                  </p:stCondLst>
                                  <p:childTnLst>
                                    <p:animRot by="21600000">
                                      <p:cBhvr>
                                        <p:cTn id="26" dur="5750" fill="hold"/>
                                        <p:tgtEl>
                                          <p:spTgt spid="77"/>
                                        </p:tgtEl>
                                        <p:attrNameLst>
                                          <p:attrName>r</p:attrName>
                                        </p:attrNameLst>
                                      </p:cBhvr>
                                    </p:animRot>
                                  </p:childTnLst>
                                </p:cTn>
                              </p:par>
                              <p:par>
                                <p:cTn id="27" presetID="8" presetClass="emph" presetSubtype="0" fill="hold" nodeType="withEffect">
                                  <p:stCondLst>
                                    <p:cond delay="0"/>
                                  </p:stCondLst>
                                  <p:childTnLst>
                                    <p:animRot by="-21600000">
                                      <p:cBhvr>
                                        <p:cTn id="28" dur="5750" fill="hold"/>
                                        <p:tgtEl>
                                          <p:spTgt spid="78"/>
                                        </p:tgtEl>
                                        <p:attrNameLst>
                                          <p:attrName>r</p:attrName>
                                        </p:attrNameLst>
                                      </p:cBhvr>
                                    </p:animRot>
                                  </p:childTnLst>
                                </p:cTn>
                              </p:par>
                              <p:par>
                                <p:cTn id="29" presetID="22" presetClass="entr" presetSubtype="4" fill="hold" nodeType="withEffect">
                                  <p:stCondLst>
                                    <p:cond delay="1500"/>
                                  </p:stCondLst>
                                  <p:childTnLst>
                                    <p:set>
                                      <p:cBhvr>
                                        <p:cTn id="30" dur="1" fill="hold">
                                          <p:stCondLst>
                                            <p:cond delay="0"/>
                                          </p:stCondLst>
                                        </p:cTn>
                                        <p:tgtEl>
                                          <p:spTgt spid="81"/>
                                        </p:tgtEl>
                                        <p:attrNameLst>
                                          <p:attrName>style.visibility</p:attrName>
                                        </p:attrNameLst>
                                      </p:cBhvr>
                                      <p:to>
                                        <p:strVal val="visible"/>
                                      </p:to>
                                    </p:set>
                                    <p:animEffect transition="in" filter="wipe(down)">
                                      <p:cBhvr>
                                        <p:cTn id="31" dur="500"/>
                                        <p:tgtEl>
                                          <p:spTgt spid="81"/>
                                        </p:tgtEl>
                                      </p:cBhvr>
                                    </p:animEffect>
                                  </p:childTnLst>
                                </p:cTn>
                              </p:par>
                              <p:par>
                                <p:cTn id="32" presetID="10" presetClass="entr" presetSubtype="0" fill="hold" nodeType="withEffect">
                                  <p:stCondLst>
                                    <p:cond delay="50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1000"/>
                                        <p:tgtEl>
                                          <p:spTgt spid="87"/>
                                        </p:tgtEl>
                                      </p:cBhvr>
                                    </p:animEffect>
                                  </p:childTnLst>
                                </p:cTn>
                              </p:par>
                              <p:par>
                                <p:cTn id="35" presetID="22" presetClass="entr" presetSubtype="8" fill="hold" nodeType="withEffect">
                                  <p:stCondLst>
                                    <p:cond delay="1500"/>
                                  </p:stCondLst>
                                  <p:childTnLst>
                                    <p:set>
                                      <p:cBhvr>
                                        <p:cTn id="36" dur="1" fill="hold">
                                          <p:stCondLst>
                                            <p:cond delay="0"/>
                                          </p:stCondLst>
                                        </p:cTn>
                                        <p:tgtEl>
                                          <p:spTgt spid="90"/>
                                        </p:tgtEl>
                                        <p:attrNameLst>
                                          <p:attrName>style.visibility</p:attrName>
                                        </p:attrNameLst>
                                      </p:cBhvr>
                                      <p:to>
                                        <p:strVal val="visible"/>
                                      </p:to>
                                    </p:set>
                                    <p:animEffect transition="in" filter="wipe(left)">
                                      <p:cBhvr>
                                        <p:cTn id="3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2226" name="文本框 74"/>
          <p:cNvSpPr txBox="1"/>
          <p:nvPr/>
        </p:nvSpPr>
        <p:spPr>
          <a:xfrm>
            <a:off x="1241425" y="1019175"/>
            <a:ext cx="7181850" cy="519113"/>
          </a:xfrm>
          <a:prstGeom prst="rect">
            <a:avLst/>
          </a:prstGeom>
          <a:noFill/>
          <a:ln w="9525">
            <a:noFill/>
          </a:ln>
        </p:spPr>
        <p:txBody>
          <a:bodyPr>
            <a:spAutoFit/>
          </a:bodyPr>
          <a:p>
            <a:pPr algn="just"/>
            <a:r>
              <a:rPr lang="en-US" altLang="zh-CN" sz="2800" b="1">
                <a:solidFill>
                  <a:srgbClr val="004C84"/>
                </a:solidFill>
                <a:latin typeface="微软雅黑" panose="020B0503020204020204" pitchFamily="34" charset="-122"/>
                <a:ea typeface="微软雅黑" panose="020B0503020204020204" pitchFamily="34" charset="-122"/>
              </a:rPr>
              <a:t>1.</a:t>
            </a:r>
            <a:r>
              <a:rPr lang="zh-CN" altLang="en-US" sz="2800" b="1" dirty="0">
                <a:solidFill>
                  <a:srgbClr val="004C84"/>
                </a:solidFill>
                <a:latin typeface="微软雅黑" panose="020B0503020204020204" pitchFamily="34" charset="-122"/>
                <a:ea typeface="微软雅黑" panose="020B0503020204020204" pitchFamily="34" charset="-122"/>
              </a:rPr>
              <a:t>要对调查对象实行更加严密的保密措施。</a:t>
            </a:r>
            <a:endParaRPr lang="en-US" altLang="zh-CN" sz="2800" b="1">
              <a:solidFill>
                <a:srgbClr val="004C84"/>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241807" y="340884"/>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诚信统计三点</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要求</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78" name="Freeform 241"/>
          <p:cNvSpPr>
            <a:spLocks noEditPoints="1"/>
          </p:cNvSpPr>
          <p:nvPr/>
        </p:nvSpPr>
        <p:spPr bwMode="auto">
          <a:xfrm>
            <a:off x="917575" y="3430588"/>
            <a:ext cx="1854200" cy="185420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79" name="Freeform 247"/>
          <p:cNvSpPr>
            <a:spLocks noEditPoints="1"/>
          </p:cNvSpPr>
          <p:nvPr/>
        </p:nvSpPr>
        <p:spPr bwMode="auto">
          <a:xfrm>
            <a:off x="3522663" y="5037138"/>
            <a:ext cx="695325" cy="6921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0" name="Freeform 249"/>
          <p:cNvSpPr>
            <a:spLocks noEditPoints="1"/>
          </p:cNvSpPr>
          <p:nvPr/>
        </p:nvSpPr>
        <p:spPr bwMode="auto">
          <a:xfrm>
            <a:off x="1589088" y="4105275"/>
            <a:ext cx="504825" cy="503238"/>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nvGrpSpPr>
          <p:cNvPr id="81" name="Group 9"/>
          <p:cNvGrpSpPr/>
          <p:nvPr/>
        </p:nvGrpSpPr>
        <p:grpSpPr>
          <a:xfrm>
            <a:off x="649605" y="3140437"/>
            <a:ext cx="1517604" cy="2512285"/>
            <a:chOff x="1498443" y="3296141"/>
            <a:chExt cx="1376598" cy="2280056"/>
          </a:xfrm>
          <a:solidFill>
            <a:srgbClr val="0070C0"/>
          </a:solidFill>
        </p:grpSpPr>
        <p:grpSp>
          <p:nvGrpSpPr>
            <p:cNvPr id="82" name="Group 10"/>
            <p:cNvGrpSpPr/>
            <p:nvPr/>
          </p:nvGrpSpPr>
          <p:grpSpPr>
            <a:xfrm rot="20700000">
              <a:off x="1498443" y="3464825"/>
              <a:ext cx="1055686" cy="2111372"/>
              <a:chOff x="1480457" y="3328209"/>
              <a:chExt cx="1055686" cy="2111372"/>
            </a:xfrm>
            <a:grpFill/>
          </p:grpSpPr>
          <p:sp>
            <p:nvSpPr>
              <p:cNvPr id="85"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6"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sp>
          <p:nvSpPr>
            <p:cNvPr id="83" name="Oval 11"/>
            <p:cNvSpPr/>
            <p:nvPr/>
          </p:nvSpPr>
          <p:spPr>
            <a:xfrm>
              <a:off x="2221301" y="3296141"/>
              <a:ext cx="174172" cy="17417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4" name="Oval 12"/>
            <p:cNvSpPr/>
            <p:nvPr/>
          </p:nvSpPr>
          <p:spPr>
            <a:xfrm>
              <a:off x="2700869" y="5282871"/>
              <a:ext cx="174172" cy="17417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grpSp>
        <p:nvGrpSpPr>
          <p:cNvPr id="87" name="Group 17"/>
          <p:cNvGrpSpPr/>
          <p:nvPr/>
        </p:nvGrpSpPr>
        <p:grpSpPr>
          <a:xfrm>
            <a:off x="5149850" y="2271713"/>
            <a:ext cx="6348413" cy="3598862"/>
            <a:chOff x="8887604" y="3001896"/>
            <a:chExt cx="5430613" cy="3826403"/>
          </a:xfrm>
        </p:grpSpPr>
        <p:sp>
          <p:nvSpPr>
            <p:cNvPr id="52233" name="TextBox 23"/>
            <p:cNvSpPr txBox="1"/>
            <p:nvPr/>
          </p:nvSpPr>
          <p:spPr>
            <a:xfrm>
              <a:off x="8887604" y="3001896"/>
              <a:ext cx="5413619" cy="620334"/>
            </a:xfrm>
            <a:prstGeom prst="rect">
              <a:avLst/>
            </a:prstGeom>
            <a:noFill/>
            <a:ln w="9525">
              <a:noFill/>
            </a:ln>
          </p:spPr>
          <p:txBody>
            <a:bodyPr>
              <a:spAutoFit/>
            </a:bodyPr>
            <a:p>
              <a:r>
                <a:rPr lang="en-US" altLang="zh-CN" sz="3200" b="1">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统计法</a:t>
              </a:r>
              <a:r>
                <a:rPr lang="en-US" altLang="zh-CN" sz="3200" b="1">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第</a:t>
              </a:r>
              <a:r>
                <a:rPr lang="en-US" altLang="zh-CN" sz="3200" b="1">
                  <a:latin typeface="微软雅黑" panose="020B0503020204020204" pitchFamily="34" charset="-122"/>
                  <a:ea typeface="微软雅黑" panose="020B0503020204020204" pitchFamily="34" charset="-122"/>
                </a:rPr>
                <a:t>25</a:t>
              </a:r>
              <a:r>
                <a:rPr lang="zh-CN" altLang="en-US" sz="3200" b="1" dirty="0">
                  <a:latin typeface="微软雅黑" panose="020B0503020204020204" pitchFamily="34" charset="-122"/>
                  <a:ea typeface="微软雅黑" panose="020B0503020204020204" pitchFamily="34" charset="-122"/>
                </a:rPr>
                <a:t>条规定</a:t>
              </a:r>
              <a:endParaRPr lang="id-ID" altLang="zh-CN" sz="3200" b="1" dirty="0">
                <a:latin typeface="微软雅黑" panose="020B0503020204020204" pitchFamily="34" charset="-122"/>
                <a:ea typeface="微软雅黑" panose="020B0503020204020204" pitchFamily="34" charset="-122"/>
              </a:endParaRPr>
            </a:p>
          </p:txBody>
        </p:sp>
        <p:sp>
          <p:nvSpPr>
            <p:cNvPr id="52234" name="TextBox 24"/>
            <p:cNvSpPr txBox="1"/>
            <p:nvPr/>
          </p:nvSpPr>
          <p:spPr>
            <a:xfrm>
              <a:off x="9248830" y="3621345"/>
              <a:ext cx="5069387" cy="3206954"/>
            </a:xfrm>
            <a:prstGeom prst="rect">
              <a:avLst/>
            </a:prstGeom>
            <a:noFill/>
            <a:ln w="9525">
              <a:noFill/>
            </a:ln>
          </p:spPr>
          <p:txBody>
            <a:bodyPr>
              <a:spAutoFit/>
            </a:bodyPr>
            <a:p>
              <a:pPr>
                <a:lnSpc>
                  <a:spcPct val="150000"/>
                </a:lnSpc>
              </a:pPr>
              <a:r>
                <a:rPr lang="zh-CN" altLang="en-US" sz="2400" dirty="0">
                  <a:latin typeface="微软雅黑" panose="020B0503020204020204" pitchFamily="34" charset="-122"/>
                  <a:ea typeface="微软雅黑" panose="020B0503020204020204" pitchFamily="34" charset="-122"/>
                </a:rPr>
                <a:t>　    统计调查中获得的能够识别或者推断单个统计调查对象身份的资料，任何单位和个人不得对外提供、泄露，不得用于统计以外的目的。</a:t>
              </a:r>
              <a:endParaRPr lang="zh-CN" altLang="en-US" sz="24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宋体" panose="02010600030101010101" pitchFamily="2" charset="-122"/>
              </a:endParaRPr>
            </a:p>
            <a:p>
              <a:pPr>
                <a:lnSpc>
                  <a:spcPct val="150000"/>
                </a:lnSpc>
              </a:pPr>
              <a:endParaRPr lang="zh-CN" altLang="en-US" sz="1600" dirty="0">
                <a:latin typeface="宋体" panose="02010600030101010101" pitchFamily="2" charset="-122"/>
              </a:endParaRPr>
            </a:p>
          </p:txBody>
        </p:sp>
      </p:grpSp>
      <p:cxnSp>
        <p:nvCxnSpPr>
          <p:cNvPr id="90" name="Straight Connector 24"/>
          <p:cNvCxnSpPr/>
          <p:nvPr/>
        </p:nvCxnSpPr>
        <p:spPr>
          <a:xfrm>
            <a:off x="7264400" y="6245225"/>
            <a:ext cx="3841750" cy="0"/>
          </a:xfrm>
          <a:prstGeom prst="line">
            <a:avLst/>
          </a:prstGeom>
          <a:ln w="28575">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793240" y="2085340"/>
            <a:ext cx="2623820" cy="829945"/>
          </a:xfrm>
          <a:prstGeom prst="rect">
            <a:avLst/>
          </a:prstGeom>
          <a:noFill/>
        </p:spPr>
        <p:txBody>
          <a:bodyPr wrap="none" rtlCol="0">
            <a:spAutoFit/>
          </a:bodyPr>
          <a:p>
            <a:r>
              <a:rPr lang="zh-CN" altLang="en-US" sz="4800" b="1" noProof="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华文隶书" panose="02010800040101010101" charset="-122"/>
                <a:ea typeface="华文隶书" panose="02010800040101010101" charset="-122"/>
                <a:cs typeface="+mn-cs"/>
                <a:sym typeface="+mn-ea"/>
              </a:rPr>
              <a:t>使用限制</a:t>
            </a:r>
            <a:endParaRPr lang="zh-CN" altLang="en-US" sz="4800" b="1" noProof="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华文隶书" panose="02010800040101010101" charset="-122"/>
              <a:ea typeface="华文隶书" panose="02010800040101010101" charset="-122"/>
              <a:sym typeface="+mn-ea"/>
            </a:endParaRPr>
          </a:p>
        </p:txBody>
      </p:sp>
      <p:sp>
        <p:nvSpPr>
          <p:cNvPr id="52237" name="文本框 3"/>
          <p:cNvSpPr txBox="1"/>
          <p:nvPr/>
        </p:nvSpPr>
        <p:spPr>
          <a:xfrm>
            <a:off x="252413" y="5253038"/>
            <a:ext cx="5494337" cy="646112"/>
          </a:xfrm>
          <a:prstGeom prst="rect">
            <a:avLst/>
          </a:prstGeom>
          <a:noFill/>
          <a:ln w="9525">
            <a:noFill/>
          </a:ln>
        </p:spPr>
        <p:txBody>
          <a:bodyPr>
            <a:spAutoFit/>
          </a:bodyPr>
          <a:p>
            <a:endParaRPr lang="zh-CN" altLang="en-US">
              <a:latin typeface="Arial" panose="020B0604020202020204" pitchFamily="34" charset="0"/>
            </a:endParaRPr>
          </a:p>
          <a:p>
            <a:endParaRPr lang="zh-CN" altLang="en-US">
              <a:latin typeface="Arial" panose="020B0604020202020204" pitchFamily="34" charset="0"/>
            </a:endParaRPr>
          </a:p>
        </p:txBody>
      </p:sp>
      <p:sp>
        <p:nvSpPr>
          <p:cNvPr id="77" name="Freeform 240"/>
          <p:cNvSpPr>
            <a:spLocks noEditPoints="1"/>
          </p:cNvSpPr>
          <p:nvPr/>
        </p:nvSpPr>
        <p:spPr bwMode="auto">
          <a:xfrm>
            <a:off x="2592388" y="4105275"/>
            <a:ext cx="2557463" cy="25558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solidFill>
          <a:ln>
            <a:noFill/>
          </a:ln>
        </p:spPr>
        <p:txBody>
          <a:bodyPr vert="horz" wrap="square" lIns="96876" tIns="48438" rIns="96876" bIns="48438"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000000"/>
                                          </p:val>
                                        </p:tav>
                                        <p:tav tm="100000">
                                          <p:val>
                                            <p:strVal val="#ppt_w"/>
                                          </p:val>
                                        </p:tav>
                                      </p:tavLst>
                                    </p:anim>
                                    <p:anim calcmode="lin" valueType="num">
                                      <p:cBhvr>
                                        <p:cTn id="8" dur="500" fill="hold"/>
                                        <p:tgtEl>
                                          <p:spTgt spid="78"/>
                                        </p:tgtEl>
                                        <p:attrNameLst>
                                          <p:attrName>ppt_h</p:attrName>
                                        </p:attrNameLst>
                                      </p:cBhvr>
                                      <p:tavLst>
                                        <p:tav tm="0">
                                          <p:val>
                                            <p:fltVal val="0.000000"/>
                                          </p:val>
                                        </p:tav>
                                        <p:tav tm="100000">
                                          <p:val>
                                            <p:strVal val="#ppt_h"/>
                                          </p:val>
                                        </p:tav>
                                      </p:tavLst>
                                    </p:anim>
                                    <p:animEffect transition="in" filter="fade">
                                      <p:cBhvr>
                                        <p:cTn id="9" dur="500"/>
                                        <p:tgtEl>
                                          <p:spTgt spid="78"/>
                                        </p:tgtEl>
                                      </p:cBhvr>
                                    </p:animEffect>
                                  </p:childTnLst>
                                </p:cTn>
                              </p:par>
                              <p:par>
                                <p:cTn id="10" presetID="53" presetClass="entr" presetSubtype="16" fill="hold" nodeType="with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p:cTn id="12" dur="500" fill="hold"/>
                                        <p:tgtEl>
                                          <p:spTgt spid="79"/>
                                        </p:tgtEl>
                                        <p:attrNameLst>
                                          <p:attrName>ppt_w</p:attrName>
                                        </p:attrNameLst>
                                      </p:cBhvr>
                                      <p:tavLst>
                                        <p:tav tm="0">
                                          <p:val>
                                            <p:fltVal val="0.000000"/>
                                          </p:val>
                                        </p:tav>
                                        <p:tav tm="100000">
                                          <p:val>
                                            <p:strVal val="#ppt_w"/>
                                          </p:val>
                                        </p:tav>
                                      </p:tavLst>
                                    </p:anim>
                                    <p:anim calcmode="lin" valueType="num">
                                      <p:cBhvr>
                                        <p:cTn id="13" dur="500" fill="hold"/>
                                        <p:tgtEl>
                                          <p:spTgt spid="79"/>
                                        </p:tgtEl>
                                        <p:attrNameLst>
                                          <p:attrName>ppt_h</p:attrName>
                                        </p:attrNameLst>
                                      </p:cBhvr>
                                      <p:tavLst>
                                        <p:tav tm="0">
                                          <p:val>
                                            <p:fltVal val="0.000000"/>
                                          </p:val>
                                        </p:tav>
                                        <p:tav tm="100000">
                                          <p:val>
                                            <p:strVal val="#ppt_h"/>
                                          </p:val>
                                        </p:tav>
                                      </p:tavLst>
                                    </p:anim>
                                    <p:animEffect transition="in" filter="fade">
                                      <p:cBhvr>
                                        <p:cTn id="14" dur="500"/>
                                        <p:tgtEl>
                                          <p:spTgt spid="79"/>
                                        </p:tgtEl>
                                      </p:cBhvr>
                                    </p:animEffect>
                                  </p:childTnLst>
                                </p:cTn>
                              </p:par>
                              <p:par>
                                <p:cTn id="15" presetID="53" presetClass="entr" presetSubtype="16"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000000"/>
                                          </p:val>
                                        </p:tav>
                                        <p:tav tm="100000">
                                          <p:val>
                                            <p:strVal val="#ppt_w"/>
                                          </p:val>
                                        </p:tav>
                                      </p:tavLst>
                                    </p:anim>
                                    <p:anim calcmode="lin" valueType="num">
                                      <p:cBhvr>
                                        <p:cTn id="18" dur="500" fill="hold"/>
                                        <p:tgtEl>
                                          <p:spTgt spid="80"/>
                                        </p:tgtEl>
                                        <p:attrNameLst>
                                          <p:attrName>ppt_h</p:attrName>
                                        </p:attrNameLst>
                                      </p:cBhvr>
                                      <p:tavLst>
                                        <p:tav tm="0">
                                          <p:val>
                                            <p:fltVal val="0.000000"/>
                                          </p:val>
                                        </p:tav>
                                        <p:tav tm="100000">
                                          <p:val>
                                            <p:strVal val="#ppt_h"/>
                                          </p:val>
                                        </p:tav>
                                      </p:tavLst>
                                    </p:anim>
                                    <p:animEffect transition="in" filter="fade">
                                      <p:cBhvr>
                                        <p:cTn id="19" dur="500"/>
                                        <p:tgtEl>
                                          <p:spTgt spid="80"/>
                                        </p:tgtEl>
                                      </p:cBhvr>
                                    </p:animEffect>
                                  </p:childTnLst>
                                </p:cTn>
                              </p:par>
                              <p:par>
                                <p:cTn id="20" presetID="8" presetClass="emph" presetSubtype="0" fill="hold" nodeType="withEffect">
                                  <p:stCondLst>
                                    <p:cond delay="0"/>
                                  </p:stCondLst>
                                  <p:childTnLst>
                                    <p:animRot by="-21600000">
                                      <p:cBhvr>
                                        <p:cTn id="21" dur="5750" fill="hold"/>
                                        <p:tgtEl>
                                          <p:spTgt spid="78"/>
                                        </p:tgtEl>
                                        <p:attrNameLst>
                                          <p:attrName>r</p:attrName>
                                        </p:attrNameLst>
                                      </p:cBhvr>
                                    </p:animRot>
                                  </p:childTnLst>
                                </p:cTn>
                              </p:par>
                              <p:par>
                                <p:cTn id="22" presetID="22" presetClass="entr" presetSubtype="4" fill="hold" nodeType="withEffect">
                                  <p:stCondLst>
                                    <p:cond delay="1500"/>
                                  </p:stCondLst>
                                  <p:childTnLst>
                                    <p:set>
                                      <p:cBhvr>
                                        <p:cTn id="23" dur="1" fill="hold">
                                          <p:stCondLst>
                                            <p:cond delay="0"/>
                                          </p:stCondLst>
                                        </p:cTn>
                                        <p:tgtEl>
                                          <p:spTgt spid="81"/>
                                        </p:tgtEl>
                                        <p:attrNameLst>
                                          <p:attrName>style.visibility</p:attrName>
                                        </p:attrNameLst>
                                      </p:cBhvr>
                                      <p:to>
                                        <p:strVal val="visible"/>
                                      </p:to>
                                    </p:set>
                                    <p:animEffect transition="in" filter="wipe(down)">
                                      <p:cBhvr>
                                        <p:cTn id="24" dur="500"/>
                                        <p:tgtEl>
                                          <p:spTgt spid="81"/>
                                        </p:tgtEl>
                                      </p:cBhvr>
                                    </p:animEffect>
                                  </p:childTnLst>
                                </p:cTn>
                              </p:par>
                              <p:par>
                                <p:cTn id="25" presetID="10" presetClass="entr" presetSubtype="0" fill="hold" nodeType="withEffect">
                                  <p:stCondLst>
                                    <p:cond delay="50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childTnLst>
                                </p:cTn>
                              </p:par>
                              <p:par>
                                <p:cTn id="28" presetID="22" presetClass="entr" presetSubtype="8" fill="hold" nodeType="withEffect">
                                  <p:stCondLst>
                                    <p:cond delay="1500"/>
                                  </p:stCondLst>
                                  <p:childTnLst>
                                    <p:set>
                                      <p:cBhvr>
                                        <p:cTn id="29" dur="1" fill="hold">
                                          <p:stCondLst>
                                            <p:cond delay="0"/>
                                          </p:stCondLst>
                                        </p:cTn>
                                        <p:tgtEl>
                                          <p:spTgt spid="90"/>
                                        </p:tgtEl>
                                        <p:attrNameLst>
                                          <p:attrName>style.visibility</p:attrName>
                                        </p:attrNameLst>
                                      </p:cBhvr>
                                      <p:to>
                                        <p:strVal val="visible"/>
                                      </p:to>
                                    </p:set>
                                    <p:animEffect transition="in" filter="wipe(left)">
                                      <p:cBhvr>
                                        <p:cTn id="30" dur="500"/>
                                        <p:tgtEl>
                                          <p:spTgt spid="90"/>
                                        </p:tgtEl>
                                      </p:cBhvr>
                                    </p:animEffect>
                                  </p:childTnLst>
                                </p:cTn>
                              </p:par>
                              <p:par>
                                <p:cTn id="31" presetID="53" presetClass="entr" presetSubtype="16"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000000"/>
                                          </p:val>
                                        </p:tav>
                                        <p:tav tm="100000">
                                          <p:val>
                                            <p:strVal val="#ppt_w"/>
                                          </p:val>
                                        </p:tav>
                                      </p:tavLst>
                                    </p:anim>
                                    <p:anim calcmode="lin" valueType="num">
                                      <p:cBhvr>
                                        <p:cTn id="34" dur="500" fill="hold"/>
                                        <p:tgtEl>
                                          <p:spTgt spid="77"/>
                                        </p:tgtEl>
                                        <p:attrNameLst>
                                          <p:attrName>ppt_h</p:attrName>
                                        </p:attrNameLst>
                                      </p:cBhvr>
                                      <p:tavLst>
                                        <p:tav tm="0">
                                          <p:val>
                                            <p:fltVal val="0.000000"/>
                                          </p:val>
                                        </p:tav>
                                        <p:tav tm="100000">
                                          <p:val>
                                            <p:strVal val="#ppt_h"/>
                                          </p:val>
                                        </p:tav>
                                      </p:tavLst>
                                    </p:anim>
                                    <p:animEffect transition="in" filter="fade">
                                      <p:cBhvr>
                                        <p:cTn id="35" dur="500"/>
                                        <p:tgtEl>
                                          <p:spTgt spid="77"/>
                                        </p:tgtEl>
                                      </p:cBhvr>
                                    </p:animEffect>
                                  </p:childTnLst>
                                </p:cTn>
                              </p:par>
                              <p:par>
                                <p:cTn id="36" presetID="8" presetClass="emph" presetSubtype="0" fill="hold" nodeType="withEffect">
                                  <p:stCondLst>
                                    <p:cond delay="0"/>
                                  </p:stCondLst>
                                  <p:childTnLst>
                                    <p:animRot by="21600000">
                                      <p:cBhvr>
                                        <p:cTn id="37" dur="5750" fill="hold"/>
                                        <p:tgtEl>
                                          <p:spTgt spid="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4274" name="文本框 74"/>
          <p:cNvSpPr txBox="1"/>
          <p:nvPr/>
        </p:nvSpPr>
        <p:spPr>
          <a:xfrm>
            <a:off x="1241425" y="938213"/>
            <a:ext cx="7277100" cy="519112"/>
          </a:xfrm>
          <a:prstGeom prst="rect">
            <a:avLst/>
          </a:prstGeom>
          <a:noFill/>
          <a:ln w="9525">
            <a:noFill/>
          </a:ln>
        </p:spPr>
        <p:txBody>
          <a:bodyPr>
            <a:spAutoFit/>
          </a:bodyPr>
          <a:p>
            <a:pPr algn="just"/>
            <a:r>
              <a:rPr lang="en-US" altLang="zh-CN" sz="2800" b="1">
                <a:solidFill>
                  <a:srgbClr val="004C84"/>
                </a:solidFill>
                <a:latin typeface="微软雅黑" panose="020B0503020204020204" pitchFamily="34" charset="-122"/>
                <a:ea typeface="微软雅黑" panose="020B0503020204020204" pitchFamily="34" charset="-122"/>
              </a:rPr>
              <a:t>1.</a:t>
            </a:r>
            <a:r>
              <a:rPr lang="zh-CN" altLang="en-US" sz="2800" b="1" dirty="0">
                <a:solidFill>
                  <a:srgbClr val="004C84"/>
                </a:solidFill>
                <a:latin typeface="微软雅黑" panose="020B0503020204020204" pitchFamily="34" charset="-122"/>
                <a:ea typeface="微软雅黑" panose="020B0503020204020204" pitchFamily="34" charset="-122"/>
              </a:rPr>
              <a:t>要对调查对象实行更加严密的保密措施。</a:t>
            </a:r>
            <a:endParaRPr lang="en-US" altLang="zh-CN" sz="2800" b="1">
              <a:solidFill>
                <a:srgbClr val="004C84"/>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241807" y="340884"/>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诚信统计三点</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要求</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78" name="Freeform 241"/>
          <p:cNvSpPr>
            <a:spLocks noEditPoints="1"/>
          </p:cNvSpPr>
          <p:nvPr/>
        </p:nvSpPr>
        <p:spPr bwMode="auto">
          <a:xfrm>
            <a:off x="744538" y="3013075"/>
            <a:ext cx="1854200" cy="185420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0" name="Freeform 249"/>
          <p:cNvSpPr>
            <a:spLocks noEditPoints="1"/>
          </p:cNvSpPr>
          <p:nvPr/>
        </p:nvSpPr>
        <p:spPr bwMode="auto">
          <a:xfrm>
            <a:off x="1404938" y="3689350"/>
            <a:ext cx="504825" cy="503238"/>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nvGrpSpPr>
          <p:cNvPr id="81" name="Group 9"/>
          <p:cNvGrpSpPr/>
          <p:nvPr/>
        </p:nvGrpSpPr>
        <p:grpSpPr>
          <a:xfrm>
            <a:off x="465455" y="2753087"/>
            <a:ext cx="1517604" cy="2512285"/>
            <a:chOff x="1498443" y="3296141"/>
            <a:chExt cx="1376598" cy="2280056"/>
          </a:xfrm>
          <a:solidFill>
            <a:srgbClr val="0070C0"/>
          </a:solidFill>
        </p:grpSpPr>
        <p:grpSp>
          <p:nvGrpSpPr>
            <p:cNvPr id="82" name="Group 10"/>
            <p:cNvGrpSpPr/>
            <p:nvPr/>
          </p:nvGrpSpPr>
          <p:grpSpPr>
            <a:xfrm rot="20700000">
              <a:off x="1498443" y="3464825"/>
              <a:ext cx="1055686" cy="2111372"/>
              <a:chOff x="1480457" y="3328209"/>
              <a:chExt cx="1055686" cy="2111372"/>
            </a:xfrm>
            <a:grpFill/>
          </p:grpSpPr>
          <p:sp>
            <p:nvSpPr>
              <p:cNvPr id="85"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6"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sp>
          <p:nvSpPr>
            <p:cNvPr id="83" name="Oval 11"/>
            <p:cNvSpPr/>
            <p:nvPr/>
          </p:nvSpPr>
          <p:spPr>
            <a:xfrm>
              <a:off x="2221301" y="3296141"/>
              <a:ext cx="174172" cy="17417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4" name="Oval 12"/>
            <p:cNvSpPr/>
            <p:nvPr/>
          </p:nvSpPr>
          <p:spPr>
            <a:xfrm>
              <a:off x="2700869" y="5282871"/>
              <a:ext cx="174172" cy="17417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grpSp>
        <p:nvGrpSpPr>
          <p:cNvPr id="87" name="Group 17"/>
          <p:cNvGrpSpPr/>
          <p:nvPr/>
        </p:nvGrpSpPr>
        <p:grpSpPr>
          <a:xfrm>
            <a:off x="4552950" y="2093913"/>
            <a:ext cx="7342188" cy="3624262"/>
            <a:chOff x="8887604" y="3001896"/>
            <a:chExt cx="5413619" cy="2794766"/>
          </a:xfrm>
        </p:grpSpPr>
        <p:sp>
          <p:nvSpPr>
            <p:cNvPr id="54280" name="TextBox 23"/>
            <p:cNvSpPr txBox="1"/>
            <p:nvPr/>
          </p:nvSpPr>
          <p:spPr>
            <a:xfrm>
              <a:off x="8887604" y="3001896"/>
              <a:ext cx="5413619" cy="402505"/>
            </a:xfrm>
            <a:prstGeom prst="rect">
              <a:avLst/>
            </a:prstGeom>
            <a:noFill/>
            <a:ln w="9525">
              <a:noFill/>
            </a:ln>
          </p:spPr>
          <p:txBody>
            <a:bodyPr>
              <a:spAutoFit/>
            </a:bodyPr>
            <a:p>
              <a:r>
                <a:rPr lang="en-US" altLang="zh-CN" sz="2800" b="1">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实施条例</a:t>
              </a:r>
              <a:r>
                <a:rPr lang="en-US" altLang="zh-CN" sz="2800" b="1">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第</a:t>
              </a:r>
              <a:r>
                <a:rPr lang="en-US" altLang="zh-CN" sz="2800" b="1">
                  <a:latin typeface="微软雅黑" panose="020B0503020204020204" pitchFamily="34" charset="-122"/>
                  <a:ea typeface="微软雅黑" panose="020B0503020204020204" pitchFamily="34" charset="-122"/>
                </a:rPr>
                <a:t>30</a:t>
              </a:r>
              <a:r>
                <a:rPr lang="zh-CN" altLang="en-US" sz="2800" b="1" dirty="0">
                  <a:latin typeface="微软雅黑" panose="020B0503020204020204" pitchFamily="34" charset="-122"/>
                  <a:ea typeface="微软雅黑" panose="020B0503020204020204" pitchFamily="34" charset="-122"/>
                </a:rPr>
                <a:t>条规定</a:t>
              </a:r>
              <a:endParaRPr lang="id-ID" altLang="zh-CN" sz="2800" b="1" dirty="0">
                <a:latin typeface="微软雅黑" panose="020B0503020204020204" pitchFamily="34" charset="-122"/>
                <a:ea typeface="微软雅黑" panose="020B0503020204020204" pitchFamily="34" charset="-122"/>
              </a:endParaRPr>
            </a:p>
          </p:txBody>
        </p:sp>
        <p:sp>
          <p:nvSpPr>
            <p:cNvPr id="54281" name="TextBox 24"/>
            <p:cNvSpPr txBox="1"/>
            <p:nvPr/>
          </p:nvSpPr>
          <p:spPr>
            <a:xfrm>
              <a:off x="9271532" y="3613978"/>
              <a:ext cx="4891571" cy="2182684"/>
            </a:xfrm>
            <a:prstGeom prst="rect">
              <a:avLst/>
            </a:prstGeom>
            <a:noFill/>
            <a:ln w="9525">
              <a:noFill/>
            </a:ln>
          </p:spPr>
          <p:txBody>
            <a:bodyPr>
              <a:spAutoFit/>
            </a:bodyPr>
            <a:p>
              <a:pPr>
                <a:lnSpc>
                  <a:spcPct val="150000"/>
                </a:lnSpc>
              </a:pPr>
              <a:r>
                <a:rPr lang="zh-CN" altLang="en-US" sz="2400" dirty="0">
                  <a:latin typeface="微软雅黑" panose="020B0503020204020204" pitchFamily="34" charset="-122"/>
                  <a:ea typeface="微软雅黑" panose="020B0503020204020204" pitchFamily="34" charset="-122"/>
                </a:rPr>
                <a:t>　    统计调查中获得的能够识别或者推断单个统计调查对象身份的资料应当依法严格管理，除作为统计执法依据外，不得直接作为对统计调查对象实施行政许可、行政处罚等具体行政行为的依据，不得用于完成统计任务以外的目的。</a:t>
              </a:r>
              <a:endParaRPr lang="zh-CN" altLang="en-US" sz="1600" dirty="0">
                <a:latin typeface="宋体" panose="02010600030101010101" pitchFamily="2" charset="-122"/>
              </a:endParaRPr>
            </a:p>
          </p:txBody>
        </p:sp>
      </p:grpSp>
      <p:cxnSp>
        <p:nvCxnSpPr>
          <p:cNvPr id="90" name="Straight Connector 24"/>
          <p:cNvCxnSpPr/>
          <p:nvPr/>
        </p:nvCxnSpPr>
        <p:spPr>
          <a:xfrm>
            <a:off x="7539038" y="6667500"/>
            <a:ext cx="3841750" cy="0"/>
          </a:xfrm>
          <a:prstGeom prst="line">
            <a:avLst/>
          </a:prstGeom>
          <a:ln w="28575">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791335" y="1725928"/>
            <a:ext cx="2420620" cy="768350"/>
          </a:xfrm>
          <a:prstGeom prst="rect">
            <a:avLst/>
          </a:prstGeom>
          <a:noFill/>
        </p:spPr>
        <p:txBody>
          <a:bodyPr wrap="none" rtlCol="0">
            <a:spAutoFit/>
          </a:bodyPr>
          <a:p>
            <a:r>
              <a:rPr lang="zh-CN" altLang="en-US" sz="4400" b="1" noProof="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华文隶书" panose="02010800040101010101" charset="-122"/>
                <a:ea typeface="华文隶书" panose="02010800040101010101" charset="-122"/>
                <a:cs typeface="+mn-cs"/>
                <a:sym typeface="+mn-ea"/>
              </a:rPr>
              <a:t>使用限制</a:t>
            </a:r>
            <a:endParaRPr lang="zh-CN" altLang="en-US" sz="4400" b="1" noProof="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华文隶书" panose="02010800040101010101" charset="-122"/>
              <a:ea typeface="华文隶书" panose="02010800040101010101" charset="-122"/>
              <a:sym typeface="+mn-ea"/>
            </a:endParaRPr>
          </a:p>
        </p:txBody>
      </p:sp>
      <p:sp>
        <p:nvSpPr>
          <p:cNvPr id="54284" name="文本框 3"/>
          <p:cNvSpPr txBox="1"/>
          <p:nvPr/>
        </p:nvSpPr>
        <p:spPr>
          <a:xfrm>
            <a:off x="349250" y="4867275"/>
            <a:ext cx="5494338" cy="646113"/>
          </a:xfrm>
          <a:prstGeom prst="rect">
            <a:avLst/>
          </a:prstGeom>
          <a:noFill/>
          <a:ln w="9525">
            <a:noFill/>
          </a:ln>
        </p:spPr>
        <p:txBody>
          <a:bodyPr>
            <a:spAutoFit/>
          </a:bodyPr>
          <a:p>
            <a:endParaRPr lang="zh-CN" altLang="en-US">
              <a:latin typeface="Arial" panose="020B0604020202020204" pitchFamily="34" charset="0"/>
            </a:endParaRPr>
          </a:p>
          <a:p>
            <a:endParaRPr lang="zh-CN" altLang="en-US">
              <a:latin typeface="Arial" panose="020B0604020202020204" pitchFamily="34" charset="0"/>
            </a:endParaRPr>
          </a:p>
        </p:txBody>
      </p:sp>
      <p:sp>
        <p:nvSpPr>
          <p:cNvPr id="77" name="Freeform 240"/>
          <p:cNvSpPr>
            <a:spLocks noEditPoints="1"/>
          </p:cNvSpPr>
          <p:nvPr/>
        </p:nvSpPr>
        <p:spPr bwMode="auto">
          <a:xfrm>
            <a:off x="2146300" y="3951288"/>
            <a:ext cx="2557463" cy="25558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2" name="Freeform 247"/>
          <p:cNvSpPr>
            <a:spLocks noEditPoints="1"/>
          </p:cNvSpPr>
          <p:nvPr/>
        </p:nvSpPr>
        <p:spPr bwMode="auto">
          <a:xfrm>
            <a:off x="3078163" y="4889500"/>
            <a:ext cx="695325" cy="6921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1"/>
          </a:solidFill>
          <a:ln>
            <a:noFill/>
          </a:ln>
        </p:spPr>
        <p:txBody>
          <a:bodyPr vert="horz" wrap="square" lIns="96876" tIns="48438" rIns="96876" bIns="48438"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000000"/>
                                          </p:val>
                                        </p:tav>
                                        <p:tav tm="100000">
                                          <p:val>
                                            <p:strVal val="#ppt_w"/>
                                          </p:val>
                                        </p:tav>
                                      </p:tavLst>
                                    </p:anim>
                                    <p:anim calcmode="lin" valueType="num">
                                      <p:cBhvr>
                                        <p:cTn id="8" dur="500" fill="hold"/>
                                        <p:tgtEl>
                                          <p:spTgt spid="78"/>
                                        </p:tgtEl>
                                        <p:attrNameLst>
                                          <p:attrName>ppt_h</p:attrName>
                                        </p:attrNameLst>
                                      </p:cBhvr>
                                      <p:tavLst>
                                        <p:tav tm="0">
                                          <p:val>
                                            <p:fltVal val="0.000000"/>
                                          </p:val>
                                        </p:tav>
                                        <p:tav tm="100000">
                                          <p:val>
                                            <p:strVal val="#ppt_h"/>
                                          </p:val>
                                        </p:tav>
                                      </p:tavLst>
                                    </p:anim>
                                    <p:animEffect transition="in" filter="fade">
                                      <p:cBhvr>
                                        <p:cTn id="9" dur="500"/>
                                        <p:tgtEl>
                                          <p:spTgt spid="78"/>
                                        </p:tgtEl>
                                      </p:cBhvr>
                                    </p:animEffect>
                                  </p:childTnLst>
                                </p:cTn>
                              </p:par>
                              <p:par>
                                <p:cTn id="10" presetID="53" presetClass="entr" presetSubtype="16"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000000"/>
                                          </p:val>
                                        </p:tav>
                                        <p:tav tm="100000">
                                          <p:val>
                                            <p:strVal val="#ppt_w"/>
                                          </p:val>
                                        </p:tav>
                                      </p:tavLst>
                                    </p:anim>
                                    <p:anim calcmode="lin" valueType="num">
                                      <p:cBhvr>
                                        <p:cTn id="13" dur="500" fill="hold"/>
                                        <p:tgtEl>
                                          <p:spTgt spid="80"/>
                                        </p:tgtEl>
                                        <p:attrNameLst>
                                          <p:attrName>ppt_h</p:attrName>
                                        </p:attrNameLst>
                                      </p:cBhvr>
                                      <p:tavLst>
                                        <p:tav tm="0">
                                          <p:val>
                                            <p:fltVal val="0.000000"/>
                                          </p:val>
                                        </p:tav>
                                        <p:tav tm="100000">
                                          <p:val>
                                            <p:strVal val="#ppt_h"/>
                                          </p:val>
                                        </p:tav>
                                      </p:tavLst>
                                    </p:anim>
                                    <p:animEffect transition="in" filter="fade">
                                      <p:cBhvr>
                                        <p:cTn id="14" dur="500"/>
                                        <p:tgtEl>
                                          <p:spTgt spid="80"/>
                                        </p:tgtEl>
                                      </p:cBhvr>
                                    </p:animEffect>
                                  </p:childTnLst>
                                </p:cTn>
                              </p:par>
                              <p:par>
                                <p:cTn id="15" presetID="8" presetClass="emph" presetSubtype="0" fill="hold" nodeType="withEffect">
                                  <p:stCondLst>
                                    <p:cond delay="0"/>
                                  </p:stCondLst>
                                  <p:childTnLst>
                                    <p:animRot by="-21600000">
                                      <p:cBhvr>
                                        <p:cTn id="16" dur="5750" fill="hold"/>
                                        <p:tgtEl>
                                          <p:spTgt spid="78"/>
                                        </p:tgtEl>
                                        <p:attrNameLst>
                                          <p:attrName>r</p:attrName>
                                        </p:attrNameLst>
                                      </p:cBhvr>
                                    </p:animRot>
                                  </p:childTnLst>
                                </p:cTn>
                              </p:par>
                              <p:par>
                                <p:cTn id="17" presetID="22" presetClass="entr" presetSubtype="4" fill="hold" nodeType="withEffect">
                                  <p:stCondLst>
                                    <p:cond delay="150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par>
                                <p:cTn id="20" presetID="10" presetClass="entr" presetSubtype="0" fill="hold" nodeType="withEffect">
                                  <p:stCondLst>
                                    <p:cond delay="50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childTnLst>
                                </p:cTn>
                              </p:par>
                              <p:par>
                                <p:cTn id="23" presetID="22" presetClass="entr" presetSubtype="8" fill="hold" nodeType="withEffect">
                                  <p:stCondLst>
                                    <p:cond delay="1500"/>
                                  </p:stCondLst>
                                  <p:childTnLst>
                                    <p:set>
                                      <p:cBhvr>
                                        <p:cTn id="24" dur="1" fill="hold">
                                          <p:stCondLst>
                                            <p:cond delay="0"/>
                                          </p:stCondLst>
                                        </p:cTn>
                                        <p:tgtEl>
                                          <p:spTgt spid="90"/>
                                        </p:tgtEl>
                                        <p:attrNameLst>
                                          <p:attrName>style.visibility</p:attrName>
                                        </p:attrNameLst>
                                      </p:cBhvr>
                                      <p:to>
                                        <p:strVal val="visible"/>
                                      </p:to>
                                    </p:set>
                                    <p:animEffect transition="in" filter="wipe(left)">
                                      <p:cBhvr>
                                        <p:cTn id="25" dur="500"/>
                                        <p:tgtEl>
                                          <p:spTgt spid="90"/>
                                        </p:tgtEl>
                                      </p:cBhvr>
                                    </p:animEffect>
                                  </p:childTnLst>
                                </p:cTn>
                              </p:par>
                              <p:par>
                                <p:cTn id="26" presetID="53" presetClass="entr" presetSubtype="16"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000000"/>
                                          </p:val>
                                        </p:tav>
                                        <p:tav tm="100000">
                                          <p:val>
                                            <p:strVal val="#ppt_w"/>
                                          </p:val>
                                        </p:tav>
                                      </p:tavLst>
                                    </p:anim>
                                    <p:anim calcmode="lin" valueType="num">
                                      <p:cBhvr>
                                        <p:cTn id="29" dur="500" fill="hold"/>
                                        <p:tgtEl>
                                          <p:spTgt spid="77"/>
                                        </p:tgtEl>
                                        <p:attrNameLst>
                                          <p:attrName>ppt_h</p:attrName>
                                        </p:attrNameLst>
                                      </p:cBhvr>
                                      <p:tavLst>
                                        <p:tav tm="0">
                                          <p:val>
                                            <p:fltVal val="0.000000"/>
                                          </p:val>
                                        </p:tav>
                                        <p:tav tm="100000">
                                          <p:val>
                                            <p:strVal val="#ppt_h"/>
                                          </p:val>
                                        </p:tav>
                                      </p:tavLst>
                                    </p:anim>
                                    <p:animEffect transition="in" filter="fade">
                                      <p:cBhvr>
                                        <p:cTn id="30" dur="500"/>
                                        <p:tgtEl>
                                          <p:spTgt spid="77"/>
                                        </p:tgtEl>
                                      </p:cBhvr>
                                    </p:animEffect>
                                  </p:childTnLst>
                                </p:cTn>
                              </p:par>
                              <p:par>
                                <p:cTn id="31" presetID="8" presetClass="emph" presetSubtype="0" fill="hold" nodeType="withEffect">
                                  <p:stCondLst>
                                    <p:cond delay="0"/>
                                  </p:stCondLst>
                                  <p:childTnLst>
                                    <p:animRot by="21600000">
                                      <p:cBhvr>
                                        <p:cTn id="32" dur="5750" fill="hold"/>
                                        <p:tgtEl>
                                          <p:spTgt spid="77"/>
                                        </p:tgtEl>
                                        <p:attrNameLst>
                                          <p:attrName>r</p:attrName>
                                        </p:attrNameLst>
                                      </p:cBhvr>
                                    </p:animRot>
                                  </p:childTnLst>
                                </p:cTn>
                              </p:par>
                              <p:par>
                                <p:cTn id="33" presetID="53" presetClass="entr" presetSubtype="16"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000000"/>
                                          </p:val>
                                        </p:tav>
                                        <p:tav tm="100000">
                                          <p:val>
                                            <p:strVal val="#ppt_w"/>
                                          </p:val>
                                        </p:tav>
                                      </p:tavLst>
                                    </p:anim>
                                    <p:anim calcmode="lin" valueType="num">
                                      <p:cBhvr>
                                        <p:cTn id="36" dur="500" fill="hold"/>
                                        <p:tgtEl>
                                          <p:spTgt spid="2"/>
                                        </p:tgtEl>
                                        <p:attrNameLst>
                                          <p:attrName>ppt_h</p:attrName>
                                        </p:attrNameLst>
                                      </p:cBhvr>
                                      <p:tavLst>
                                        <p:tav tm="0">
                                          <p:val>
                                            <p:fltVal val="0.00000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框 74"/>
          <p:cNvSpPr txBox="1"/>
          <p:nvPr/>
        </p:nvSpPr>
        <p:spPr>
          <a:xfrm>
            <a:off x="1241425" y="1019175"/>
            <a:ext cx="6781800" cy="523875"/>
          </a:xfrm>
          <a:prstGeom prst="rect">
            <a:avLst/>
          </a:prstGeom>
          <a:noFill/>
          <a:ln w="9525">
            <a:noFill/>
          </a:ln>
        </p:spPr>
        <p:txBody>
          <a:bodyPr>
            <a:spAutoFit/>
          </a:bodyPr>
          <a:p>
            <a:pPr algn="just"/>
            <a:r>
              <a:rPr lang="en-US" altLang="zh-CN" sz="2800" b="1">
                <a:solidFill>
                  <a:srgbClr val="004C84"/>
                </a:solidFill>
                <a:latin typeface="微软雅黑" panose="020B0503020204020204" pitchFamily="34" charset="-122"/>
                <a:ea typeface="微软雅黑" panose="020B0503020204020204" pitchFamily="34" charset="-122"/>
              </a:rPr>
              <a:t>2. </a:t>
            </a:r>
            <a:r>
              <a:rPr lang="zh-CN" altLang="en-US" sz="2800" b="1" dirty="0">
                <a:solidFill>
                  <a:srgbClr val="004C84"/>
                </a:solidFill>
                <a:latin typeface="微软雅黑" panose="020B0503020204020204" pitchFamily="34" charset="-122"/>
                <a:ea typeface="微软雅黑" panose="020B0503020204020204" pitchFamily="34" charset="-122"/>
              </a:rPr>
              <a:t>要更加严格地管理统计调查资料。 </a:t>
            </a:r>
            <a:endParaRPr lang="en-US" altLang="zh-CN" sz="2800" b="1">
              <a:solidFill>
                <a:srgbClr val="004C84"/>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241806"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诚信统计三点</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要求</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78" name="Freeform 241"/>
          <p:cNvSpPr>
            <a:spLocks noEditPoints="1"/>
          </p:cNvSpPr>
          <p:nvPr/>
        </p:nvSpPr>
        <p:spPr bwMode="auto">
          <a:xfrm>
            <a:off x="682625" y="2595563"/>
            <a:ext cx="1855788" cy="185420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sp>
        <p:nvSpPr>
          <p:cNvPr id="80" name="Freeform 249"/>
          <p:cNvSpPr>
            <a:spLocks noEditPoints="1"/>
          </p:cNvSpPr>
          <p:nvPr/>
        </p:nvSpPr>
        <p:spPr bwMode="auto">
          <a:xfrm>
            <a:off x="1357313" y="3270250"/>
            <a:ext cx="504825" cy="503238"/>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1"/>
          </a:solidFill>
          <a:ln>
            <a:noFill/>
          </a:ln>
        </p:spPr>
        <p:txBody>
          <a:bodyPr vert="horz" wrap="square" lIns="96876" tIns="48438" rIns="96876" bIns="4843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j-ea"/>
              <a:ea typeface="+mj-ea"/>
              <a:cs typeface="+mn-cs"/>
            </a:endParaRPr>
          </a:p>
        </p:txBody>
      </p:sp>
      <p:grpSp>
        <p:nvGrpSpPr>
          <p:cNvPr id="4" name="Group 17"/>
          <p:cNvGrpSpPr/>
          <p:nvPr/>
        </p:nvGrpSpPr>
        <p:grpSpPr>
          <a:xfrm>
            <a:off x="3444875" y="1746250"/>
            <a:ext cx="7964488" cy="4262438"/>
            <a:chOff x="7941649" y="3016360"/>
            <a:chExt cx="6323571" cy="3034624"/>
          </a:xfrm>
        </p:grpSpPr>
        <p:sp>
          <p:nvSpPr>
            <p:cNvPr id="56326" name="TextBox 23"/>
            <p:cNvSpPr txBox="1"/>
            <p:nvPr/>
          </p:nvSpPr>
          <p:spPr>
            <a:xfrm>
              <a:off x="8081402" y="3016360"/>
              <a:ext cx="5141746" cy="371531"/>
            </a:xfrm>
            <a:prstGeom prst="rect">
              <a:avLst/>
            </a:prstGeom>
            <a:noFill/>
            <a:ln w="9525">
              <a:noFill/>
            </a:ln>
          </p:spPr>
          <p:txBody>
            <a:bodyPr wrap="none">
              <a:spAutoFit/>
            </a:bodyPr>
            <a:p>
              <a:r>
                <a:rPr lang="en-US" altLang="zh-CN" sz="2800" b="1">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实施条例</a:t>
              </a:r>
              <a:r>
                <a:rPr lang="en-US" altLang="zh-CN" sz="2800" b="1">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第</a:t>
              </a:r>
              <a:r>
                <a:rPr lang="en-US" altLang="zh-CN" sz="2800" b="1">
                  <a:latin typeface="微软雅黑" panose="020B0503020204020204" pitchFamily="34" charset="-122"/>
                  <a:ea typeface="微软雅黑" panose="020B0503020204020204" pitchFamily="34" charset="-122"/>
                </a:rPr>
                <a:t>21</a:t>
              </a:r>
              <a:r>
                <a:rPr lang="zh-CN" altLang="en-US" sz="2800" b="1" dirty="0">
                  <a:latin typeface="微软雅黑" panose="020B0503020204020204" pitchFamily="34" charset="-122"/>
                  <a:ea typeface="微软雅黑" panose="020B0503020204020204" pitchFamily="34" charset="-122"/>
                </a:rPr>
                <a:t>条、</a:t>
              </a:r>
              <a:r>
                <a:rPr lang="en-US" altLang="zh-CN" sz="2800" b="1">
                  <a:latin typeface="微软雅黑" panose="020B0503020204020204" pitchFamily="34" charset="-122"/>
                  <a:ea typeface="微软雅黑" panose="020B0503020204020204" pitchFamily="34" charset="-122"/>
                </a:rPr>
                <a:t>22</a:t>
              </a:r>
              <a:r>
                <a:rPr lang="zh-CN" altLang="en-US" sz="2800" b="1" dirty="0">
                  <a:latin typeface="微软雅黑" panose="020B0503020204020204" pitchFamily="34" charset="-122"/>
                  <a:ea typeface="微软雅黑" panose="020B0503020204020204" pitchFamily="34" charset="-122"/>
                </a:rPr>
                <a:t>条、</a:t>
              </a:r>
              <a:r>
                <a:rPr lang="en-US" altLang="zh-CN" sz="2800" b="1">
                  <a:latin typeface="微软雅黑" panose="020B0503020204020204" pitchFamily="34" charset="-122"/>
                  <a:ea typeface="微软雅黑" panose="020B0503020204020204" pitchFamily="34" charset="-122"/>
                </a:rPr>
                <a:t>23</a:t>
              </a:r>
              <a:r>
                <a:rPr lang="zh-CN" altLang="en-US" sz="2800" b="1" dirty="0">
                  <a:latin typeface="微软雅黑" panose="020B0503020204020204" pitchFamily="34" charset="-122"/>
                  <a:ea typeface="微软雅黑" panose="020B0503020204020204" pitchFamily="34" charset="-122"/>
                </a:rPr>
                <a:t>条规定</a:t>
              </a:r>
              <a:endParaRPr lang="id-ID" altLang="zh-CN" sz="2800" b="1" dirty="0">
                <a:latin typeface="微软雅黑" panose="020B0503020204020204" pitchFamily="34" charset="-122"/>
                <a:ea typeface="微软雅黑" panose="020B0503020204020204" pitchFamily="34" charset="-122"/>
              </a:endParaRPr>
            </a:p>
          </p:txBody>
        </p:sp>
        <p:sp>
          <p:nvSpPr>
            <p:cNvPr id="56327" name="TextBox 24"/>
            <p:cNvSpPr txBox="1"/>
            <p:nvPr/>
          </p:nvSpPr>
          <p:spPr>
            <a:xfrm>
              <a:off x="7941649" y="3554222"/>
              <a:ext cx="6323571" cy="2496762"/>
            </a:xfrm>
            <a:prstGeom prst="rect">
              <a:avLst/>
            </a:prstGeom>
            <a:noFill/>
            <a:ln w="9525">
              <a:noFill/>
            </a:ln>
          </p:spPr>
          <p:txBody>
            <a:bodyPr>
              <a:spAutoFit/>
            </a:bodyPr>
            <a:p>
              <a:pPr>
                <a:spcBef>
                  <a:spcPts val="1800"/>
                </a:spcBef>
              </a:pPr>
              <a:r>
                <a:rPr lang="zh-CN" altLang="en-US" sz="2400" dirty="0">
                  <a:latin typeface="Calibri" panose="020F0502020204030204" pitchFamily="34" charset="0"/>
                </a:rPr>
                <a:t>         </a:t>
              </a:r>
              <a:r>
                <a:rPr lang="zh-CN" altLang="en-US" sz="2400" dirty="0">
                  <a:solidFill>
                    <a:srgbClr val="0070C0"/>
                  </a:solidFill>
                  <a:latin typeface="黑体" panose="02010609060101010101" pitchFamily="49" charset="-122"/>
                  <a:ea typeface="黑体" panose="02010609060101010101" pitchFamily="49" charset="-122"/>
                </a:rPr>
                <a:t>国家建立统计资料灾难备份系统。</a:t>
              </a:r>
              <a:endParaRPr lang="zh-CN" altLang="en-US" sz="2400" dirty="0">
                <a:solidFill>
                  <a:srgbClr val="0070C0"/>
                </a:solidFill>
                <a:latin typeface="黑体" panose="02010609060101010101" pitchFamily="49" charset="-122"/>
                <a:ea typeface="黑体" panose="02010609060101010101" pitchFamily="49" charset="-122"/>
              </a:endParaRPr>
            </a:p>
            <a:p>
              <a:pPr>
                <a:spcBef>
                  <a:spcPts val="1800"/>
                </a:spcBef>
              </a:pPr>
              <a:r>
                <a:rPr lang="zh-CN" altLang="en-US" sz="2400" dirty="0">
                  <a:solidFill>
                    <a:srgbClr val="0070C0"/>
                  </a:solidFill>
                  <a:latin typeface="黑体" panose="02010609060101010101" pitchFamily="49" charset="-122"/>
                  <a:ea typeface="黑体" panose="02010609060101010101" pitchFamily="49" charset="-122"/>
                </a:rPr>
                <a:t>    统计调查中取得的统计调查对象的原始资料，应当至少保存</a:t>
              </a:r>
              <a:r>
                <a:rPr lang="en-US" altLang="zh-CN" sz="2400">
                  <a:solidFill>
                    <a:srgbClr val="0070C0"/>
                  </a:solidFill>
                  <a:latin typeface="黑体" panose="02010609060101010101" pitchFamily="49" charset="-122"/>
                  <a:ea typeface="黑体" panose="02010609060101010101" pitchFamily="49" charset="-122"/>
                </a:rPr>
                <a:t>2</a:t>
              </a:r>
              <a:r>
                <a:rPr lang="zh-CN" altLang="en-US" sz="2400" dirty="0">
                  <a:solidFill>
                    <a:srgbClr val="0070C0"/>
                  </a:solidFill>
                  <a:latin typeface="黑体" panose="02010609060101010101" pitchFamily="49" charset="-122"/>
                  <a:ea typeface="黑体" panose="02010609060101010101" pitchFamily="49" charset="-122"/>
                </a:rPr>
                <a:t>年。汇总性统计资料应当至少保存</a:t>
              </a:r>
              <a:r>
                <a:rPr lang="en-US" altLang="zh-CN" sz="2400">
                  <a:solidFill>
                    <a:srgbClr val="0070C0"/>
                  </a:solidFill>
                  <a:latin typeface="黑体" panose="02010609060101010101" pitchFamily="49" charset="-122"/>
                  <a:ea typeface="黑体" panose="02010609060101010101" pitchFamily="49" charset="-122"/>
                </a:rPr>
                <a:t>10</a:t>
              </a:r>
              <a:r>
                <a:rPr lang="zh-CN" altLang="en-US" sz="2400" dirty="0">
                  <a:solidFill>
                    <a:srgbClr val="0070C0"/>
                  </a:solidFill>
                  <a:latin typeface="黑体" panose="02010609060101010101" pitchFamily="49" charset="-122"/>
                  <a:ea typeface="黑体" panose="02010609060101010101" pitchFamily="49" charset="-122"/>
                </a:rPr>
                <a:t>年，重要的汇总性统计资料应当永久保存。</a:t>
              </a:r>
              <a:endParaRPr lang="zh-CN" altLang="en-US" sz="2400" dirty="0">
                <a:solidFill>
                  <a:srgbClr val="0070C0"/>
                </a:solidFill>
                <a:latin typeface="黑体" panose="02010609060101010101" pitchFamily="49" charset="-122"/>
                <a:ea typeface="黑体" panose="02010609060101010101" pitchFamily="49" charset="-122"/>
              </a:endParaRPr>
            </a:p>
            <a:p>
              <a:pPr>
                <a:spcBef>
                  <a:spcPts val="1800"/>
                </a:spcBef>
              </a:pPr>
              <a:r>
                <a:rPr lang="zh-CN" altLang="en-US" sz="2400" dirty="0">
                  <a:solidFill>
                    <a:srgbClr val="0070C0"/>
                  </a:solidFill>
                  <a:latin typeface="黑体" panose="02010609060101010101" pitchFamily="49" charset="-122"/>
                  <a:ea typeface="黑体" panose="02010609060101010101" pitchFamily="49" charset="-122"/>
                </a:rPr>
                <a:t>    统计调查对象按照国家有关规定设置的原始记录和统计台账，应当至少保存</a:t>
              </a:r>
              <a:r>
                <a:rPr lang="en-US" altLang="zh-CN" sz="2400">
                  <a:solidFill>
                    <a:srgbClr val="0070C0"/>
                  </a:solidFill>
                  <a:latin typeface="黑体" panose="02010609060101010101" pitchFamily="49" charset="-122"/>
                  <a:ea typeface="黑体" panose="02010609060101010101" pitchFamily="49" charset="-122"/>
                </a:rPr>
                <a:t>2</a:t>
              </a:r>
              <a:r>
                <a:rPr lang="zh-CN" altLang="en-US" sz="2400" dirty="0">
                  <a:solidFill>
                    <a:srgbClr val="0070C0"/>
                  </a:solidFill>
                  <a:latin typeface="黑体" panose="02010609060101010101" pitchFamily="49" charset="-122"/>
                  <a:ea typeface="黑体" panose="02010609060101010101" pitchFamily="49" charset="-122"/>
                </a:rPr>
                <a:t>年。</a:t>
              </a:r>
              <a:endParaRPr lang="zh-CN" altLang="en-US" sz="2800" dirty="0">
                <a:solidFill>
                  <a:srgbClr val="0070C0"/>
                </a:solidFill>
                <a:latin typeface="黑体" panose="02010609060101010101" pitchFamily="49" charset="-122"/>
                <a:ea typeface="黑体" panose="02010609060101010101" pitchFamily="49" charset="-122"/>
              </a:endParaRPr>
            </a:p>
            <a:p>
              <a:pPr>
                <a:lnSpc>
                  <a:spcPct val="150000"/>
                </a:lnSpc>
              </a:pPr>
              <a:endParaRPr lang="zh-CN" altLang="en-US" sz="1600" dirty="0">
                <a:latin typeface="宋体" panose="02010600030101010101" pitchFamily="2" charset="-122"/>
              </a:endParaRPr>
            </a:p>
            <a:p>
              <a:pPr>
                <a:lnSpc>
                  <a:spcPct val="150000"/>
                </a:lnSpc>
              </a:pPr>
              <a:endParaRPr lang="zh-CN" altLang="en-US" sz="1600" dirty="0">
                <a:latin typeface="宋体" panose="02010600030101010101" pitchFamily="2" charset="-122"/>
              </a:endParaRPr>
            </a:p>
          </p:txBody>
        </p:sp>
      </p:grpSp>
      <p:cxnSp>
        <p:nvCxnSpPr>
          <p:cNvPr id="90" name="Straight Connector 24"/>
          <p:cNvCxnSpPr/>
          <p:nvPr/>
        </p:nvCxnSpPr>
        <p:spPr>
          <a:xfrm>
            <a:off x="7292975" y="6221413"/>
            <a:ext cx="3841750" cy="0"/>
          </a:xfrm>
          <a:prstGeom prst="line">
            <a:avLst/>
          </a:prstGeom>
          <a:ln w="28575">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000000"/>
                                          </p:val>
                                        </p:tav>
                                        <p:tav tm="100000">
                                          <p:val>
                                            <p:strVal val="#ppt_w"/>
                                          </p:val>
                                        </p:tav>
                                      </p:tavLst>
                                    </p:anim>
                                    <p:anim calcmode="lin" valueType="num">
                                      <p:cBhvr>
                                        <p:cTn id="8" dur="500" fill="hold"/>
                                        <p:tgtEl>
                                          <p:spTgt spid="78"/>
                                        </p:tgtEl>
                                        <p:attrNameLst>
                                          <p:attrName>ppt_h</p:attrName>
                                        </p:attrNameLst>
                                      </p:cBhvr>
                                      <p:tavLst>
                                        <p:tav tm="0">
                                          <p:val>
                                            <p:fltVal val="0.000000"/>
                                          </p:val>
                                        </p:tav>
                                        <p:tav tm="100000">
                                          <p:val>
                                            <p:strVal val="#ppt_h"/>
                                          </p:val>
                                        </p:tav>
                                      </p:tavLst>
                                    </p:anim>
                                    <p:animEffect transition="in" filter="fade">
                                      <p:cBhvr>
                                        <p:cTn id="9" dur="500"/>
                                        <p:tgtEl>
                                          <p:spTgt spid="78"/>
                                        </p:tgtEl>
                                      </p:cBhvr>
                                    </p:animEffect>
                                  </p:childTnLst>
                                </p:cTn>
                              </p:par>
                              <p:par>
                                <p:cTn id="10" presetID="53" presetClass="entr" presetSubtype="16"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000000"/>
                                          </p:val>
                                        </p:tav>
                                        <p:tav tm="100000">
                                          <p:val>
                                            <p:strVal val="#ppt_w"/>
                                          </p:val>
                                        </p:tav>
                                      </p:tavLst>
                                    </p:anim>
                                    <p:anim calcmode="lin" valueType="num">
                                      <p:cBhvr>
                                        <p:cTn id="13" dur="500" fill="hold"/>
                                        <p:tgtEl>
                                          <p:spTgt spid="80"/>
                                        </p:tgtEl>
                                        <p:attrNameLst>
                                          <p:attrName>ppt_h</p:attrName>
                                        </p:attrNameLst>
                                      </p:cBhvr>
                                      <p:tavLst>
                                        <p:tav tm="0">
                                          <p:val>
                                            <p:fltVal val="0.000000"/>
                                          </p:val>
                                        </p:tav>
                                        <p:tav tm="100000">
                                          <p:val>
                                            <p:strVal val="#ppt_h"/>
                                          </p:val>
                                        </p:tav>
                                      </p:tavLst>
                                    </p:anim>
                                    <p:animEffect transition="in" filter="fade">
                                      <p:cBhvr>
                                        <p:cTn id="14" dur="500"/>
                                        <p:tgtEl>
                                          <p:spTgt spid="80"/>
                                        </p:tgtEl>
                                      </p:cBhvr>
                                    </p:animEffect>
                                  </p:childTnLst>
                                </p:cTn>
                              </p:par>
                              <p:par>
                                <p:cTn id="15" presetID="8" presetClass="emph" presetSubtype="0" fill="hold" nodeType="withEffect">
                                  <p:stCondLst>
                                    <p:cond delay="0"/>
                                  </p:stCondLst>
                                  <p:childTnLst>
                                    <p:animRot by="-21600000">
                                      <p:cBhvr>
                                        <p:cTn id="16" dur="5750" fill="hold"/>
                                        <p:tgtEl>
                                          <p:spTgt spid="78"/>
                                        </p:tgtEl>
                                        <p:attrNameLst>
                                          <p:attrName>r</p:attrName>
                                        </p:attrNameLst>
                                      </p:cBhvr>
                                    </p:animRot>
                                  </p:childTnLst>
                                </p:cTn>
                              </p:par>
                              <p:par>
                                <p:cTn id="17" presetID="10"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22" presetClass="entr" presetSubtype="8" fill="hold" nodeType="withEffect">
                                  <p:stCondLst>
                                    <p:cond delay="15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8370" name="文本框 74"/>
          <p:cNvSpPr txBox="1"/>
          <p:nvPr/>
        </p:nvSpPr>
        <p:spPr>
          <a:xfrm>
            <a:off x="1241425" y="1019175"/>
            <a:ext cx="6781800" cy="523875"/>
          </a:xfrm>
          <a:prstGeom prst="rect">
            <a:avLst/>
          </a:prstGeom>
          <a:noFill/>
          <a:ln w="9525">
            <a:noFill/>
          </a:ln>
        </p:spPr>
        <p:txBody>
          <a:bodyPr>
            <a:spAutoFit/>
          </a:bodyPr>
          <a:p>
            <a:pPr algn="just"/>
            <a:r>
              <a:rPr lang="en-US" altLang="zh-CN" sz="2800" b="1">
                <a:solidFill>
                  <a:srgbClr val="002060"/>
                </a:solidFill>
                <a:latin typeface="微软雅黑" panose="020B0503020204020204" pitchFamily="34" charset="-122"/>
                <a:ea typeface="微软雅黑" panose="020B0503020204020204" pitchFamily="34" charset="-122"/>
              </a:rPr>
              <a:t>3.</a:t>
            </a:r>
            <a:r>
              <a:rPr lang="zh-CN" altLang="en-US" sz="2800" b="1" dirty="0">
                <a:solidFill>
                  <a:srgbClr val="002060"/>
                </a:solidFill>
                <a:latin typeface="微软雅黑" panose="020B0503020204020204" pitchFamily="34" charset="-122"/>
                <a:ea typeface="微软雅黑" panose="020B0503020204020204" pitchFamily="34" charset="-122"/>
              </a:rPr>
              <a:t>要建立健全统计信息共享机制</a:t>
            </a:r>
            <a:endParaRPr lang="en-US" altLang="zh-CN" sz="2800" b="1">
              <a:solidFill>
                <a:srgbClr val="002060"/>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241806"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诚信统计三点</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要求</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endPar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grpSp>
        <p:nvGrpSpPr>
          <p:cNvPr id="34" name="Group 1"/>
          <p:cNvGrpSpPr/>
          <p:nvPr/>
        </p:nvGrpSpPr>
        <p:grpSpPr>
          <a:xfrm>
            <a:off x="1485900" y="2573338"/>
            <a:ext cx="3344863" cy="3040062"/>
            <a:chOff x="1149331" y="1805176"/>
            <a:chExt cx="3381005" cy="3072631"/>
          </a:xfrm>
        </p:grpSpPr>
        <p:sp>
          <p:nvSpPr>
            <p:cNvPr id="58373" name="Freeform: Shape 3"/>
            <p:cNvSpPr/>
            <p:nvPr/>
          </p:nvSpPr>
          <p:spPr>
            <a:xfrm>
              <a:off x="1149331" y="1844073"/>
              <a:ext cx="3381005" cy="2707051"/>
            </a:xfrm>
            <a:custGeom>
              <a:avLst/>
              <a:gdLst/>
              <a:ahLst/>
              <a:cxnLst>
                <a:cxn ang="0">
                  <a:pos x="1690503" y="1353526"/>
                </a:cxn>
                <a:cxn ang="5898240">
                  <a:pos x="1690503" y="1353526"/>
                </a:cxn>
                <a:cxn ang="11796480">
                  <a:pos x="1690503" y="1353526"/>
                </a:cxn>
                <a:cxn ang="17694720">
                  <a:pos x="1690503" y="1353526"/>
                </a:cxn>
              </a:cxnLst>
              <a:pathLst>
                <a:path w="21535" h="2160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9050">
              <a:noFill/>
            </a:ln>
          </p:spPr>
          <p:txBody>
            <a:bodyPr/>
            <a:p>
              <a:endParaRPr lang="zh-CN" altLang="en-US"/>
            </a:p>
          </p:txBody>
        </p:sp>
        <p:sp>
          <p:nvSpPr>
            <p:cNvPr id="58374" name="Freeform: Shape 16"/>
            <p:cNvSpPr/>
            <p:nvPr/>
          </p:nvSpPr>
          <p:spPr>
            <a:xfrm rot="-2700000">
              <a:off x="2101761" y="1805176"/>
              <a:ext cx="1975263" cy="3072631"/>
            </a:xfrm>
            <a:custGeom>
              <a:avLst/>
              <a:gdLst/>
              <a:ahLst/>
              <a:cxnLst>
                <a:cxn ang="0">
                  <a:pos x="987632" y="1536316"/>
                </a:cxn>
                <a:cxn ang="5898240">
                  <a:pos x="987632" y="1536316"/>
                </a:cxn>
                <a:cxn ang="11796480">
                  <a:pos x="987632" y="1536316"/>
                </a:cxn>
                <a:cxn ang="17694720">
                  <a:pos x="987632" y="1536316"/>
                </a:cxn>
              </a:cxnLst>
              <a:pathLst>
                <a:path w="21600" h="2160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9050">
              <a:noFill/>
            </a:ln>
          </p:spPr>
          <p:txBody>
            <a:bodyPr/>
            <a:p>
              <a:endParaRPr lang="zh-CN" altLang="en-US"/>
            </a:p>
          </p:txBody>
        </p:sp>
      </p:grpSp>
      <p:grpSp>
        <p:nvGrpSpPr>
          <p:cNvPr id="87" name="Group 17"/>
          <p:cNvGrpSpPr/>
          <p:nvPr/>
        </p:nvGrpSpPr>
        <p:grpSpPr>
          <a:xfrm>
            <a:off x="5211763" y="1922463"/>
            <a:ext cx="6675437" cy="3917950"/>
            <a:chOff x="8887604" y="3001896"/>
            <a:chExt cx="5413619" cy="2207071"/>
          </a:xfrm>
        </p:grpSpPr>
        <p:sp>
          <p:nvSpPr>
            <p:cNvPr id="58379" name="TextBox 23"/>
            <p:cNvSpPr txBox="1"/>
            <p:nvPr/>
          </p:nvSpPr>
          <p:spPr>
            <a:xfrm>
              <a:off x="8887604" y="3001896"/>
              <a:ext cx="5413619" cy="294038"/>
            </a:xfrm>
            <a:prstGeom prst="rect">
              <a:avLst/>
            </a:prstGeom>
            <a:noFill/>
            <a:ln w="9525">
              <a:noFill/>
            </a:ln>
          </p:spPr>
          <p:txBody>
            <a:bodyPr>
              <a:spAutoFit/>
            </a:bodyPr>
            <a:p>
              <a:r>
                <a:rPr lang="en-US" altLang="zh-CN" sz="2800" b="1">
                  <a:solidFill>
                    <a:schemeClr val="accent2"/>
                  </a:solidFill>
                  <a:latin typeface="微软雅黑" panose="020B0503020204020204" pitchFamily="34" charset="-122"/>
                  <a:ea typeface="微软雅黑" panose="020B0503020204020204" pitchFamily="34" charset="-122"/>
                </a:rPr>
                <a:t>《</a:t>
              </a:r>
              <a:r>
                <a:rPr lang="zh-CN" altLang="en-US" sz="2800" b="1" dirty="0">
                  <a:solidFill>
                    <a:schemeClr val="accent2"/>
                  </a:solidFill>
                  <a:latin typeface="微软雅黑" panose="020B0503020204020204" pitchFamily="34" charset="-122"/>
                  <a:ea typeface="微软雅黑" panose="020B0503020204020204" pitchFamily="34" charset="-122"/>
                </a:rPr>
                <a:t>实施条例</a:t>
              </a:r>
              <a:r>
                <a:rPr lang="en-US" altLang="zh-CN" sz="2800" b="1">
                  <a:solidFill>
                    <a:schemeClr val="accent2"/>
                  </a:solidFill>
                  <a:latin typeface="微软雅黑" panose="020B0503020204020204" pitchFamily="34" charset="-122"/>
                  <a:ea typeface="微软雅黑" panose="020B0503020204020204" pitchFamily="34" charset="-122"/>
                </a:rPr>
                <a:t>》</a:t>
              </a:r>
              <a:r>
                <a:rPr lang="zh-CN" altLang="en-US" sz="2800" b="1" dirty="0">
                  <a:solidFill>
                    <a:schemeClr val="accent2"/>
                  </a:solidFill>
                  <a:latin typeface="微软雅黑" panose="020B0503020204020204" pitchFamily="34" charset="-122"/>
                  <a:ea typeface="微软雅黑" panose="020B0503020204020204" pitchFamily="34" charset="-122"/>
                </a:rPr>
                <a:t>第</a:t>
              </a:r>
              <a:r>
                <a:rPr lang="en-US" altLang="zh-CN" sz="2800" b="1">
                  <a:solidFill>
                    <a:schemeClr val="accent2"/>
                  </a:solidFill>
                  <a:latin typeface="微软雅黑" panose="020B0503020204020204" pitchFamily="34" charset="-122"/>
                  <a:ea typeface="微软雅黑" panose="020B0503020204020204" pitchFamily="34" charset="-122"/>
                </a:rPr>
                <a:t>31</a:t>
              </a:r>
              <a:r>
                <a:rPr lang="zh-CN" altLang="en-US" sz="2800" b="1" dirty="0">
                  <a:solidFill>
                    <a:schemeClr val="accent2"/>
                  </a:solidFill>
                  <a:latin typeface="微软雅黑" panose="020B0503020204020204" pitchFamily="34" charset="-122"/>
                  <a:ea typeface="微软雅黑" panose="020B0503020204020204" pitchFamily="34" charset="-122"/>
                </a:rPr>
                <a:t>条规定</a:t>
              </a:r>
              <a:endParaRPr lang="id-ID" altLang="zh-CN" sz="2800" b="1" dirty="0">
                <a:solidFill>
                  <a:schemeClr val="accent2"/>
                </a:solidFill>
                <a:latin typeface="微软雅黑" panose="020B0503020204020204" pitchFamily="34" charset="-122"/>
                <a:ea typeface="微软雅黑" panose="020B0503020204020204" pitchFamily="34" charset="-122"/>
              </a:endParaRPr>
            </a:p>
          </p:txBody>
        </p:sp>
        <p:sp>
          <p:nvSpPr>
            <p:cNvPr id="58380" name="TextBox 24"/>
            <p:cNvSpPr txBox="1"/>
            <p:nvPr/>
          </p:nvSpPr>
          <p:spPr>
            <a:xfrm>
              <a:off x="9271256" y="3614474"/>
              <a:ext cx="4892213" cy="1594493"/>
            </a:xfrm>
            <a:prstGeom prst="rect">
              <a:avLst/>
            </a:prstGeom>
            <a:noFill/>
            <a:ln w="9525">
              <a:noFill/>
            </a:ln>
          </p:spPr>
          <p:txBody>
            <a:bodyPr>
              <a:spAutoFit/>
            </a:bodyPr>
            <a:p>
              <a:pPr>
                <a:lnSpc>
                  <a:spcPct val="150000"/>
                </a:lnSpc>
              </a:pPr>
              <a:r>
                <a:rPr lang="zh-CN" altLang="en-US" sz="2400" dirty="0">
                  <a:latin typeface="Arial" panose="020B0604020202020204" pitchFamily="34" charset="0"/>
                  <a:ea typeface="微软雅黑" panose="020B0503020204020204" pitchFamily="34" charset="-122"/>
                </a:rPr>
                <a:t>        国家建立健全统计信息共享机制，实现县级以上人民政府统计机构和有关部门统计调查取得的资料共享。制定机关共同制定的统计调查项目，可以共同使用获取的统计资料。</a:t>
              </a:r>
              <a:r>
                <a:rPr lang="zh-CN" altLang="en-US" dirty="0">
                  <a:latin typeface="Arial" panose="020B0604020202020204" pitchFamily="34" charset="0"/>
                </a:rPr>
                <a:t> </a:t>
              </a:r>
              <a:endParaRPr lang="zh-CN" altLang="en-US" dirty="0">
                <a:latin typeface="Arial" panose="020B0604020202020204" pitchFamily="34" charset="0"/>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000000"/>
                                          </p:val>
                                        </p:tav>
                                        <p:tav tm="100000">
                                          <p:val>
                                            <p:strVal val="#ppt_w"/>
                                          </p:val>
                                        </p:tav>
                                      </p:tavLst>
                                    </p:anim>
                                    <p:anim calcmode="lin" valueType="num">
                                      <p:cBhvr>
                                        <p:cTn id="8" dur="1000" fill="hold"/>
                                        <p:tgtEl>
                                          <p:spTgt spid="34"/>
                                        </p:tgtEl>
                                        <p:attrNameLst>
                                          <p:attrName>ppt_h</p:attrName>
                                        </p:attrNameLst>
                                      </p:cBhvr>
                                      <p:tavLst>
                                        <p:tav tm="0">
                                          <p:val>
                                            <p:fltVal val="0.000000"/>
                                          </p:val>
                                        </p:tav>
                                        <p:tav tm="100000">
                                          <p:val>
                                            <p:strVal val="#ppt_h"/>
                                          </p:val>
                                        </p:tav>
                                      </p:tavLst>
                                    </p:anim>
                                    <p:anim calcmode="lin" valueType="num">
                                      <p:cBhvr>
                                        <p:cTn id="9" dur="1000" fill="hold"/>
                                        <p:tgtEl>
                                          <p:spTgt spid="34"/>
                                        </p:tgtEl>
                                        <p:attrNameLst>
                                          <p:attrName>style.rotation</p:attrName>
                                        </p:attrNameLst>
                                      </p:cBhvr>
                                      <p:tavLst>
                                        <p:tav tm="0">
                                          <p:val>
                                            <p:fltVal val="90.000000"/>
                                          </p:val>
                                        </p:tav>
                                        <p:tav tm="100000">
                                          <p:val>
                                            <p:fltVal val="0.000000"/>
                                          </p:val>
                                        </p:tav>
                                      </p:tavLst>
                                    </p:anim>
                                    <p:animEffect transition="in" filter="fade">
                                      <p:cBhvr>
                                        <p:cTn id="10" dur="1000"/>
                                        <p:tgtEl>
                                          <p:spTgt spid="34"/>
                                        </p:tgtEl>
                                      </p:cBhvr>
                                    </p:animEffect>
                                  </p:childTnLst>
                                </p:cTn>
                              </p:par>
                              <p:par>
                                <p:cTn id="11" presetID="10" presetClass="entr" presetSubtype="0" fill="hold" nodeType="withEffect">
                                  <p:stCondLst>
                                    <p:cond delay="50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8370" name="文本框 74"/>
          <p:cNvSpPr txBox="1"/>
          <p:nvPr/>
        </p:nvSpPr>
        <p:spPr>
          <a:xfrm>
            <a:off x="1241425" y="1019175"/>
            <a:ext cx="6781800" cy="521970"/>
          </a:xfrm>
          <a:prstGeom prst="rect">
            <a:avLst/>
          </a:prstGeom>
          <a:noFill/>
          <a:ln w="9525">
            <a:noFill/>
          </a:ln>
        </p:spPr>
        <p:txBody>
          <a:bodyPr>
            <a:spAutoFit/>
          </a:bodyPr>
          <a:p>
            <a:pPr algn="just"/>
            <a:r>
              <a:rPr lang="zh-CN" altLang="en-US" sz="2800" b="1">
                <a:solidFill>
                  <a:srgbClr val="002060"/>
                </a:solidFill>
                <a:latin typeface="微软雅黑" panose="020B0503020204020204" pitchFamily="34" charset="-122"/>
                <a:ea typeface="微软雅黑" panose="020B0503020204020204" pitchFamily="34" charset="-122"/>
              </a:rPr>
              <a:t>统计调查对象根本义务</a:t>
            </a:r>
            <a:endParaRPr lang="zh-CN" altLang="en-US" sz="2800" b="1">
              <a:solidFill>
                <a:srgbClr val="002060"/>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241806"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调查对象的诚信</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要求</a:t>
            </a:r>
            <a:r>
              <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a:t>
            </a:r>
            <a:endParaRPr kumimoji="0" lang="en-US" altLang="zh-CN"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grpSp>
        <p:nvGrpSpPr>
          <p:cNvPr id="87" name="Group 17"/>
          <p:cNvGrpSpPr/>
          <p:nvPr/>
        </p:nvGrpSpPr>
        <p:grpSpPr>
          <a:xfrm>
            <a:off x="1969135" y="1922780"/>
            <a:ext cx="8804910" cy="4148455"/>
            <a:chOff x="8887604" y="3001896"/>
            <a:chExt cx="5902279" cy="2150196"/>
          </a:xfrm>
        </p:grpSpPr>
        <p:sp>
          <p:nvSpPr>
            <p:cNvPr id="58379" name="TextBox 23"/>
            <p:cNvSpPr txBox="1"/>
            <p:nvPr/>
          </p:nvSpPr>
          <p:spPr>
            <a:xfrm>
              <a:off x="8887604" y="3001896"/>
              <a:ext cx="5413619" cy="270544"/>
            </a:xfrm>
            <a:prstGeom prst="rect">
              <a:avLst/>
            </a:prstGeom>
            <a:noFill/>
            <a:ln w="9525">
              <a:noFill/>
            </a:ln>
          </p:spPr>
          <p:txBody>
            <a:bodyPr>
              <a:spAutoFit/>
            </a:bodyPr>
            <a:p>
              <a:r>
                <a:rPr lang="en-US" altLang="zh-CN" sz="2800" b="1">
                  <a:solidFill>
                    <a:schemeClr val="accent2"/>
                  </a:solidFill>
                  <a:latin typeface="微软雅黑" panose="020B0503020204020204" pitchFamily="34" charset="-122"/>
                  <a:ea typeface="微软雅黑" panose="020B0503020204020204" pitchFamily="34" charset="-122"/>
                </a:rPr>
                <a:t>《</a:t>
              </a:r>
              <a:r>
                <a:rPr lang="zh-CN" altLang="en-US" sz="2800" b="1" dirty="0">
                  <a:solidFill>
                    <a:schemeClr val="accent2"/>
                  </a:solidFill>
                  <a:latin typeface="微软雅黑" panose="020B0503020204020204" pitchFamily="34" charset="-122"/>
                  <a:ea typeface="微软雅黑" panose="020B0503020204020204" pitchFamily="34" charset="-122"/>
                </a:rPr>
                <a:t>统计法</a:t>
              </a:r>
              <a:r>
                <a:rPr lang="en-US" altLang="zh-CN" sz="2800" b="1">
                  <a:solidFill>
                    <a:schemeClr val="accent2"/>
                  </a:solidFill>
                  <a:latin typeface="微软雅黑" panose="020B0503020204020204" pitchFamily="34" charset="-122"/>
                  <a:ea typeface="微软雅黑" panose="020B0503020204020204" pitchFamily="34" charset="-122"/>
                </a:rPr>
                <a:t>》</a:t>
              </a:r>
              <a:r>
                <a:rPr lang="zh-CN" altLang="en-US" sz="2800" b="1" dirty="0">
                  <a:solidFill>
                    <a:schemeClr val="accent2"/>
                  </a:solidFill>
                  <a:latin typeface="微软雅黑" panose="020B0503020204020204" pitchFamily="34" charset="-122"/>
                  <a:ea typeface="微软雅黑" panose="020B0503020204020204" pitchFamily="34" charset="-122"/>
                </a:rPr>
                <a:t>第</a:t>
              </a:r>
              <a:r>
                <a:rPr lang="en-US" altLang="zh-CN" sz="2800" b="1">
                  <a:solidFill>
                    <a:schemeClr val="accent2"/>
                  </a:solidFill>
                  <a:latin typeface="微软雅黑" panose="020B0503020204020204" pitchFamily="34" charset="-122"/>
                  <a:ea typeface="微软雅黑" panose="020B0503020204020204" pitchFamily="34" charset="-122"/>
                </a:rPr>
                <a:t>7</a:t>
              </a:r>
              <a:r>
                <a:rPr lang="zh-CN" altLang="en-US" sz="2800" b="1" dirty="0">
                  <a:solidFill>
                    <a:schemeClr val="accent2"/>
                  </a:solidFill>
                  <a:latin typeface="微软雅黑" panose="020B0503020204020204" pitchFamily="34" charset="-122"/>
                  <a:ea typeface="微软雅黑" panose="020B0503020204020204" pitchFamily="34" charset="-122"/>
                </a:rPr>
                <a:t>条规定</a:t>
              </a:r>
              <a:endParaRPr lang="id-ID" altLang="zh-CN" sz="2800" b="1" dirty="0">
                <a:solidFill>
                  <a:schemeClr val="accent2"/>
                </a:solidFill>
                <a:latin typeface="微软雅黑" panose="020B0503020204020204" pitchFamily="34" charset="-122"/>
                <a:ea typeface="微软雅黑" panose="020B0503020204020204" pitchFamily="34" charset="-122"/>
              </a:endParaRPr>
            </a:p>
          </p:txBody>
        </p:sp>
        <p:sp>
          <p:nvSpPr>
            <p:cNvPr id="58380" name="TextBox 24"/>
            <p:cNvSpPr txBox="1"/>
            <p:nvPr/>
          </p:nvSpPr>
          <p:spPr>
            <a:xfrm>
              <a:off x="9852162" y="3669039"/>
              <a:ext cx="4937721" cy="1483053"/>
            </a:xfrm>
            <a:prstGeom prst="rect">
              <a:avLst/>
            </a:prstGeom>
            <a:noFill/>
            <a:ln w="9525">
              <a:noFill/>
            </a:ln>
          </p:spPr>
          <p:txBody>
            <a:bodyPr wrap="square">
              <a:spAutoFit/>
            </a:bodyPr>
            <a:p>
              <a:pPr>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u="sng" dirty="0">
                  <a:solidFill>
                    <a:srgbClr val="CD0101"/>
                  </a:solidFill>
                  <a:latin typeface="微软雅黑" panose="020B0503020204020204" pitchFamily="34" charset="-122"/>
                  <a:ea typeface="微软雅黑" panose="020B0503020204020204" pitchFamily="34" charset="-122"/>
                  <a:cs typeface="微软雅黑" panose="020B0503020204020204" pitchFamily="34" charset="-122"/>
                  <a:sym typeface="+mn-ea"/>
                </a:rPr>
                <a:t>国家机关、企业事业单位和其他组织以及个体工商户和个人</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等统计调查对象，必须依照本法和国家有关规定，真实、准确、完整、及时地提供统计调查所需的资料，不得提供不真实或者不完整的统计资料，不得迟报、拒报统计资料。</a:t>
              </a:r>
              <a:r>
                <a:rPr lang="zh-CN" altLang="en-US" sz="2400" dirty="0">
                  <a:sym typeface="+mn-ea"/>
                </a:rPr>
                <a:t> </a:t>
              </a:r>
              <a:r>
                <a:rPr lang="zh-CN" altLang="en-US" dirty="0">
                  <a:latin typeface="Arial" panose="020B0604020202020204" pitchFamily="34" charset="0"/>
                </a:rPr>
                <a:t> </a:t>
              </a:r>
              <a:endParaRPr lang="zh-CN" altLang="en-US" dirty="0">
                <a:latin typeface="Arial" panose="020B0604020202020204" pitchFamily="34" charset="0"/>
              </a:endParaRPr>
            </a:p>
          </p:txBody>
        </p:sp>
      </p:grpSp>
      <p:sp>
        <p:nvSpPr>
          <p:cNvPr id="53" name="椭圆 52"/>
          <p:cNvSpPr>
            <a:spLocks noChangeAspect="1"/>
          </p:cNvSpPr>
          <p:nvPr/>
        </p:nvSpPr>
        <p:spPr>
          <a:xfrm>
            <a:off x="1241425" y="3496945"/>
            <a:ext cx="1150938" cy="1152525"/>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par>
                                <p:cTn id="8" presetID="23" presetClass="entr" presetSubtype="528" fill="hold" grpId="0" nodeType="withEffect">
                                  <p:stCondLst>
                                    <p:cond delay="46"/>
                                  </p:stCondLst>
                                  <p:childTnLst>
                                    <p:set>
                                      <p:cBhvr>
                                        <p:cTn id="9" dur="1" fill="hold">
                                          <p:stCondLst>
                                            <p:cond delay="0"/>
                                          </p:stCondLst>
                                        </p:cTn>
                                        <p:tgtEl>
                                          <p:spTgt spid="53"/>
                                        </p:tgtEl>
                                        <p:attrNameLst>
                                          <p:attrName>style.visibility</p:attrName>
                                        </p:attrNameLst>
                                      </p:cBhvr>
                                      <p:to>
                                        <p:strVal val="visible"/>
                                      </p:to>
                                    </p:set>
                                    <p:anim calcmode="lin" valueType="num">
                                      <p:cBhvr>
                                        <p:cTn id="10" dur="500" fill="hold"/>
                                        <p:tgtEl>
                                          <p:spTgt spid="53"/>
                                        </p:tgtEl>
                                        <p:attrNameLst>
                                          <p:attrName>ppt_w</p:attrName>
                                        </p:attrNameLst>
                                      </p:cBhvr>
                                      <p:tavLst>
                                        <p:tav tm="0">
                                          <p:val>
                                            <p:fltVal val="0.000000"/>
                                          </p:val>
                                        </p:tav>
                                        <p:tav tm="100000">
                                          <p:val>
                                            <p:strVal val="#ppt_w"/>
                                          </p:val>
                                        </p:tav>
                                      </p:tavLst>
                                    </p:anim>
                                    <p:anim calcmode="lin" valueType="num">
                                      <p:cBhvr>
                                        <p:cTn id="11" dur="500" fill="hold"/>
                                        <p:tgtEl>
                                          <p:spTgt spid="53"/>
                                        </p:tgtEl>
                                        <p:attrNameLst>
                                          <p:attrName>ppt_h</p:attrName>
                                        </p:attrNameLst>
                                      </p:cBhvr>
                                      <p:tavLst>
                                        <p:tav tm="0">
                                          <p:val>
                                            <p:fltVal val="0.000000"/>
                                          </p:val>
                                        </p:tav>
                                        <p:tav tm="100000">
                                          <p:val>
                                            <p:strVal val="#ppt_h"/>
                                          </p:val>
                                        </p:tav>
                                      </p:tavLst>
                                    </p:anim>
                                    <p:anim calcmode="lin" valueType="num">
                                      <p:cBhvr>
                                        <p:cTn id="12" dur="500" fill="hold"/>
                                        <p:tgtEl>
                                          <p:spTgt spid="53"/>
                                        </p:tgtEl>
                                        <p:attrNameLst>
                                          <p:attrName>ppt_x</p:attrName>
                                        </p:attrNameLst>
                                      </p:cBhvr>
                                      <p:tavLst>
                                        <p:tav tm="0">
                                          <p:val>
                                            <p:fltVal val="0.500000"/>
                                          </p:val>
                                        </p:tav>
                                        <p:tav tm="100000">
                                          <p:val>
                                            <p:strVal val="#ppt_x"/>
                                          </p:val>
                                        </p:tav>
                                      </p:tavLst>
                                    </p:anim>
                                    <p:anim calcmode="lin" valueType="num">
                                      <p:cBhvr>
                                        <p:cTn id="13" dur="500" fill="hold"/>
                                        <p:tgtEl>
                                          <p:spTgt spid="53"/>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 name="文本框 14"/>
          <p:cNvSpPr txBox="1"/>
          <p:nvPr/>
        </p:nvSpPr>
        <p:spPr>
          <a:xfrm>
            <a:off x="1241806" y="340884"/>
            <a:ext cx="5253450" cy="891540"/>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8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统计调查对象的主要违法情形</a:t>
            </a:r>
            <a:b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b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730250" y="1508125"/>
            <a:ext cx="4954588" cy="4837113"/>
            <a:chOff x="624332" y="1599763"/>
            <a:chExt cx="4953508" cy="4836595"/>
          </a:xfrm>
        </p:grpSpPr>
        <p:sp>
          <p:nvSpPr>
            <p:cNvPr id="13" name="Rectangle 8"/>
            <p:cNvSpPr/>
            <p:nvPr/>
          </p:nvSpPr>
          <p:spPr>
            <a:xfrm flipH="1">
              <a:off x="624332" y="1599763"/>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Rectangle 9"/>
            <p:cNvSpPr/>
            <p:nvPr/>
          </p:nvSpPr>
          <p:spPr>
            <a:xfrm flipH="1">
              <a:off x="4285580" y="1599763"/>
              <a:ext cx="1155100" cy="1368000"/>
            </a:xfrm>
            <a:prstGeom prst="rect">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Rectangle 10"/>
            <p:cNvSpPr/>
            <p:nvPr/>
          </p:nvSpPr>
          <p:spPr>
            <a:xfrm flipH="1">
              <a:off x="624332" y="3330880"/>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Rectangle 11"/>
            <p:cNvSpPr/>
            <p:nvPr/>
          </p:nvSpPr>
          <p:spPr>
            <a:xfrm flipH="1">
              <a:off x="4285580" y="3330781"/>
              <a:ext cx="1155100" cy="1389033"/>
            </a:xfrm>
            <a:prstGeom prst="rect">
              <a:avLst/>
            </a:prstGeom>
            <a:solidFill>
              <a:schemeClr val="accent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Rectangle 12"/>
            <p:cNvSpPr/>
            <p:nvPr/>
          </p:nvSpPr>
          <p:spPr>
            <a:xfrm flipH="1">
              <a:off x="624332" y="5068358"/>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Rectangle 13"/>
            <p:cNvSpPr/>
            <p:nvPr/>
          </p:nvSpPr>
          <p:spPr>
            <a:xfrm flipH="1">
              <a:off x="4285580" y="5068359"/>
              <a:ext cx="1155100" cy="1367999"/>
            </a:xfrm>
            <a:prstGeom prst="rect">
              <a:avLst/>
            </a:prstGeom>
            <a:solidFill>
              <a:schemeClr val="accent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766443" y="1782237"/>
              <a:ext cx="3377026" cy="42350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迟报、拒报统计资料</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784011" y="3373497"/>
              <a:ext cx="3377026" cy="755569"/>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800" dirty="0">
                  <a:latin typeface="微软雅黑" panose="020B0503020204020204" pitchFamily="34" charset="-122"/>
                  <a:ea typeface="微软雅黑" panose="020B0503020204020204" pitchFamily="34" charset="-122"/>
                  <a:sym typeface="+mn-ea"/>
                </a:rPr>
                <a:t>不按期据实答复</a:t>
              </a:r>
              <a:r>
                <a:rPr lang="en-US" altLang="zh-CN" sz="1800" dirty="0">
                  <a:latin typeface="微软雅黑" panose="020B0503020204020204" pitchFamily="34" charset="-122"/>
                  <a:ea typeface="微软雅黑" panose="020B0503020204020204" pitchFamily="34" charset="-122"/>
                  <a:sym typeface="+mn-ea"/>
                </a:rPr>
                <a:t>《</a:t>
              </a:r>
              <a:r>
                <a:rPr lang="zh-CN" altLang="en-US" sz="1800" dirty="0">
                  <a:latin typeface="微软雅黑" panose="020B0503020204020204" pitchFamily="34" charset="-122"/>
                  <a:ea typeface="微软雅黑" panose="020B0503020204020204" pitchFamily="34" charset="-122"/>
                  <a:sym typeface="+mn-ea"/>
                </a:rPr>
                <a:t>统计检查查询书</a:t>
              </a:r>
              <a:r>
                <a:rPr lang="en-US" altLang="zh-CN" sz="1800" dirty="0">
                  <a:latin typeface="微软雅黑" panose="020B0503020204020204" pitchFamily="34" charset="-122"/>
                  <a:ea typeface="微软雅黑" panose="020B0503020204020204" pitchFamily="34" charset="-122"/>
                  <a:sym typeface="+mn-ea"/>
                </a:rPr>
                <a:t>》</a:t>
              </a:r>
              <a:r>
                <a:rPr lang="zh-CN" altLang="en-US" sz="1800" dirty="0">
                  <a:latin typeface="微软雅黑" panose="020B0503020204020204" pitchFamily="34" charset="-122"/>
                  <a:ea typeface="微软雅黑" panose="020B0503020204020204" pitchFamily="34" charset="-122"/>
                  <a:sym typeface="+mn-ea"/>
                </a:rPr>
                <a:t>的</a:t>
              </a:r>
              <a:endParaRPr kumimoji="0" lang="zh-CN" altLang="en-US"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766443" y="5250832"/>
              <a:ext cx="3377026" cy="755569"/>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800" dirty="0">
                  <a:latin typeface="微软雅黑" panose="020B0503020204020204" pitchFamily="34" charset="-122"/>
                  <a:ea typeface="微软雅黑" panose="020B0503020204020204" pitchFamily="34" charset="-122"/>
                  <a:sym typeface="+mn-ea"/>
                </a:rPr>
                <a:t>提供不真实或者不完整的统计资料的</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9949" name="文本框 1"/>
            <p:cNvSpPr txBox="1"/>
            <p:nvPr/>
          </p:nvSpPr>
          <p:spPr>
            <a:xfrm>
              <a:off x="4628222" y="1866114"/>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1</a:t>
              </a:r>
              <a:endParaRPr lang="zh-CN" altLang="en-US" sz="4000" b="1" dirty="0">
                <a:solidFill>
                  <a:schemeClr val="bg1"/>
                </a:solidFill>
                <a:latin typeface="Calibri" panose="020F0502020204030204" pitchFamily="34" charset="0"/>
              </a:endParaRPr>
            </a:p>
          </p:txBody>
        </p:sp>
        <p:sp>
          <p:nvSpPr>
            <p:cNvPr id="39950" name="文本框 34"/>
            <p:cNvSpPr txBox="1"/>
            <p:nvPr/>
          </p:nvSpPr>
          <p:spPr>
            <a:xfrm>
              <a:off x="4666322" y="3660937"/>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2</a:t>
              </a:r>
              <a:endParaRPr lang="zh-CN" altLang="en-US" sz="4000" b="1" dirty="0">
                <a:solidFill>
                  <a:schemeClr val="bg1"/>
                </a:solidFill>
                <a:latin typeface="Calibri" panose="020F0502020204030204" pitchFamily="34" charset="0"/>
              </a:endParaRPr>
            </a:p>
          </p:txBody>
        </p:sp>
        <p:sp>
          <p:nvSpPr>
            <p:cNvPr id="39951" name="文本框 35"/>
            <p:cNvSpPr txBox="1"/>
            <p:nvPr/>
          </p:nvSpPr>
          <p:spPr>
            <a:xfrm>
              <a:off x="4597742" y="5374530"/>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3</a:t>
              </a:r>
              <a:endParaRPr lang="zh-CN" altLang="en-US" sz="4000" b="1" dirty="0">
                <a:solidFill>
                  <a:schemeClr val="bg1"/>
                </a:solidFill>
                <a:latin typeface="Calibri" panose="020F0502020204030204" pitchFamily="34" charset="0"/>
              </a:endParaRPr>
            </a:p>
          </p:txBody>
        </p:sp>
      </p:grpSp>
      <p:grpSp>
        <p:nvGrpSpPr>
          <p:cNvPr id="37" name="组合 36"/>
          <p:cNvGrpSpPr/>
          <p:nvPr/>
        </p:nvGrpSpPr>
        <p:grpSpPr>
          <a:xfrm>
            <a:off x="6324456" y="1508042"/>
            <a:ext cx="4953144" cy="4844754"/>
            <a:chOff x="624188" y="1591742"/>
            <a:chExt cx="4953652" cy="4844616"/>
          </a:xfrm>
        </p:grpSpPr>
        <p:sp>
          <p:nvSpPr>
            <p:cNvPr id="38" name="Rectangle 8"/>
            <p:cNvSpPr/>
            <p:nvPr/>
          </p:nvSpPr>
          <p:spPr>
            <a:xfrm flipH="1">
              <a:off x="624332" y="1599763"/>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Rectangle 9"/>
            <p:cNvSpPr/>
            <p:nvPr/>
          </p:nvSpPr>
          <p:spPr>
            <a:xfrm flipH="1">
              <a:off x="4285580" y="1599763"/>
              <a:ext cx="1155100" cy="1368000"/>
            </a:xfrm>
            <a:prstGeom prst="rect">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Rectangle 10"/>
            <p:cNvSpPr/>
            <p:nvPr/>
          </p:nvSpPr>
          <p:spPr>
            <a:xfrm flipH="1">
              <a:off x="624332" y="3330880"/>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Rectangle 11"/>
            <p:cNvSpPr/>
            <p:nvPr/>
          </p:nvSpPr>
          <p:spPr>
            <a:xfrm flipH="1">
              <a:off x="4285580" y="3330781"/>
              <a:ext cx="1155100" cy="1389033"/>
            </a:xfrm>
            <a:prstGeom prst="rect">
              <a:avLst/>
            </a:prstGeom>
            <a:solidFill>
              <a:schemeClr val="accent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Rectangle 12"/>
            <p:cNvSpPr/>
            <p:nvPr/>
          </p:nvSpPr>
          <p:spPr>
            <a:xfrm flipH="1">
              <a:off x="624332" y="5068358"/>
              <a:ext cx="4953508" cy="1368000"/>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Rectangle 13"/>
            <p:cNvSpPr/>
            <p:nvPr/>
          </p:nvSpPr>
          <p:spPr>
            <a:xfrm flipH="1">
              <a:off x="4285580" y="5068359"/>
              <a:ext cx="1155100" cy="1367999"/>
            </a:xfrm>
            <a:prstGeom prst="rect">
              <a:avLst/>
            </a:prstGeom>
            <a:solidFill>
              <a:schemeClr val="accent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矩形 43"/>
            <p:cNvSpPr/>
            <p:nvPr/>
          </p:nvSpPr>
          <p:spPr>
            <a:xfrm>
              <a:off x="624188" y="1591742"/>
              <a:ext cx="3377026" cy="1419819"/>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zh-CN" sz="1800" dirty="0">
                  <a:latin typeface="微软雅黑" panose="020B0503020204020204" pitchFamily="34" charset="-122"/>
                  <a:ea typeface="微软雅黑" panose="020B0503020204020204" pitchFamily="34" charset="-122"/>
                  <a:sym typeface="+mn-ea"/>
                </a:rPr>
                <a:t>转移、隐匿、篡改、毁弃原始记录和凭证、统计台账、统计调查表、会计资料及其他相关证明和资料</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766655" y="3531750"/>
              <a:ext cx="3377026" cy="75562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800" dirty="0">
                  <a:latin typeface="微软雅黑" panose="020B0503020204020204" pitchFamily="34" charset="-122"/>
                  <a:ea typeface="微软雅黑" panose="020B0503020204020204" pitchFamily="34" charset="-122"/>
                  <a:sym typeface="+mn-ea"/>
                </a:rPr>
                <a:t>拒绝、阻碍统计调查、统计检查的</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766443" y="5068357"/>
              <a:ext cx="3377026" cy="75562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其他违法（</a:t>
              </a:r>
              <a:r>
                <a:rPr lang="zh-CN" altLang="en-US" sz="1800" noProof="0" dirty="0" smtClean="0">
                  <a:ln>
                    <a:noFill/>
                  </a:ln>
                  <a:effectLst/>
                  <a:uLnTx/>
                  <a:uFillTx/>
                  <a:latin typeface="微软雅黑" panose="020B0503020204020204" pitchFamily="34" charset="-122"/>
                  <a:ea typeface="微软雅黑" panose="020B0503020204020204" pitchFamily="34" charset="-122"/>
                  <a:sym typeface="+mn-ea"/>
                </a:rPr>
                <a:t>配合地方、部门弄虚作假）</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情形</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9962" name="文本框 46"/>
            <p:cNvSpPr txBox="1"/>
            <p:nvPr/>
          </p:nvSpPr>
          <p:spPr>
            <a:xfrm>
              <a:off x="4628222" y="1866114"/>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4</a:t>
              </a:r>
              <a:endParaRPr lang="zh-CN" altLang="en-US" sz="4000" b="1" dirty="0">
                <a:solidFill>
                  <a:schemeClr val="bg1"/>
                </a:solidFill>
                <a:latin typeface="Calibri" panose="020F0502020204030204" pitchFamily="34" charset="0"/>
              </a:endParaRPr>
            </a:p>
          </p:txBody>
        </p:sp>
        <p:sp>
          <p:nvSpPr>
            <p:cNvPr id="39963" name="文本框 47"/>
            <p:cNvSpPr txBox="1"/>
            <p:nvPr/>
          </p:nvSpPr>
          <p:spPr>
            <a:xfrm>
              <a:off x="4666322" y="3660937"/>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5</a:t>
              </a:r>
              <a:endParaRPr lang="zh-CN" altLang="en-US" sz="4000" b="1" dirty="0">
                <a:solidFill>
                  <a:schemeClr val="bg1"/>
                </a:solidFill>
                <a:latin typeface="Calibri" panose="020F0502020204030204" pitchFamily="34" charset="0"/>
              </a:endParaRPr>
            </a:p>
          </p:txBody>
        </p:sp>
        <p:sp>
          <p:nvSpPr>
            <p:cNvPr id="39964" name="文本框 48"/>
            <p:cNvSpPr txBox="1"/>
            <p:nvPr/>
          </p:nvSpPr>
          <p:spPr>
            <a:xfrm>
              <a:off x="4597742" y="5374530"/>
              <a:ext cx="640080" cy="707886"/>
            </a:xfrm>
            <a:prstGeom prst="rect">
              <a:avLst/>
            </a:prstGeom>
            <a:noFill/>
            <a:ln w="9525">
              <a:noFill/>
            </a:ln>
          </p:spPr>
          <p:txBody>
            <a:bodyPr>
              <a:spAutoFit/>
            </a:bodyPr>
            <a:p>
              <a:r>
                <a:rPr lang="en-US" altLang="zh-CN" sz="4000" b="1">
                  <a:solidFill>
                    <a:schemeClr val="bg1"/>
                  </a:solidFill>
                  <a:latin typeface="Calibri" panose="020F0502020204030204" pitchFamily="34" charset="0"/>
                </a:rPr>
                <a:t>6</a:t>
              </a:r>
              <a:endParaRPr lang="zh-CN" altLang="en-US" sz="4000" b="1" dirty="0">
                <a:solidFill>
                  <a:schemeClr val="bg1"/>
                </a:solidFill>
                <a:latin typeface="Calibri" panose="020F0502020204030204" pitchFamily="34" charset="0"/>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 name="矩形 10"/>
          <p:cNvSpPr>
            <a:spLocks noChangeAspect="1"/>
          </p:cNvSpPr>
          <p:nvPr/>
        </p:nvSpPr>
        <p:spPr>
          <a:xfrm>
            <a:off x="4821709" y="1129480"/>
            <a:ext cx="1940540" cy="211380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grpSp>
        <p:nvGrpSpPr>
          <p:cNvPr id="29" name="组合 28"/>
          <p:cNvGrpSpPr/>
          <p:nvPr/>
        </p:nvGrpSpPr>
        <p:grpSpPr>
          <a:xfrm>
            <a:off x="4452938" y="3690938"/>
            <a:ext cx="3333750" cy="1192212"/>
            <a:chOff x="784919" y="1740306"/>
            <a:chExt cx="1332642" cy="893711"/>
          </a:xfrm>
        </p:grpSpPr>
        <p:sp>
          <p:nvSpPr>
            <p:cNvPr id="60420" name="TextBox 4"/>
            <p:cNvSpPr txBox="1"/>
            <p:nvPr/>
          </p:nvSpPr>
          <p:spPr>
            <a:xfrm>
              <a:off x="910655" y="1740306"/>
              <a:ext cx="1206906" cy="692496"/>
            </a:xfrm>
            <a:prstGeom prst="rect">
              <a:avLst/>
            </a:prstGeom>
            <a:noFill/>
            <a:ln w="9525">
              <a:noFill/>
            </a:ln>
          </p:spPr>
          <p:txBody>
            <a:bodyPr lIns="0" rIns="0">
              <a:spAutoFit/>
            </a:bodyPr>
            <a:p>
              <a:pPr algn="ctr"/>
              <a:r>
                <a:rPr lang="zh-CN" altLang="en-US" sz="5400" b="1" dirty="0">
                  <a:solidFill>
                    <a:srgbClr val="404040"/>
                  </a:solidFill>
                  <a:latin typeface="微软雅黑" panose="020B0503020204020204" pitchFamily="34" charset="-122"/>
                  <a:ea typeface="微软雅黑" panose="020B0503020204020204" pitchFamily="34" charset="-122"/>
                </a:rPr>
                <a:t>法治统计</a:t>
              </a:r>
              <a:endParaRPr lang="zh-CN" altLang="en-US" sz="5400" b="1" dirty="0">
                <a:solidFill>
                  <a:srgbClr val="404040"/>
                </a:solidFill>
                <a:latin typeface="微软雅黑" panose="020B0503020204020204" pitchFamily="34" charset="-122"/>
                <a:ea typeface="微软雅黑" panose="020B0503020204020204" pitchFamily="34" charset="-122"/>
              </a:endParaRPr>
            </a:p>
          </p:txBody>
        </p:sp>
        <p:sp>
          <p:nvSpPr>
            <p:cNvPr id="60421" name="TextBox 5"/>
            <p:cNvSpPr txBox="1"/>
            <p:nvPr/>
          </p:nvSpPr>
          <p:spPr>
            <a:xfrm>
              <a:off x="784919" y="2380102"/>
              <a:ext cx="1313916" cy="253915"/>
            </a:xfrm>
            <a:prstGeom prst="rect">
              <a:avLst/>
            </a:prstGeom>
            <a:noFill/>
            <a:ln w="9525">
              <a:noFill/>
            </a:ln>
          </p:spPr>
          <p:txBody>
            <a:bodyPr>
              <a:spAutoFit/>
            </a:bodyPr>
            <a:p>
              <a:pPr algn="ctr"/>
              <a:endParaRPr lang="zh-CN" altLang="en-US" sz="1600" b="1" dirty="0">
                <a:solidFill>
                  <a:schemeClr val="accent1"/>
                </a:solidFill>
                <a:latin typeface="Calibri" panose="020F0502020204030204" pitchFamily="34" charset="0"/>
              </a:endParaRPr>
            </a:p>
          </p:txBody>
        </p:sp>
      </p:grpSp>
      <p:sp>
        <p:nvSpPr>
          <p:cNvPr id="32" name="椭圆 31"/>
          <p:cNvSpPr/>
          <p:nvPr/>
        </p:nvSpPr>
        <p:spPr>
          <a:xfrm>
            <a:off x="8368451" y="5477629"/>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3" name="椭圆 32"/>
          <p:cNvSpPr/>
          <p:nvPr/>
        </p:nvSpPr>
        <p:spPr>
          <a:xfrm>
            <a:off x="11248772" y="5124788"/>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4" name="椭圆 33"/>
          <p:cNvSpPr/>
          <p:nvPr/>
        </p:nvSpPr>
        <p:spPr>
          <a:xfrm>
            <a:off x="2596612" y="6288117"/>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5" name="椭圆 34"/>
          <p:cNvSpPr>
            <a:spLocks noChangeAspect="1"/>
          </p:cNvSpPr>
          <p:nvPr/>
        </p:nvSpPr>
        <p:spPr>
          <a:xfrm>
            <a:off x="6337217" y="6143097"/>
            <a:ext cx="768000" cy="768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6" name="椭圆 35"/>
          <p:cNvSpPr>
            <a:spLocks noChangeAspect="1"/>
          </p:cNvSpPr>
          <p:nvPr/>
        </p:nvSpPr>
        <p:spPr>
          <a:xfrm>
            <a:off x="10337800" y="6288088"/>
            <a:ext cx="863600" cy="8636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7" name="椭圆 36"/>
          <p:cNvSpPr>
            <a:spLocks noChangeAspect="1"/>
          </p:cNvSpPr>
          <p:nvPr/>
        </p:nvSpPr>
        <p:spPr>
          <a:xfrm>
            <a:off x="7216775" y="6575425"/>
            <a:ext cx="1150938" cy="1152525"/>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8" name="椭圆 37"/>
          <p:cNvSpPr>
            <a:spLocks noChangeAspect="1"/>
          </p:cNvSpPr>
          <p:nvPr/>
        </p:nvSpPr>
        <p:spPr>
          <a:xfrm>
            <a:off x="4213856" y="5770287"/>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9" name="椭圆 38"/>
          <p:cNvSpPr>
            <a:spLocks noChangeAspect="1"/>
          </p:cNvSpPr>
          <p:nvPr/>
        </p:nvSpPr>
        <p:spPr>
          <a:xfrm>
            <a:off x="1679575" y="6142038"/>
            <a:ext cx="671513" cy="6731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0" name="椭圆 39"/>
          <p:cNvSpPr>
            <a:spLocks noChangeAspect="1"/>
          </p:cNvSpPr>
          <p:nvPr/>
        </p:nvSpPr>
        <p:spPr>
          <a:xfrm>
            <a:off x="1007507" y="6706511"/>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1" name="椭圆 40"/>
          <p:cNvSpPr>
            <a:spLocks noChangeAspect="1"/>
          </p:cNvSpPr>
          <p:nvPr/>
        </p:nvSpPr>
        <p:spPr>
          <a:xfrm>
            <a:off x="335360" y="6521842"/>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2" name="椭圆 41"/>
          <p:cNvSpPr>
            <a:spLocks noChangeAspect="1"/>
          </p:cNvSpPr>
          <p:nvPr/>
        </p:nvSpPr>
        <p:spPr>
          <a:xfrm>
            <a:off x="5237163" y="6016625"/>
            <a:ext cx="334963" cy="33655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3" name="椭圆 42"/>
          <p:cNvSpPr>
            <a:spLocks noChangeAspect="1"/>
          </p:cNvSpPr>
          <p:nvPr/>
        </p:nvSpPr>
        <p:spPr>
          <a:xfrm>
            <a:off x="5842764" y="5711182"/>
            <a:ext cx="336000" cy="33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4" name="椭圆 43"/>
          <p:cNvSpPr>
            <a:spLocks noChangeAspect="1"/>
          </p:cNvSpPr>
          <p:nvPr/>
        </p:nvSpPr>
        <p:spPr>
          <a:xfrm>
            <a:off x="95250" y="6264275"/>
            <a:ext cx="239713" cy="239713"/>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grpSp>
        <p:nvGrpSpPr>
          <p:cNvPr id="45" name="组合 44"/>
          <p:cNvGrpSpPr/>
          <p:nvPr/>
        </p:nvGrpSpPr>
        <p:grpSpPr>
          <a:xfrm>
            <a:off x="5502275" y="965200"/>
            <a:ext cx="2236788" cy="2438400"/>
            <a:chOff x="4126930" y="-1460698"/>
            <a:chExt cx="1677546" cy="1828848"/>
          </a:xfrm>
        </p:grpSpPr>
        <p:sp>
          <p:nvSpPr>
            <p:cNvPr id="46" name="矩形 10"/>
            <p:cNvSpPr>
              <a:spLocks noChangeAspect="1"/>
            </p:cNvSpPr>
            <p:nvPr/>
          </p:nvSpPr>
          <p:spPr>
            <a:xfrm>
              <a:off x="4126930" y="-1460698"/>
              <a:ext cx="1677546" cy="1828848"/>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7" name="KSO_Shape"/>
            <p:cNvSpPr>
              <a:spLocks noChangeAspect="1"/>
            </p:cNvSpPr>
            <p:nvPr/>
          </p:nvSpPr>
          <p:spPr bwMode="auto">
            <a:xfrm>
              <a:off x="4543303" y="-769442"/>
              <a:ext cx="844801" cy="446336"/>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48" name="矩形 10"/>
          <p:cNvSpPr/>
          <p:nvPr/>
        </p:nvSpPr>
        <p:spPr>
          <a:xfrm>
            <a:off x="4555228" y="658067"/>
            <a:ext cx="1232944" cy="134414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05</a:t>
            </a:r>
            <a:endParaRPr kumimoji="0" lang="zh-CN" altLang="en-US" sz="3735"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ppt_w</p:attrName>
                                        </p:attrNameLst>
                                      </p:cBhvr>
                                      <p:tavLst>
                                        <p:tav tm="0">
                                          <p:val>
                                            <p:fltVal val="0.000000"/>
                                          </p:val>
                                        </p:tav>
                                        <p:tav tm="100000">
                                          <p:val>
                                            <p:strVal val="#ppt_w"/>
                                          </p:val>
                                        </p:tav>
                                      </p:tavLst>
                                    </p:anim>
                                    <p:anim calcmode="lin" valueType="num">
                                      <p:cBhvr>
                                        <p:cTn id="8" dur="250" fill="hold"/>
                                        <p:tgtEl>
                                          <p:spTgt spid="28"/>
                                        </p:tgtEl>
                                        <p:attrNameLst>
                                          <p:attrName>ppt_h</p:attrName>
                                        </p:attrNameLst>
                                      </p:cBhvr>
                                      <p:tavLst>
                                        <p:tav tm="0">
                                          <p:val>
                                            <p:fltVal val="0.000000"/>
                                          </p:val>
                                        </p:tav>
                                        <p:tav tm="100000">
                                          <p:val>
                                            <p:strVal val="#ppt_h"/>
                                          </p:val>
                                        </p:tav>
                                      </p:tavLst>
                                    </p:anim>
                                    <p:animEffect transition="in" filter="fade">
                                      <p:cBhvr>
                                        <p:cTn id="9" dur="250"/>
                                        <p:tgtEl>
                                          <p:spTgt spid="2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50"/>
                                        <p:tgtEl>
                                          <p:spTgt spid="45"/>
                                        </p:tgtEl>
                                      </p:cBhvr>
                                    </p:animEffect>
                                  </p:childTnLst>
                                </p:cTn>
                              </p:par>
                              <p:par>
                                <p:cTn id="14" presetID="42" presetClass="path" presetSubtype="0" accel="50000" decel="50000" autoRev="1" fill="hold" nodeType="withEffect">
                                  <p:stCondLst>
                                    <p:cond delay="0"/>
                                  </p:stCondLst>
                                  <p:childTnLst>
                                    <p:animMotion origin="layout" path="M 2.77778E-7 1.80191E-6 L -0.06302 -0.00062 " pathEditMode="relative" rAng="0" ptsTypes="AA">
                                      <p:cBhvr>
                                        <p:cTn id="15" dur="250" fill="hold"/>
                                        <p:tgtEl>
                                          <p:spTgt spid="45"/>
                                        </p:tgtEl>
                                        <p:attrNameLst>
                                          <p:attrName>ppt_x</p:attrName>
                                          <p:attrName>ppt_y</p:attrName>
                                        </p:attrNameLst>
                                      </p:cBhvr>
                                      <p:rCtr x="-316000" y="-3100"/>
                                    </p:animMotion>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000000"/>
                                          </p:val>
                                        </p:tav>
                                        <p:tav tm="100000">
                                          <p:val>
                                            <p:strVal val="#ppt_w"/>
                                          </p:val>
                                        </p:tav>
                                      </p:tavLst>
                                    </p:anim>
                                    <p:anim calcmode="lin" valueType="num">
                                      <p:cBhvr>
                                        <p:cTn id="20" dur="500" fill="hold"/>
                                        <p:tgtEl>
                                          <p:spTgt spid="48"/>
                                        </p:tgtEl>
                                        <p:attrNameLst>
                                          <p:attrName>ppt_h</p:attrName>
                                        </p:attrNameLst>
                                      </p:cBhvr>
                                      <p:tavLst>
                                        <p:tav tm="0">
                                          <p:val>
                                            <p:fltVal val="0.000000"/>
                                          </p:val>
                                        </p:tav>
                                        <p:tav tm="100000">
                                          <p:val>
                                            <p:strVal val="#ppt_h"/>
                                          </p:val>
                                        </p:tav>
                                      </p:tavLst>
                                    </p:anim>
                                    <p:anim calcmode="lin" valueType="num">
                                      <p:cBhvr>
                                        <p:cTn id="21" dur="500" fill="hold"/>
                                        <p:tgtEl>
                                          <p:spTgt spid="48"/>
                                        </p:tgtEl>
                                        <p:attrNameLst>
                                          <p:attrName>style.rotation</p:attrName>
                                        </p:attrNameLst>
                                      </p:cBhvr>
                                      <p:tavLst>
                                        <p:tav tm="0">
                                          <p:val>
                                            <p:fltVal val="90.000000"/>
                                          </p:val>
                                        </p:tav>
                                        <p:tav tm="100000">
                                          <p:val>
                                            <p:fltVal val="0.000000"/>
                                          </p:val>
                                        </p:tav>
                                      </p:tavLst>
                                    </p:anim>
                                    <p:animEffect transition="in" filter="fade">
                                      <p:cBhvr>
                                        <p:cTn id="22" dur="500"/>
                                        <p:tgtEl>
                                          <p:spTgt spid="48"/>
                                        </p:tgtEl>
                                      </p:cBhvr>
                                    </p:animEffect>
                                  </p:childTnLst>
                                </p:cTn>
                              </p:par>
                              <p:par>
                                <p:cTn id="23" presetID="22" presetClass="entr" presetSubtype="8"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1500"/>
                            </p:stCondLst>
                            <p:childTnLst>
                              <p:par>
                                <p:cTn id="27" presetID="23" presetClass="entr" presetSubtype="52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000000"/>
                                          </p:val>
                                        </p:tav>
                                        <p:tav tm="100000">
                                          <p:val>
                                            <p:strVal val="#ppt_w"/>
                                          </p:val>
                                        </p:tav>
                                      </p:tavLst>
                                    </p:anim>
                                    <p:anim calcmode="lin" valueType="num">
                                      <p:cBhvr>
                                        <p:cTn id="30" dur="500" fill="hold"/>
                                        <p:tgtEl>
                                          <p:spTgt spid="33"/>
                                        </p:tgtEl>
                                        <p:attrNameLst>
                                          <p:attrName>ppt_h</p:attrName>
                                        </p:attrNameLst>
                                      </p:cBhvr>
                                      <p:tavLst>
                                        <p:tav tm="0">
                                          <p:val>
                                            <p:fltVal val="0.000000"/>
                                          </p:val>
                                        </p:tav>
                                        <p:tav tm="100000">
                                          <p:val>
                                            <p:strVal val="#ppt_h"/>
                                          </p:val>
                                        </p:tav>
                                      </p:tavLst>
                                    </p:anim>
                                    <p:anim calcmode="lin" valueType="num">
                                      <p:cBhvr>
                                        <p:cTn id="31" dur="500" fill="hold"/>
                                        <p:tgtEl>
                                          <p:spTgt spid="33"/>
                                        </p:tgtEl>
                                        <p:attrNameLst>
                                          <p:attrName>ppt_x</p:attrName>
                                        </p:attrNameLst>
                                      </p:cBhvr>
                                      <p:tavLst>
                                        <p:tav tm="0">
                                          <p:val>
                                            <p:fltVal val="0.500000"/>
                                          </p:val>
                                        </p:tav>
                                        <p:tav tm="100000">
                                          <p:val>
                                            <p:strVal val="#ppt_x"/>
                                          </p:val>
                                        </p:tav>
                                      </p:tavLst>
                                    </p:anim>
                                    <p:anim calcmode="lin" valueType="num">
                                      <p:cBhvr>
                                        <p:cTn id="32" dur="500" fill="hold"/>
                                        <p:tgtEl>
                                          <p:spTgt spid="33"/>
                                        </p:tgtEl>
                                        <p:attrNameLst>
                                          <p:attrName>ppt_y</p:attrName>
                                        </p:attrNameLst>
                                      </p:cBhvr>
                                      <p:tavLst>
                                        <p:tav tm="0">
                                          <p:val>
                                            <p:fltVal val="0.500000"/>
                                          </p:val>
                                        </p:tav>
                                        <p:tav tm="100000">
                                          <p:val>
                                            <p:strVal val="#ppt_y"/>
                                          </p:val>
                                        </p:tav>
                                      </p:tavLst>
                                    </p:anim>
                                  </p:childTnLst>
                                </p:cTn>
                              </p:par>
                              <p:par>
                                <p:cTn id="33" presetID="23" presetClass="entr" presetSubtype="528" fill="hold" nodeType="withEffect">
                                  <p:stCondLst>
                                    <p:cond delay="1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000000"/>
                                          </p:val>
                                        </p:tav>
                                        <p:tav tm="100000">
                                          <p:val>
                                            <p:strVal val="#ppt_w"/>
                                          </p:val>
                                        </p:tav>
                                      </p:tavLst>
                                    </p:anim>
                                    <p:anim calcmode="lin" valueType="num">
                                      <p:cBhvr>
                                        <p:cTn id="36" dur="500" fill="hold"/>
                                        <p:tgtEl>
                                          <p:spTgt spid="34"/>
                                        </p:tgtEl>
                                        <p:attrNameLst>
                                          <p:attrName>ppt_h</p:attrName>
                                        </p:attrNameLst>
                                      </p:cBhvr>
                                      <p:tavLst>
                                        <p:tav tm="0">
                                          <p:val>
                                            <p:fltVal val="0.000000"/>
                                          </p:val>
                                        </p:tav>
                                        <p:tav tm="100000">
                                          <p:val>
                                            <p:strVal val="#ppt_h"/>
                                          </p:val>
                                        </p:tav>
                                      </p:tavLst>
                                    </p:anim>
                                    <p:anim calcmode="lin" valueType="num">
                                      <p:cBhvr>
                                        <p:cTn id="37" dur="500" fill="hold"/>
                                        <p:tgtEl>
                                          <p:spTgt spid="34"/>
                                        </p:tgtEl>
                                        <p:attrNameLst>
                                          <p:attrName>ppt_x</p:attrName>
                                        </p:attrNameLst>
                                      </p:cBhvr>
                                      <p:tavLst>
                                        <p:tav tm="0">
                                          <p:val>
                                            <p:fltVal val="0.500000"/>
                                          </p:val>
                                        </p:tav>
                                        <p:tav tm="100000">
                                          <p:val>
                                            <p:strVal val="#ppt_x"/>
                                          </p:val>
                                        </p:tav>
                                      </p:tavLst>
                                    </p:anim>
                                    <p:anim calcmode="lin" valueType="num">
                                      <p:cBhvr>
                                        <p:cTn id="38" dur="500" fill="hold"/>
                                        <p:tgtEl>
                                          <p:spTgt spid="34"/>
                                        </p:tgtEl>
                                        <p:attrNameLst>
                                          <p:attrName>ppt_y</p:attrName>
                                        </p:attrNameLst>
                                      </p:cBhvr>
                                      <p:tavLst>
                                        <p:tav tm="0">
                                          <p:val>
                                            <p:fltVal val="0.500000"/>
                                          </p:val>
                                        </p:tav>
                                        <p:tav tm="100000">
                                          <p:val>
                                            <p:strVal val="#ppt_y"/>
                                          </p:val>
                                        </p:tav>
                                      </p:tavLst>
                                    </p:anim>
                                  </p:childTnLst>
                                </p:cTn>
                              </p:par>
                              <p:par>
                                <p:cTn id="39" presetID="23" presetClass="entr" presetSubtype="528" fill="hold" nodeType="withEffect">
                                  <p:stCondLst>
                                    <p:cond delay="103"/>
                                  </p:stCondLst>
                                  <p:childTnLst>
                                    <p:set>
                                      <p:cBhvr>
                                        <p:cTn id="40" dur="1" fill="hold">
                                          <p:stCondLst>
                                            <p:cond delay="0"/>
                                          </p:stCondLst>
                                        </p:cTn>
                                        <p:tgtEl>
                                          <p:spTgt spid="35"/>
                                        </p:tgtEl>
                                        <p:attrNameLst>
                                          <p:attrName>style.visibility</p:attrName>
                                        </p:attrNameLst>
                                      </p:cBhvr>
                                      <p:to>
                                        <p:strVal val="visible"/>
                                      </p:to>
                                    </p:set>
                                    <p:anim calcmode="lin" valueType="num">
                                      <p:cBhvr>
                                        <p:cTn id="41" dur="589" fill="hold"/>
                                        <p:tgtEl>
                                          <p:spTgt spid="35"/>
                                        </p:tgtEl>
                                        <p:attrNameLst>
                                          <p:attrName>ppt_w</p:attrName>
                                        </p:attrNameLst>
                                      </p:cBhvr>
                                      <p:tavLst>
                                        <p:tav tm="0">
                                          <p:val>
                                            <p:fltVal val="0.000000"/>
                                          </p:val>
                                        </p:tav>
                                        <p:tav tm="100000">
                                          <p:val>
                                            <p:strVal val="#ppt_w"/>
                                          </p:val>
                                        </p:tav>
                                      </p:tavLst>
                                    </p:anim>
                                    <p:anim calcmode="lin" valueType="num">
                                      <p:cBhvr>
                                        <p:cTn id="42" dur="589" fill="hold"/>
                                        <p:tgtEl>
                                          <p:spTgt spid="35"/>
                                        </p:tgtEl>
                                        <p:attrNameLst>
                                          <p:attrName>ppt_h</p:attrName>
                                        </p:attrNameLst>
                                      </p:cBhvr>
                                      <p:tavLst>
                                        <p:tav tm="0">
                                          <p:val>
                                            <p:fltVal val="0.000000"/>
                                          </p:val>
                                        </p:tav>
                                        <p:tav tm="100000">
                                          <p:val>
                                            <p:strVal val="#ppt_h"/>
                                          </p:val>
                                        </p:tav>
                                      </p:tavLst>
                                    </p:anim>
                                    <p:anim calcmode="lin" valueType="num">
                                      <p:cBhvr>
                                        <p:cTn id="43" dur="589" fill="hold"/>
                                        <p:tgtEl>
                                          <p:spTgt spid="35"/>
                                        </p:tgtEl>
                                        <p:attrNameLst>
                                          <p:attrName>ppt_x</p:attrName>
                                        </p:attrNameLst>
                                      </p:cBhvr>
                                      <p:tavLst>
                                        <p:tav tm="0">
                                          <p:val>
                                            <p:fltVal val="0.500000"/>
                                          </p:val>
                                        </p:tav>
                                        <p:tav tm="100000">
                                          <p:val>
                                            <p:strVal val="#ppt_x"/>
                                          </p:val>
                                        </p:tav>
                                      </p:tavLst>
                                    </p:anim>
                                    <p:anim calcmode="lin" valueType="num">
                                      <p:cBhvr>
                                        <p:cTn id="44" dur="589" fill="hold"/>
                                        <p:tgtEl>
                                          <p:spTgt spid="35"/>
                                        </p:tgtEl>
                                        <p:attrNameLst>
                                          <p:attrName>ppt_y</p:attrName>
                                        </p:attrNameLst>
                                      </p:cBhvr>
                                      <p:tavLst>
                                        <p:tav tm="0">
                                          <p:val>
                                            <p:fltVal val="0.500000"/>
                                          </p:val>
                                        </p:tav>
                                        <p:tav tm="100000">
                                          <p:val>
                                            <p:strVal val="#ppt_y"/>
                                          </p:val>
                                        </p:tav>
                                      </p:tavLst>
                                    </p:anim>
                                  </p:childTnLst>
                                </p:cTn>
                              </p:par>
                              <p:par>
                                <p:cTn id="45" presetID="23" presetClass="entr" presetSubtype="528" fill="hold" grpId="0" nodeType="withEffect">
                                  <p:stCondLst>
                                    <p:cond delay="25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000000"/>
                                          </p:val>
                                        </p:tav>
                                        <p:tav tm="100000">
                                          <p:val>
                                            <p:strVal val="#ppt_w"/>
                                          </p:val>
                                        </p:tav>
                                      </p:tavLst>
                                    </p:anim>
                                    <p:anim calcmode="lin" valueType="num">
                                      <p:cBhvr>
                                        <p:cTn id="48" dur="500" fill="hold"/>
                                        <p:tgtEl>
                                          <p:spTgt spid="36"/>
                                        </p:tgtEl>
                                        <p:attrNameLst>
                                          <p:attrName>ppt_h</p:attrName>
                                        </p:attrNameLst>
                                      </p:cBhvr>
                                      <p:tavLst>
                                        <p:tav tm="0">
                                          <p:val>
                                            <p:fltVal val="0.000000"/>
                                          </p:val>
                                        </p:tav>
                                        <p:tav tm="100000">
                                          <p:val>
                                            <p:strVal val="#ppt_h"/>
                                          </p:val>
                                        </p:tav>
                                      </p:tavLst>
                                    </p:anim>
                                    <p:anim calcmode="lin" valueType="num">
                                      <p:cBhvr>
                                        <p:cTn id="49" dur="500" fill="hold"/>
                                        <p:tgtEl>
                                          <p:spTgt spid="36"/>
                                        </p:tgtEl>
                                        <p:attrNameLst>
                                          <p:attrName>ppt_x</p:attrName>
                                        </p:attrNameLst>
                                      </p:cBhvr>
                                      <p:tavLst>
                                        <p:tav tm="0">
                                          <p:val>
                                            <p:fltVal val="0.500000"/>
                                          </p:val>
                                        </p:tav>
                                        <p:tav tm="100000">
                                          <p:val>
                                            <p:strVal val="#ppt_x"/>
                                          </p:val>
                                        </p:tav>
                                      </p:tavLst>
                                    </p:anim>
                                    <p:anim calcmode="lin" valueType="num">
                                      <p:cBhvr>
                                        <p:cTn id="50" dur="500" fill="hold"/>
                                        <p:tgtEl>
                                          <p:spTgt spid="36"/>
                                        </p:tgtEl>
                                        <p:attrNameLst>
                                          <p:attrName>ppt_y</p:attrName>
                                        </p:attrNameLst>
                                      </p:cBhvr>
                                      <p:tavLst>
                                        <p:tav tm="0">
                                          <p:val>
                                            <p:fltVal val="0.500000"/>
                                          </p:val>
                                        </p:tav>
                                        <p:tav tm="100000">
                                          <p:val>
                                            <p:strVal val="#ppt_y"/>
                                          </p:val>
                                        </p:tav>
                                      </p:tavLst>
                                    </p:anim>
                                  </p:childTnLst>
                                </p:cTn>
                              </p:par>
                              <p:par>
                                <p:cTn id="51" presetID="23" presetClass="entr" presetSubtype="528" fill="hold" nodeType="withEffect">
                                  <p:stCondLst>
                                    <p:cond delay="35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000000"/>
                                          </p:val>
                                        </p:tav>
                                        <p:tav tm="100000">
                                          <p:val>
                                            <p:strVal val="#ppt_w"/>
                                          </p:val>
                                        </p:tav>
                                      </p:tavLst>
                                    </p:anim>
                                    <p:anim calcmode="lin" valueType="num">
                                      <p:cBhvr>
                                        <p:cTn id="54" dur="500" fill="hold"/>
                                        <p:tgtEl>
                                          <p:spTgt spid="32"/>
                                        </p:tgtEl>
                                        <p:attrNameLst>
                                          <p:attrName>ppt_h</p:attrName>
                                        </p:attrNameLst>
                                      </p:cBhvr>
                                      <p:tavLst>
                                        <p:tav tm="0">
                                          <p:val>
                                            <p:fltVal val="0.000000"/>
                                          </p:val>
                                        </p:tav>
                                        <p:tav tm="100000">
                                          <p:val>
                                            <p:strVal val="#ppt_h"/>
                                          </p:val>
                                        </p:tav>
                                      </p:tavLst>
                                    </p:anim>
                                    <p:anim calcmode="lin" valueType="num">
                                      <p:cBhvr>
                                        <p:cTn id="55" dur="500" fill="hold"/>
                                        <p:tgtEl>
                                          <p:spTgt spid="32"/>
                                        </p:tgtEl>
                                        <p:attrNameLst>
                                          <p:attrName>ppt_x</p:attrName>
                                        </p:attrNameLst>
                                      </p:cBhvr>
                                      <p:tavLst>
                                        <p:tav tm="0">
                                          <p:val>
                                            <p:fltVal val="0.500000"/>
                                          </p:val>
                                        </p:tav>
                                        <p:tav tm="100000">
                                          <p:val>
                                            <p:strVal val="#ppt_x"/>
                                          </p:val>
                                        </p:tav>
                                      </p:tavLst>
                                    </p:anim>
                                    <p:anim calcmode="lin" valueType="num">
                                      <p:cBhvr>
                                        <p:cTn id="56" dur="500" fill="hold"/>
                                        <p:tgtEl>
                                          <p:spTgt spid="32"/>
                                        </p:tgtEl>
                                        <p:attrNameLst>
                                          <p:attrName>ppt_y</p:attrName>
                                        </p:attrNameLst>
                                      </p:cBhvr>
                                      <p:tavLst>
                                        <p:tav tm="0">
                                          <p:val>
                                            <p:fltVal val="0.500000"/>
                                          </p:val>
                                        </p:tav>
                                        <p:tav tm="100000">
                                          <p:val>
                                            <p:strVal val="#ppt_y"/>
                                          </p:val>
                                        </p:tav>
                                      </p:tavLst>
                                    </p:anim>
                                  </p:childTnLst>
                                </p:cTn>
                              </p:par>
                              <p:par>
                                <p:cTn id="57" presetID="23" presetClass="entr" presetSubtype="528" fill="hold" nodeType="withEffect">
                                  <p:stCondLst>
                                    <p:cond delay="46"/>
                                  </p:stCondLst>
                                  <p:childTnLst>
                                    <p:set>
                                      <p:cBhvr>
                                        <p:cTn id="58" dur="1" fill="hold">
                                          <p:stCondLst>
                                            <p:cond delay="0"/>
                                          </p:stCondLst>
                                        </p:cTn>
                                        <p:tgtEl>
                                          <p:spTgt spid="38"/>
                                        </p:tgtEl>
                                        <p:attrNameLst>
                                          <p:attrName>style.visibility</p:attrName>
                                        </p:attrNameLst>
                                      </p:cBhvr>
                                      <p:to>
                                        <p:strVal val="visible"/>
                                      </p:to>
                                    </p:set>
                                    <p:anim calcmode="lin" valueType="num">
                                      <p:cBhvr>
                                        <p:cTn id="59" dur="227" fill="hold"/>
                                        <p:tgtEl>
                                          <p:spTgt spid="38"/>
                                        </p:tgtEl>
                                        <p:attrNameLst>
                                          <p:attrName>ppt_w</p:attrName>
                                        </p:attrNameLst>
                                      </p:cBhvr>
                                      <p:tavLst>
                                        <p:tav tm="0">
                                          <p:val>
                                            <p:fltVal val="0.000000"/>
                                          </p:val>
                                        </p:tav>
                                        <p:tav tm="100000">
                                          <p:val>
                                            <p:strVal val="#ppt_w"/>
                                          </p:val>
                                        </p:tav>
                                      </p:tavLst>
                                    </p:anim>
                                    <p:anim calcmode="lin" valueType="num">
                                      <p:cBhvr>
                                        <p:cTn id="60" dur="227" fill="hold"/>
                                        <p:tgtEl>
                                          <p:spTgt spid="38"/>
                                        </p:tgtEl>
                                        <p:attrNameLst>
                                          <p:attrName>ppt_h</p:attrName>
                                        </p:attrNameLst>
                                      </p:cBhvr>
                                      <p:tavLst>
                                        <p:tav tm="0">
                                          <p:val>
                                            <p:fltVal val="0.000000"/>
                                          </p:val>
                                        </p:tav>
                                        <p:tav tm="100000">
                                          <p:val>
                                            <p:strVal val="#ppt_h"/>
                                          </p:val>
                                        </p:tav>
                                      </p:tavLst>
                                    </p:anim>
                                    <p:anim calcmode="lin" valueType="num">
                                      <p:cBhvr>
                                        <p:cTn id="61" dur="227" fill="hold"/>
                                        <p:tgtEl>
                                          <p:spTgt spid="38"/>
                                        </p:tgtEl>
                                        <p:attrNameLst>
                                          <p:attrName>ppt_x</p:attrName>
                                        </p:attrNameLst>
                                      </p:cBhvr>
                                      <p:tavLst>
                                        <p:tav tm="0">
                                          <p:val>
                                            <p:fltVal val="0.500000"/>
                                          </p:val>
                                        </p:tav>
                                        <p:tav tm="100000">
                                          <p:val>
                                            <p:strVal val="#ppt_x"/>
                                          </p:val>
                                        </p:tav>
                                      </p:tavLst>
                                    </p:anim>
                                    <p:anim calcmode="lin" valueType="num">
                                      <p:cBhvr>
                                        <p:cTn id="62" dur="227" fill="hold"/>
                                        <p:tgtEl>
                                          <p:spTgt spid="38"/>
                                        </p:tgtEl>
                                        <p:attrNameLst>
                                          <p:attrName>ppt_y</p:attrName>
                                        </p:attrNameLst>
                                      </p:cBhvr>
                                      <p:tavLst>
                                        <p:tav tm="0">
                                          <p:val>
                                            <p:fltVal val="0.500000"/>
                                          </p:val>
                                        </p:tav>
                                        <p:tav tm="100000">
                                          <p:val>
                                            <p:strVal val="#ppt_y"/>
                                          </p:val>
                                        </p:tav>
                                      </p:tavLst>
                                    </p:anim>
                                  </p:childTnLst>
                                </p:cTn>
                              </p:par>
                              <p:par>
                                <p:cTn id="63" presetID="23" presetClass="entr" presetSubtype="528" fill="hold" grpId="0" nodeType="withEffect">
                                  <p:stCondLst>
                                    <p:cond delay="46"/>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000000"/>
                                          </p:val>
                                        </p:tav>
                                        <p:tav tm="100000">
                                          <p:val>
                                            <p:strVal val="#ppt_w"/>
                                          </p:val>
                                        </p:tav>
                                      </p:tavLst>
                                    </p:anim>
                                    <p:anim calcmode="lin" valueType="num">
                                      <p:cBhvr>
                                        <p:cTn id="66" dur="500" fill="hold"/>
                                        <p:tgtEl>
                                          <p:spTgt spid="37"/>
                                        </p:tgtEl>
                                        <p:attrNameLst>
                                          <p:attrName>ppt_h</p:attrName>
                                        </p:attrNameLst>
                                      </p:cBhvr>
                                      <p:tavLst>
                                        <p:tav tm="0">
                                          <p:val>
                                            <p:fltVal val="0.000000"/>
                                          </p:val>
                                        </p:tav>
                                        <p:tav tm="100000">
                                          <p:val>
                                            <p:strVal val="#ppt_h"/>
                                          </p:val>
                                        </p:tav>
                                      </p:tavLst>
                                    </p:anim>
                                    <p:anim calcmode="lin" valueType="num">
                                      <p:cBhvr>
                                        <p:cTn id="67" dur="500" fill="hold"/>
                                        <p:tgtEl>
                                          <p:spTgt spid="37"/>
                                        </p:tgtEl>
                                        <p:attrNameLst>
                                          <p:attrName>ppt_x</p:attrName>
                                        </p:attrNameLst>
                                      </p:cBhvr>
                                      <p:tavLst>
                                        <p:tav tm="0">
                                          <p:val>
                                            <p:fltVal val="0.500000"/>
                                          </p:val>
                                        </p:tav>
                                        <p:tav tm="100000">
                                          <p:val>
                                            <p:strVal val="#ppt_x"/>
                                          </p:val>
                                        </p:tav>
                                      </p:tavLst>
                                    </p:anim>
                                    <p:anim calcmode="lin" valueType="num">
                                      <p:cBhvr>
                                        <p:cTn id="68" dur="500" fill="hold"/>
                                        <p:tgtEl>
                                          <p:spTgt spid="37"/>
                                        </p:tgtEl>
                                        <p:attrNameLst>
                                          <p:attrName>ppt_y</p:attrName>
                                        </p:attrNameLst>
                                      </p:cBhvr>
                                      <p:tavLst>
                                        <p:tav tm="0">
                                          <p:val>
                                            <p:fltVal val="0.500000"/>
                                          </p:val>
                                        </p:tav>
                                        <p:tav tm="100000">
                                          <p:val>
                                            <p:strVal val="#ppt_y"/>
                                          </p:val>
                                        </p:tav>
                                      </p:tavLst>
                                    </p:anim>
                                  </p:childTnLst>
                                </p:cTn>
                              </p:par>
                              <p:par>
                                <p:cTn id="69" presetID="23" presetClass="entr" presetSubtype="528" fill="hold" grpId="0" nodeType="withEffect">
                                  <p:stCondLst>
                                    <p:cond delay="296"/>
                                  </p:stCondLst>
                                  <p:childTnLst>
                                    <p:set>
                                      <p:cBhvr>
                                        <p:cTn id="70" dur="1" fill="hold">
                                          <p:stCondLst>
                                            <p:cond delay="0"/>
                                          </p:stCondLst>
                                        </p:cTn>
                                        <p:tgtEl>
                                          <p:spTgt spid="39"/>
                                        </p:tgtEl>
                                        <p:attrNameLst>
                                          <p:attrName>style.visibility</p:attrName>
                                        </p:attrNameLst>
                                      </p:cBhvr>
                                      <p:to>
                                        <p:strVal val="visible"/>
                                      </p:to>
                                    </p:set>
                                    <p:anim calcmode="lin" valueType="num">
                                      <p:cBhvr>
                                        <p:cTn id="71" dur="695" fill="hold"/>
                                        <p:tgtEl>
                                          <p:spTgt spid="39"/>
                                        </p:tgtEl>
                                        <p:attrNameLst>
                                          <p:attrName>ppt_w</p:attrName>
                                        </p:attrNameLst>
                                      </p:cBhvr>
                                      <p:tavLst>
                                        <p:tav tm="0">
                                          <p:val>
                                            <p:fltVal val="0.000000"/>
                                          </p:val>
                                        </p:tav>
                                        <p:tav tm="100000">
                                          <p:val>
                                            <p:strVal val="#ppt_w"/>
                                          </p:val>
                                        </p:tav>
                                      </p:tavLst>
                                    </p:anim>
                                    <p:anim calcmode="lin" valueType="num">
                                      <p:cBhvr>
                                        <p:cTn id="72" dur="695" fill="hold"/>
                                        <p:tgtEl>
                                          <p:spTgt spid="39"/>
                                        </p:tgtEl>
                                        <p:attrNameLst>
                                          <p:attrName>ppt_h</p:attrName>
                                        </p:attrNameLst>
                                      </p:cBhvr>
                                      <p:tavLst>
                                        <p:tav tm="0">
                                          <p:val>
                                            <p:fltVal val="0.000000"/>
                                          </p:val>
                                        </p:tav>
                                        <p:tav tm="100000">
                                          <p:val>
                                            <p:strVal val="#ppt_h"/>
                                          </p:val>
                                        </p:tav>
                                      </p:tavLst>
                                    </p:anim>
                                    <p:anim calcmode="lin" valueType="num">
                                      <p:cBhvr>
                                        <p:cTn id="73" dur="695" fill="hold"/>
                                        <p:tgtEl>
                                          <p:spTgt spid="39"/>
                                        </p:tgtEl>
                                        <p:attrNameLst>
                                          <p:attrName>ppt_x</p:attrName>
                                        </p:attrNameLst>
                                      </p:cBhvr>
                                      <p:tavLst>
                                        <p:tav tm="0">
                                          <p:val>
                                            <p:fltVal val="0.500000"/>
                                          </p:val>
                                        </p:tav>
                                        <p:tav tm="100000">
                                          <p:val>
                                            <p:strVal val="#ppt_x"/>
                                          </p:val>
                                        </p:tav>
                                      </p:tavLst>
                                    </p:anim>
                                    <p:anim calcmode="lin" valueType="num">
                                      <p:cBhvr>
                                        <p:cTn id="74" dur="695" fill="hold"/>
                                        <p:tgtEl>
                                          <p:spTgt spid="39"/>
                                        </p:tgtEl>
                                        <p:attrNameLst>
                                          <p:attrName>ppt_y</p:attrName>
                                        </p:attrNameLst>
                                      </p:cBhvr>
                                      <p:tavLst>
                                        <p:tav tm="0">
                                          <p:val>
                                            <p:fltVal val="0.500000"/>
                                          </p:val>
                                        </p:tav>
                                        <p:tav tm="100000">
                                          <p:val>
                                            <p:strVal val="#ppt_y"/>
                                          </p:val>
                                        </p:tav>
                                      </p:tavLst>
                                    </p:anim>
                                  </p:childTnLst>
                                </p:cTn>
                              </p:par>
                              <p:par>
                                <p:cTn id="75" presetID="23" presetClass="entr" presetSubtype="528" fill="hold" nodeType="withEffect">
                                  <p:stCondLst>
                                    <p:cond delay="382"/>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000000"/>
                                          </p:val>
                                        </p:tav>
                                        <p:tav tm="100000">
                                          <p:val>
                                            <p:strVal val="#ppt_w"/>
                                          </p:val>
                                        </p:tav>
                                      </p:tavLst>
                                    </p:anim>
                                    <p:anim calcmode="lin" valueType="num">
                                      <p:cBhvr>
                                        <p:cTn id="78" dur="500" fill="hold"/>
                                        <p:tgtEl>
                                          <p:spTgt spid="40"/>
                                        </p:tgtEl>
                                        <p:attrNameLst>
                                          <p:attrName>ppt_h</p:attrName>
                                        </p:attrNameLst>
                                      </p:cBhvr>
                                      <p:tavLst>
                                        <p:tav tm="0">
                                          <p:val>
                                            <p:fltVal val="0.000000"/>
                                          </p:val>
                                        </p:tav>
                                        <p:tav tm="100000">
                                          <p:val>
                                            <p:strVal val="#ppt_h"/>
                                          </p:val>
                                        </p:tav>
                                      </p:tavLst>
                                    </p:anim>
                                    <p:anim calcmode="lin" valueType="num">
                                      <p:cBhvr>
                                        <p:cTn id="79" dur="500" fill="hold"/>
                                        <p:tgtEl>
                                          <p:spTgt spid="40"/>
                                        </p:tgtEl>
                                        <p:attrNameLst>
                                          <p:attrName>ppt_x</p:attrName>
                                        </p:attrNameLst>
                                      </p:cBhvr>
                                      <p:tavLst>
                                        <p:tav tm="0">
                                          <p:val>
                                            <p:fltVal val="0.500000"/>
                                          </p:val>
                                        </p:tav>
                                        <p:tav tm="100000">
                                          <p:val>
                                            <p:strVal val="#ppt_x"/>
                                          </p:val>
                                        </p:tav>
                                      </p:tavLst>
                                    </p:anim>
                                    <p:anim calcmode="lin" valueType="num">
                                      <p:cBhvr>
                                        <p:cTn id="80" dur="500" fill="hold"/>
                                        <p:tgtEl>
                                          <p:spTgt spid="40"/>
                                        </p:tgtEl>
                                        <p:attrNameLst>
                                          <p:attrName>ppt_y</p:attrName>
                                        </p:attrNameLst>
                                      </p:cBhvr>
                                      <p:tavLst>
                                        <p:tav tm="0">
                                          <p:val>
                                            <p:fltVal val="0.500000"/>
                                          </p:val>
                                        </p:tav>
                                        <p:tav tm="100000">
                                          <p:val>
                                            <p:strVal val="#ppt_y"/>
                                          </p:val>
                                        </p:tav>
                                      </p:tavLst>
                                    </p:anim>
                                  </p:childTnLst>
                                </p:cTn>
                              </p:par>
                              <p:par>
                                <p:cTn id="81" presetID="23" presetClass="entr" presetSubtype="528" fill="hold" nodeType="withEffect">
                                  <p:stCondLst>
                                    <p:cond delay="301"/>
                                  </p:stCondLst>
                                  <p:childTnLst>
                                    <p:set>
                                      <p:cBhvr>
                                        <p:cTn id="82" dur="1" fill="hold">
                                          <p:stCondLst>
                                            <p:cond delay="0"/>
                                          </p:stCondLst>
                                        </p:cTn>
                                        <p:tgtEl>
                                          <p:spTgt spid="41"/>
                                        </p:tgtEl>
                                        <p:attrNameLst>
                                          <p:attrName>style.visibility</p:attrName>
                                        </p:attrNameLst>
                                      </p:cBhvr>
                                      <p:to>
                                        <p:strVal val="visible"/>
                                      </p:to>
                                    </p:set>
                                    <p:anim calcmode="lin" valueType="num">
                                      <p:cBhvr>
                                        <p:cTn id="83" dur="244" fill="hold"/>
                                        <p:tgtEl>
                                          <p:spTgt spid="41"/>
                                        </p:tgtEl>
                                        <p:attrNameLst>
                                          <p:attrName>ppt_w</p:attrName>
                                        </p:attrNameLst>
                                      </p:cBhvr>
                                      <p:tavLst>
                                        <p:tav tm="0">
                                          <p:val>
                                            <p:fltVal val="0.000000"/>
                                          </p:val>
                                        </p:tav>
                                        <p:tav tm="100000">
                                          <p:val>
                                            <p:strVal val="#ppt_w"/>
                                          </p:val>
                                        </p:tav>
                                      </p:tavLst>
                                    </p:anim>
                                    <p:anim calcmode="lin" valueType="num">
                                      <p:cBhvr>
                                        <p:cTn id="84" dur="244" fill="hold"/>
                                        <p:tgtEl>
                                          <p:spTgt spid="41"/>
                                        </p:tgtEl>
                                        <p:attrNameLst>
                                          <p:attrName>ppt_h</p:attrName>
                                        </p:attrNameLst>
                                      </p:cBhvr>
                                      <p:tavLst>
                                        <p:tav tm="0">
                                          <p:val>
                                            <p:fltVal val="0.000000"/>
                                          </p:val>
                                        </p:tav>
                                        <p:tav tm="100000">
                                          <p:val>
                                            <p:strVal val="#ppt_h"/>
                                          </p:val>
                                        </p:tav>
                                      </p:tavLst>
                                    </p:anim>
                                    <p:anim calcmode="lin" valueType="num">
                                      <p:cBhvr>
                                        <p:cTn id="85" dur="244" fill="hold"/>
                                        <p:tgtEl>
                                          <p:spTgt spid="41"/>
                                        </p:tgtEl>
                                        <p:attrNameLst>
                                          <p:attrName>ppt_x</p:attrName>
                                        </p:attrNameLst>
                                      </p:cBhvr>
                                      <p:tavLst>
                                        <p:tav tm="0">
                                          <p:val>
                                            <p:fltVal val="0.500000"/>
                                          </p:val>
                                        </p:tav>
                                        <p:tav tm="100000">
                                          <p:val>
                                            <p:strVal val="#ppt_x"/>
                                          </p:val>
                                        </p:tav>
                                      </p:tavLst>
                                    </p:anim>
                                    <p:anim calcmode="lin" valueType="num">
                                      <p:cBhvr>
                                        <p:cTn id="86" dur="244" fill="hold"/>
                                        <p:tgtEl>
                                          <p:spTgt spid="41"/>
                                        </p:tgtEl>
                                        <p:attrNameLst>
                                          <p:attrName>ppt_y</p:attrName>
                                        </p:attrNameLst>
                                      </p:cBhvr>
                                      <p:tavLst>
                                        <p:tav tm="0">
                                          <p:val>
                                            <p:fltVal val="0.500000"/>
                                          </p:val>
                                        </p:tav>
                                        <p:tav tm="100000">
                                          <p:val>
                                            <p:strVal val="#ppt_y"/>
                                          </p:val>
                                        </p:tav>
                                      </p:tavLst>
                                    </p:anim>
                                  </p:childTnLst>
                                </p:cTn>
                              </p:par>
                              <p:par>
                                <p:cTn id="87" presetID="23" presetClass="entr" presetSubtype="528" fill="hold" grpId="0" nodeType="withEffect">
                                  <p:stCondLst>
                                    <p:cond delay="50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34" fill="hold"/>
                                        <p:tgtEl>
                                          <p:spTgt spid="42"/>
                                        </p:tgtEl>
                                        <p:attrNameLst>
                                          <p:attrName>ppt_w</p:attrName>
                                        </p:attrNameLst>
                                      </p:cBhvr>
                                      <p:tavLst>
                                        <p:tav tm="0">
                                          <p:val>
                                            <p:fltVal val="0.000000"/>
                                          </p:val>
                                        </p:tav>
                                        <p:tav tm="100000">
                                          <p:val>
                                            <p:strVal val="#ppt_w"/>
                                          </p:val>
                                        </p:tav>
                                      </p:tavLst>
                                    </p:anim>
                                    <p:anim calcmode="lin" valueType="num">
                                      <p:cBhvr>
                                        <p:cTn id="90" dur="534" fill="hold"/>
                                        <p:tgtEl>
                                          <p:spTgt spid="42"/>
                                        </p:tgtEl>
                                        <p:attrNameLst>
                                          <p:attrName>ppt_h</p:attrName>
                                        </p:attrNameLst>
                                      </p:cBhvr>
                                      <p:tavLst>
                                        <p:tav tm="0">
                                          <p:val>
                                            <p:fltVal val="0.000000"/>
                                          </p:val>
                                        </p:tav>
                                        <p:tav tm="100000">
                                          <p:val>
                                            <p:strVal val="#ppt_h"/>
                                          </p:val>
                                        </p:tav>
                                      </p:tavLst>
                                    </p:anim>
                                    <p:anim calcmode="lin" valueType="num">
                                      <p:cBhvr>
                                        <p:cTn id="91" dur="534" fill="hold"/>
                                        <p:tgtEl>
                                          <p:spTgt spid="42"/>
                                        </p:tgtEl>
                                        <p:attrNameLst>
                                          <p:attrName>ppt_x</p:attrName>
                                        </p:attrNameLst>
                                      </p:cBhvr>
                                      <p:tavLst>
                                        <p:tav tm="0">
                                          <p:val>
                                            <p:fltVal val="0.500000"/>
                                          </p:val>
                                        </p:tav>
                                        <p:tav tm="100000">
                                          <p:val>
                                            <p:strVal val="#ppt_x"/>
                                          </p:val>
                                        </p:tav>
                                      </p:tavLst>
                                    </p:anim>
                                    <p:anim calcmode="lin" valueType="num">
                                      <p:cBhvr>
                                        <p:cTn id="92" dur="534" fill="hold"/>
                                        <p:tgtEl>
                                          <p:spTgt spid="42"/>
                                        </p:tgtEl>
                                        <p:attrNameLst>
                                          <p:attrName>ppt_y</p:attrName>
                                        </p:attrNameLst>
                                      </p:cBhvr>
                                      <p:tavLst>
                                        <p:tav tm="0">
                                          <p:val>
                                            <p:fltVal val="0.500000"/>
                                          </p:val>
                                        </p:tav>
                                        <p:tav tm="100000">
                                          <p:val>
                                            <p:strVal val="#ppt_y"/>
                                          </p:val>
                                        </p:tav>
                                      </p:tavLst>
                                    </p:anim>
                                  </p:childTnLst>
                                </p:cTn>
                              </p:par>
                              <p:par>
                                <p:cTn id="93" presetID="23" presetClass="entr" presetSubtype="528" fill="hold" nodeType="withEffect">
                                  <p:stCondLst>
                                    <p:cond delay="500"/>
                                  </p:stCondLst>
                                  <p:childTnLst>
                                    <p:set>
                                      <p:cBhvr>
                                        <p:cTn id="94" dur="1" fill="hold">
                                          <p:stCondLst>
                                            <p:cond delay="0"/>
                                          </p:stCondLst>
                                        </p:cTn>
                                        <p:tgtEl>
                                          <p:spTgt spid="43"/>
                                        </p:tgtEl>
                                        <p:attrNameLst>
                                          <p:attrName>style.visibility</p:attrName>
                                        </p:attrNameLst>
                                      </p:cBhvr>
                                      <p:to>
                                        <p:strVal val="visible"/>
                                      </p:to>
                                    </p:set>
                                    <p:anim calcmode="lin" valueType="num">
                                      <p:cBhvr>
                                        <p:cTn id="95" dur="106" fill="hold"/>
                                        <p:tgtEl>
                                          <p:spTgt spid="43"/>
                                        </p:tgtEl>
                                        <p:attrNameLst>
                                          <p:attrName>ppt_w</p:attrName>
                                        </p:attrNameLst>
                                      </p:cBhvr>
                                      <p:tavLst>
                                        <p:tav tm="0">
                                          <p:val>
                                            <p:fltVal val="0.000000"/>
                                          </p:val>
                                        </p:tav>
                                        <p:tav tm="100000">
                                          <p:val>
                                            <p:strVal val="#ppt_w"/>
                                          </p:val>
                                        </p:tav>
                                      </p:tavLst>
                                    </p:anim>
                                    <p:anim calcmode="lin" valueType="num">
                                      <p:cBhvr>
                                        <p:cTn id="96" dur="106" fill="hold"/>
                                        <p:tgtEl>
                                          <p:spTgt spid="43"/>
                                        </p:tgtEl>
                                        <p:attrNameLst>
                                          <p:attrName>ppt_h</p:attrName>
                                        </p:attrNameLst>
                                      </p:cBhvr>
                                      <p:tavLst>
                                        <p:tav tm="0">
                                          <p:val>
                                            <p:fltVal val="0.000000"/>
                                          </p:val>
                                        </p:tav>
                                        <p:tav tm="100000">
                                          <p:val>
                                            <p:strVal val="#ppt_h"/>
                                          </p:val>
                                        </p:tav>
                                      </p:tavLst>
                                    </p:anim>
                                    <p:anim calcmode="lin" valueType="num">
                                      <p:cBhvr>
                                        <p:cTn id="97" dur="106" fill="hold"/>
                                        <p:tgtEl>
                                          <p:spTgt spid="43"/>
                                        </p:tgtEl>
                                        <p:attrNameLst>
                                          <p:attrName>ppt_x</p:attrName>
                                        </p:attrNameLst>
                                      </p:cBhvr>
                                      <p:tavLst>
                                        <p:tav tm="0">
                                          <p:val>
                                            <p:fltVal val="0.500000"/>
                                          </p:val>
                                        </p:tav>
                                        <p:tav tm="100000">
                                          <p:val>
                                            <p:strVal val="#ppt_x"/>
                                          </p:val>
                                        </p:tav>
                                      </p:tavLst>
                                    </p:anim>
                                    <p:anim calcmode="lin" valueType="num">
                                      <p:cBhvr>
                                        <p:cTn id="98" dur="106" fill="hold"/>
                                        <p:tgtEl>
                                          <p:spTgt spid="43"/>
                                        </p:tgtEl>
                                        <p:attrNameLst>
                                          <p:attrName>ppt_y</p:attrName>
                                        </p:attrNameLst>
                                      </p:cBhvr>
                                      <p:tavLst>
                                        <p:tav tm="0">
                                          <p:val>
                                            <p:fltVal val="0.500000"/>
                                          </p:val>
                                        </p:tav>
                                        <p:tav tm="100000">
                                          <p:val>
                                            <p:strVal val="#ppt_y"/>
                                          </p:val>
                                        </p:tav>
                                      </p:tavLst>
                                    </p:anim>
                                  </p:childTnLst>
                                </p:cTn>
                              </p:par>
                              <p:par>
                                <p:cTn id="99" presetID="23" presetClass="entr" presetSubtype="528" fill="hold" grpId="0" nodeType="withEffect">
                                  <p:stCondLst>
                                    <p:cond delay="401"/>
                                  </p:stCondLst>
                                  <p:childTnLst>
                                    <p:set>
                                      <p:cBhvr>
                                        <p:cTn id="100" dur="1" fill="hold">
                                          <p:stCondLst>
                                            <p:cond delay="0"/>
                                          </p:stCondLst>
                                        </p:cTn>
                                        <p:tgtEl>
                                          <p:spTgt spid="44"/>
                                        </p:tgtEl>
                                        <p:attrNameLst>
                                          <p:attrName>style.visibility</p:attrName>
                                        </p:attrNameLst>
                                      </p:cBhvr>
                                      <p:to>
                                        <p:strVal val="visible"/>
                                      </p:to>
                                    </p:set>
                                    <p:anim calcmode="lin" valueType="num">
                                      <p:cBhvr>
                                        <p:cTn id="101" dur="500" fill="hold"/>
                                        <p:tgtEl>
                                          <p:spTgt spid="44"/>
                                        </p:tgtEl>
                                        <p:attrNameLst>
                                          <p:attrName>ppt_w</p:attrName>
                                        </p:attrNameLst>
                                      </p:cBhvr>
                                      <p:tavLst>
                                        <p:tav tm="0">
                                          <p:val>
                                            <p:fltVal val="0.000000"/>
                                          </p:val>
                                        </p:tav>
                                        <p:tav tm="100000">
                                          <p:val>
                                            <p:strVal val="#ppt_w"/>
                                          </p:val>
                                        </p:tav>
                                      </p:tavLst>
                                    </p:anim>
                                    <p:anim calcmode="lin" valueType="num">
                                      <p:cBhvr>
                                        <p:cTn id="102" dur="500" fill="hold"/>
                                        <p:tgtEl>
                                          <p:spTgt spid="44"/>
                                        </p:tgtEl>
                                        <p:attrNameLst>
                                          <p:attrName>ppt_h</p:attrName>
                                        </p:attrNameLst>
                                      </p:cBhvr>
                                      <p:tavLst>
                                        <p:tav tm="0">
                                          <p:val>
                                            <p:fltVal val="0.000000"/>
                                          </p:val>
                                        </p:tav>
                                        <p:tav tm="100000">
                                          <p:val>
                                            <p:strVal val="#ppt_h"/>
                                          </p:val>
                                        </p:tav>
                                      </p:tavLst>
                                    </p:anim>
                                    <p:anim calcmode="lin" valueType="num">
                                      <p:cBhvr>
                                        <p:cTn id="103" dur="500" fill="hold"/>
                                        <p:tgtEl>
                                          <p:spTgt spid="44"/>
                                        </p:tgtEl>
                                        <p:attrNameLst>
                                          <p:attrName>ppt_x</p:attrName>
                                        </p:attrNameLst>
                                      </p:cBhvr>
                                      <p:tavLst>
                                        <p:tav tm="0">
                                          <p:val>
                                            <p:fltVal val="0.500000"/>
                                          </p:val>
                                        </p:tav>
                                        <p:tav tm="100000">
                                          <p:val>
                                            <p:strVal val="#ppt_x"/>
                                          </p:val>
                                        </p:tav>
                                      </p:tavLst>
                                    </p:anim>
                                    <p:anim calcmode="lin" valueType="num">
                                      <p:cBhvr>
                                        <p:cTn id="104" dur="500" fill="hold"/>
                                        <p:tgtEl>
                                          <p:spTgt spid="44"/>
                                        </p:tgtEl>
                                        <p:attrNameLst>
                                          <p:attrName>ppt_y</p:attrName>
                                        </p:attrNameLst>
                                      </p:cBhvr>
                                      <p:tavLst>
                                        <p:tav tm="0">
                                          <p:val>
                                            <p:fltVal val="0.500000"/>
                                          </p:val>
                                        </p:tav>
                                        <p:tav tm="100000">
                                          <p:val>
                                            <p:strVal val="#ppt_y"/>
                                          </p:val>
                                        </p:tav>
                                      </p:tavLst>
                                    </p:anim>
                                  </p:childTnLst>
                                </p:cTn>
                              </p:par>
                            </p:childTnLst>
                          </p:cTn>
                        </p:par>
                        <p:par>
                          <p:cTn id="105" fill="hold">
                            <p:stCondLst>
                              <p:cond delay="20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33"/>
                                        </p:tgtEl>
                                      </p:cBhvr>
                                    </p:animEffect>
                                    <p:animScale>
                                      <p:cBhvr>
                                        <p:cTn id="108" dur="250" autoRev="1" fill="hold"/>
                                        <p:tgtEl>
                                          <p:spTgt spid="33"/>
                                        </p:tgtEl>
                                      </p:cBhvr>
                                      <p:by x="105000" y="105000"/>
                                    </p:animScale>
                                  </p:childTnLst>
                                </p:cTn>
                              </p:par>
                              <p:par>
                                <p:cTn id="109" presetID="26" presetClass="emph" presetSubtype="0" repeatCount="3000" fill="hold" nodeType="withEffect">
                                  <p:stCondLst>
                                    <p:cond delay="300"/>
                                  </p:stCondLst>
                                  <p:childTnLst>
                                    <p:animEffect transition="out" filter="fade">
                                      <p:cBhvr>
                                        <p:cTn id="110" dur="350" tmFilter="0, 0; .2, .5; .8, .5; 1, 0"/>
                                        <p:tgtEl>
                                          <p:spTgt spid="34"/>
                                        </p:tgtEl>
                                      </p:cBhvr>
                                    </p:animEffect>
                                    <p:animScale>
                                      <p:cBhvr>
                                        <p:cTn id="111" dur="175" autoRev="1" fill="hold"/>
                                        <p:tgtEl>
                                          <p:spTgt spid="34"/>
                                        </p:tgtEl>
                                      </p:cBhvr>
                                      <p:by x="105000" y="105000"/>
                                    </p:animScale>
                                  </p:childTnLst>
                                </p:cTn>
                              </p:par>
                              <p:par>
                                <p:cTn id="112" presetID="26" presetClass="emph" presetSubtype="0" repeatCount="4000" fill="hold" grpId="1" nodeType="withEffect">
                                  <p:stCondLst>
                                    <p:cond delay="500"/>
                                  </p:stCondLst>
                                  <p:childTnLst>
                                    <p:animEffect transition="out" filter="fade">
                                      <p:cBhvr>
                                        <p:cTn id="113" dur="250" tmFilter="0, 0; .2, .5; .8, .5; 1, 0"/>
                                        <p:tgtEl>
                                          <p:spTgt spid="39"/>
                                        </p:tgtEl>
                                      </p:cBhvr>
                                    </p:animEffect>
                                    <p:animScale>
                                      <p:cBhvr>
                                        <p:cTn id="114" dur="125" autoRev="1" fill="hold"/>
                                        <p:tgtEl>
                                          <p:spTgt spid="39"/>
                                        </p:tgtEl>
                                      </p:cBhvr>
                                      <p:by x="105000" y="105000"/>
                                    </p:animScale>
                                  </p:childTnLst>
                                </p:cTn>
                              </p:par>
                              <p:par>
                                <p:cTn id="115" presetID="26" presetClass="emph" presetSubtype="0" repeatCount="3000" fill="hold" nodeType="withEffect">
                                  <p:stCondLst>
                                    <p:cond delay="150"/>
                                  </p:stCondLst>
                                  <p:childTnLst>
                                    <p:animEffect transition="out" filter="fade">
                                      <p:cBhvr>
                                        <p:cTn id="116" dur="400" tmFilter="0, 0; .2, .5; .8, .5; 1, 0"/>
                                        <p:tgtEl>
                                          <p:spTgt spid="32"/>
                                        </p:tgtEl>
                                      </p:cBhvr>
                                    </p:animEffect>
                                    <p:animScale>
                                      <p:cBhvr>
                                        <p:cTn id="117" dur="2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9" grpId="0" animBg="1"/>
      <p:bldP spid="39" grpId="1" animBg="1"/>
      <p:bldP spid="42"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8" name="直接连接符 27"/>
          <p:cNvCxnSpPr>
            <a:stCxn id="33" idx="0"/>
            <a:endCxn id="47" idx="4"/>
          </p:cNvCxnSpPr>
          <p:nvPr/>
        </p:nvCxnSpPr>
        <p:spPr>
          <a:xfrm>
            <a:off x="1965325" y="2451735"/>
            <a:ext cx="5080" cy="361188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9" name="内容占位符 2"/>
          <p:cNvSpPr txBox="1"/>
          <p:nvPr/>
        </p:nvSpPr>
        <p:spPr>
          <a:xfrm>
            <a:off x="1606550" y="1439863"/>
            <a:ext cx="3694113" cy="563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什么是统计法</a:t>
            </a:r>
            <a:endParaRPr kumimoji="0" lang="en-US" altLang="zh-CN"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nvGrpSpPr>
          <p:cNvPr id="30" name="组合 29"/>
          <p:cNvGrpSpPr/>
          <p:nvPr/>
        </p:nvGrpSpPr>
        <p:grpSpPr>
          <a:xfrm>
            <a:off x="1606550" y="2476500"/>
            <a:ext cx="9445625" cy="3733800"/>
            <a:chOff x="1522639" y="2121861"/>
            <a:chExt cx="8948652" cy="2840473"/>
          </a:xfrm>
        </p:grpSpPr>
        <p:sp>
          <p:nvSpPr>
            <p:cNvPr id="35" name="矩形 34"/>
            <p:cNvSpPr/>
            <p:nvPr/>
          </p:nvSpPr>
          <p:spPr>
            <a:xfrm>
              <a:off x="2273759" y="2121861"/>
              <a:ext cx="8197532" cy="28404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431800" algn="l" defTabSz="914400" rtl="0" eaLnBrk="1" fontAlgn="base" latinLnBrk="0" hangingPunct="1">
                <a:lnSpc>
                  <a:spcPts val="3400"/>
                </a:lnSpc>
                <a:spcBef>
                  <a:spcPct val="20000"/>
                </a:spcBef>
                <a:spcAft>
                  <a:spcPct val="0"/>
                </a:spcAft>
                <a:buClr>
                  <a:schemeClr val="hlink"/>
                </a:buClr>
                <a:buSzPct val="75000"/>
                <a:buFont typeface="Wingdings" panose="05000000000000000000" pitchFamily="2" charset="2"/>
                <a:buNone/>
                <a:defRPr/>
              </a:pPr>
              <a:r>
                <a:rPr lang="en-US" altLang="zh-CN" sz="2400" noProof="0" dirty="0" smtClean="0">
                  <a:ln>
                    <a:noFill/>
                  </a:ln>
                  <a:solidFill>
                    <a:srgbClr val="003399"/>
                  </a:solidFill>
                  <a:effectLst/>
                  <a:uLnTx/>
                  <a:uFillTx/>
                  <a:ea typeface="仿宋_GB2312" pitchFamily="49" charset="-122"/>
                  <a:sym typeface="+mn-ea"/>
                </a:rPr>
                <a:t>   </a:t>
              </a:r>
              <a:r>
                <a:rPr lang="en-US" altLang="zh-CN" sz="2400" noProof="0" dirty="0" smtClean="0">
                  <a:ln>
                    <a:noFill/>
                  </a:ln>
                  <a:solidFill>
                    <a:srgbClr val="0033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noProof="0" dirty="0" smtClean="0">
                  <a:ln>
                    <a:noFill/>
                  </a:ln>
                  <a:solidFill>
                    <a:srgbClr val="0033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是指调整国家统计机关行使统计职能而产生的统计关系的法律规范的总称。</a:t>
              </a:r>
              <a:endParaRPr lang="zh-CN" altLang="en-US" sz="2400" noProof="0" dirty="0" smtClean="0">
                <a:ln>
                  <a:noFill/>
                </a:ln>
                <a:solidFill>
                  <a:srgbClr val="0033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431800" algn="l" defTabSz="914400" rtl="0" eaLnBrk="1" fontAlgn="base" latinLnBrk="0" hangingPunct="1">
                <a:lnSpc>
                  <a:spcPts val="3400"/>
                </a:lnSpc>
                <a:spcBef>
                  <a:spcPct val="20000"/>
                </a:spcBef>
                <a:spcAft>
                  <a:spcPct val="0"/>
                </a:spcAft>
                <a:buClr>
                  <a:schemeClr val="hlink"/>
                </a:buClr>
                <a:buSzPct val="75000"/>
                <a:buFont typeface="Wingdings" panose="05000000000000000000" pitchFamily="2" charset="2"/>
                <a:buNone/>
                <a:defRPr/>
              </a:pPr>
              <a:endParaRPr kumimoji="0" lang="zh-CN" altLang="en-US" sz="2400" b="0" i="0" u="none" strike="noStrike" kern="1200" cap="none" spc="0" normalizeH="0" baseline="0" noProof="0" dirty="0" smtClean="0">
                <a:ln>
                  <a:noFill/>
                </a:ln>
                <a:solidFill>
                  <a:srgbClr val="00339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431800" algn="l" defTabSz="914400" rtl="0" eaLnBrk="1" fontAlgn="base" latinLnBrk="0" hangingPunct="1">
                <a:lnSpc>
                  <a:spcPts val="3400"/>
                </a:lnSpc>
                <a:spcBef>
                  <a:spcPct val="20000"/>
                </a:spcBef>
                <a:spcAft>
                  <a:spcPct val="0"/>
                </a:spcAft>
                <a:buClr>
                  <a:schemeClr val="hlink"/>
                </a:buClr>
                <a:buSzPct val="75000"/>
                <a:buFont typeface="Wingdings" panose="05000000000000000000" pitchFamily="2" charset="2"/>
                <a:buNone/>
                <a:defRPr/>
              </a:pPr>
              <a:r>
                <a:rPr lang="zh-CN" altLang="en-US" sz="2400" noProof="0" dirty="0" smtClean="0">
                  <a:ln>
                    <a:noFill/>
                  </a:ln>
                  <a:solidFill>
                    <a:srgbClr val="0033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它的基本任务是对国民经济和社会发展情况进行统计调查、统计分析，提供统计资料，实行统计监督。统计法是国家统计机关行使职能的法律依据，也是国家进行社会经济监督的有力工具。</a:t>
              </a: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34" name="椭圆 11"/>
            <p:cNvSpPr/>
            <p:nvPr/>
          </p:nvSpPr>
          <p:spPr>
            <a:xfrm>
              <a:off x="1522639" y="2277305"/>
              <a:ext cx="274080" cy="273871"/>
            </a:xfrm>
            <a:custGeom>
              <a:avLst/>
              <a:gdLst>
                <a:gd name="connsiteX0" fmla="*/ 145025 w 331788"/>
                <a:gd name="connsiteY0" fmla="*/ 104594 h 331536"/>
                <a:gd name="connsiteX1" fmla="*/ 198438 w 331788"/>
                <a:gd name="connsiteY1" fmla="*/ 123670 h 331536"/>
                <a:gd name="connsiteX2" fmla="*/ 198438 w 331788"/>
                <a:gd name="connsiteY2" fmla="*/ 152614 h 331536"/>
                <a:gd name="connsiteX3" fmla="*/ 169334 w 331788"/>
                <a:gd name="connsiteY3" fmla="*/ 152614 h 331536"/>
                <a:gd name="connsiteX4" fmla="*/ 113771 w 331788"/>
                <a:gd name="connsiteY4" fmla="*/ 167085 h 331536"/>
                <a:gd name="connsiteX5" fmla="*/ 51594 w 331788"/>
                <a:gd name="connsiteY5" fmla="*/ 227603 h 331536"/>
                <a:gd name="connsiteX6" fmla="*/ 41010 w 331788"/>
                <a:gd name="connsiteY6" fmla="*/ 253915 h 331536"/>
                <a:gd name="connsiteX7" fmla="*/ 51594 w 331788"/>
                <a:gd name="connsiteY7" fmla="*/ 280228 h 331536"/>
                <a:gd name="connsiteX8" fmla="*/ 105833 w 331788"/>
                <a:gd name="connsiteY8" fmla="*/ 280228 h 331536"/>
                <a:gd name="connsiteX9" fmla="*/ 121708 w 331788"/>
                <a:gd name="connsiteY9" fmla="*/ 263125 h 331536"/>
                <a:gd name="connsiteX10" fmla="*/ 150813 w 331788"/>
                <a:gd name="connsiteY10" fmla="*/ 263125 h 331536"/>
                <a:gd name="connsiteX11" fmla="*/ 150813 w 331788"/>
                <a:gd name="connsiteY11" fmla="*/ 292068 h 331536"/>
                <a:gd name="connsiteX12" fmla="*/ 134938 w 331788"/>
                <a:gd name="connsiteY12" fmla="*/ 309171 h 331536"/>
                <a:gd name="connsiteX13" fmla="*/ 78052 w 331788"/>
                <a:gd name="connsiteY13" fmla="*/ 331536 h 331536"/>
                <a:gd name="connsiteX14" fmla="*/ 22489 w 331788"/>
                <a:gd name="connsiteY14" fmla="*/ 309171 h 331536"/>
                <a:gd name="connsiteX15" fmla="*/ 0 w 331788"/>
                <a:gd name="connsiteY15" fmla="*/ 253915 h 331536"/>
                <a:gd name="connsiteX16" fmla="*/ 22489 w 331788"/>
                <a:gd name="connsiteY16" fmla="*/ 198660 h 331536"/>
                <a:gd name="connsiteX17" fmla="*/ 84666 w 331788"/>
                <a:gd name="connsiteY17" fmla="*/ 136826 h 331536"/>
                <a:gd name="connsiteX18" fmla="*/ 145025 w 331788"/>
                <a:gd name="connsiteY18" fmla="*/ 104594 h 331536"/>
                <a:gd name="connsiteX19" fmla="*/ 254829 w 331788"/>
                <a:gd name="connsiteY19" fmla="*/ 43 h 331536"/>
                <a:gd name="connsiteX20" fmla="*/ 309472 w 331788"/>
                <a:gd name="connsiteY20" fmla="*/ 24739 h 331536"/>
                <a:gd name="connsiteX21" fmla="*/ 331788 w 331788"/>
                <a:gd name="connsiteY21" fmla="*/ 80057 h 331536"/>
                <a:gd name="connsiteX22" fmla="*/ 309472 w 331788"/>
                <a:gd name="connsiteY22" fmla="*/ 135376 h 331536"/>
                <a:gd name="connsiteX23" fmla="*/ 242522 w 331788"/>
                <a:gd name="connsiteY23" fmla="*/ 199914 h 331536"/>
                <a:gd name="connsiteX24" fmla="*/ 180823 w 331788"/>
                <a:gd name="connsiteY24" fmla="*/ 231524 h 331536"/>
                <a:gd name="connsiteX25" fmla="*/ 134877 w 331788"/>
                <a:gd name="connsiteY25" fmla="*/ 210451 h 331536"/>
                <a:gd name="connsiteX26" fmla="*/ 134877 w 331788"/>
                <a:gd name="connsiteY26" fmla="*/ 181474 h 331536"/>
                <a:gd name="connsiteX27" fmla="*/ 163757 w 331788"/>
                <a:gd name="connsiteY27" fmla="*/ 181474 h 331536"/>
                <a:gd name="connsiteX28" fmla="*/ 213641 w 331788"/>
                <a:gd name="connsiteY28" fmla="*/ 170937 h 331536"/>
                <a:gd name="connsiteX29" fmla="*/ 280591 w 331788"/>
                <a:gd name="connsiteY29" fmla="*/ 106399 h 331536"/>
                <a:gd name="connsiteX30" fmla="*/ 291093 w 331788"/>
                <a:gd name="connsiteY30" fmla="*/ 80057 h 331536"/>
                <a:gd name="connsiteX31" fmla="*/ 280591 w 331788"/>
                <a:gd name="connsiteY31" fmla="*/ 53715 h 331536"/>
                <a:gd name="connsiteX32" fmla="*/ 232020 w 331788"/>
                <a:gd name="connsiteY32" fmla="*/ 49764 h 331536"/>
                <a:gd name="connsiteX33" fmla="*/ 211016 w 331788"/>
                <a:gd name="connsiteY33" fmla="*/ 70838 h 331536"/>
                <a:gd name="connsiteX34" fmla="*/ 182135 w 331788"/>
                <a:gd name="connsiteY34" fmla="*/ 70838 h 331536"/>
                <a:gd name="connsiteX35" fmla="*/ 182135 w 331788"/>
                <a:gd name="connsiteY35" fmla="*/ 41861 h 331536"/>
                <a:gd name="connsiteX36" fmla="*/ 203139 w 331788"/>
                <a:gd name="connsiteY36" fmla="*/ 20788 h 331536"/>
                <a:gd name="connsiteX37" fmla="*/ 254829 w 331788"/>
                <a:gd name="connsiteY37" fmla="*/ 43 h 33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31536">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sp>
        <p:nvSpPr>
          <p:cNvPr id="49" name="文本框 48"/>
          <p:cNvSpPr txBox="1"/>
          <p:nvPr/>
        </p:nvSpPr>
        <p:spPr>
          <a:xfrm>
            <a:off x="1241807" y="340882"/>
            <a:ext cx="5253449"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前言</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8" name="直接连接符 27"/>
          <p:cNvCxnSpPr>
            <a:stCxn id="33" idx="0"/>
            <a:endCxn id="47" idx="4"/>
          </p:cNvCxnSpPr>
          <p:nvPr/>
        </p:nvCxnSpPr>
        <p:spPr>
          <a:xfrm>
            <a:off x="1965325" y="2476500"/>
            <a:ext cx="4763" cy="358775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9" name="内容占位符 2"/>
          <p:cNvSpPr txBox="1"/>
          <p:nvPr/>
        </p:nvSpPr>
        <p:spPr>
          <a:xfrm>
            <a:off x="1606550" y="1439863"/>
            <a:ext cx="6646863" cy="563563"/>
          </a:xfrm>
          <a:prstGeom prst="rect">
            <a:avLst/>
          </a:prstGeom>
        </p:spPr>
        <p:txBody>
          <a:bodyPr/>
          <a:p>
            <a:pPr marL="228600" indent="-228600">
              <a:lnSpc>
                <a:spcPct val="90000"/>
              </a:lnSpc>
              <a:spcBef>
                <a:spcPts val="1000"/>
              </a:spcBef>
              <a:buFont typeface="Arial" panose="020B0604020202020204" pitchFamily="34" charset="0"/>
              <a:buChar char="•"/>
            </a:pPr>
            <a:r>
              <a:rPr lang="en-US" altLang="zh-CN" sz="2800">
                <a:solidFill>
                  <a:schemeClr val="accent1"/>
                </a:solidFill>
                <a:latin typeface="Arial" panose="020B0604020202020204" pitchFamily="34" charset="0"/>
                <a:ea typeface="微软雅黑" panose="020B0503020204020204" pitchFamily="34" charset="-122"/>
              </a:rPr>
              <a:t>《</a:t>
            </a:r>
            <a:r>
              <a:rPr lang="zh-CN" altLang="en-US" sz="2800" dirty="0">
                <a:solidFill>
                  <a:schemeClr val="accent1"/>
                </a:solidFill>
                <a:latin typeface="Arial" panose="020B0604020202020204" pitchFamily="34" charset="0"/>
                <a:ea typeface="微软雅黑" panose="020B0503020204020204" pitchFamily="34" charset="-122"/>
              </a:rPr>
              <a:t>统计违法违纪行为处分规定</a:t>
            </a:r>
            <a:r>
              <a:rPr lang="en-US" altLang="zh-CN" sz="2800">
                <a:solidFill>
                  <a:schemeClr val="accent1"/>
                </a:solidFill>
                <a:latin typeface="Arial" panose="020B0604020202020204" pitchFamily="34" charset="0"/>
                <a:ea typeface="微软雅黑" panose="020B0503020204020204" pitchFamily="34" charset="-122"/>
              </a:rPr>
              <a:t>》</a:t>
            </a:r>
            <a:r>
              <a:rPr lang="zh-CN" altLang="en-US" sz="2800" dirty="0">
                <a:solidFill>
                  <a:schemeClr val="accent1"/>
                </a:solidFill>
                <a:latin typeface="Arial" panose="020B0604020202020204" pitchFamily="34" charset="0"/>
                <a:ea typeface="微软雅黑" panose="020B0503020204020204" pitchFamily="34" charset="-122"/>
              </a:rPr>
              <a:t>第</a:t>
            </a:r>
            <a:r>
              <a:rPr lang="en-US" altLang="zh-CN" sz="2800">
                <a:solidFill>
                  <a:schemeClr val="accent1"/>
                </a:solidFill>
                <a:latin typeface="Arial" panose="020B0604020202020204" pitchFamily="34" charset="0"/>
                <a:ea typeface="微软雅黑" panose="020B0503020204020204" pitchFamily="34" charset="-122"/>
              </a:rPr>
              <a:t>3</a:t>
            </a:r>
            <a:r>
              <a:rPr lang="zh-CN" altLang="en-US" sz="2800" dirty="0">
                <a:solidFill>
                  <a:schemeClr val="accent1"/>
                </a:solidFill>
                <a:latin typeface="Arial" panose="020B0604020202020204" pitchFamily="34" charset="0"/>
                <a:ea typeface="微软雅黑" panose="020B0503020204020204" pitchFamily="34" charset="-122"/>
              </a:rPr>
              <a:t>条</a:t>
            </a:r>
            <a:r>
              <a:rPr lang="zh-CN" altLang="en-US" sz="2800" dirty="0">
                <a:solidFill>
                  <a:schemeClr val="accent1"/>
                </a:solidFill>
                <a:latin typeface="Arial" panose="020B0604020202020204" pitchFamily="34" charset="0"/>
              </a:rPr>
              <a:t> </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241807" y="340883"/>
            <a:ext cx="5253450" cy="461663"/>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统计执法力度空前</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pic>
        <p:nvPicPr>
          <p:cNvPr id="97304" name="图片 97303"/>
          <p:cNvPicPr>
            <a:picLocks noChangeAspect="1"/>
          </p:cNvPicPr>
          <p:nvPr/>
        </p:nvPicPr>
        <p:blipFill>
          <a:blip r:embed="rId1">
            <a:lum contrast="6000"/>
          </a:blip>
          <a:stretch>
            <a:fillRect/>
          </a:stretch>
        </p:blipFill>
        <p:spPr>
          <a:xfrm>
            <a:off x="1852613" y="2514600"/>
            <a:ext cx="219075" cy="228600"/>
          </a:xfrm>
          <a:prstGeom prst="rect">
            <a:avLst/>
          </a:prstGeom>
          <a:noFill/>
          <a:ln w="9525">
            <a:noFill/>
          </a:ln>
        </p:spPr>
      </p:pic>
      <p:sp>
        <p:nvSpPr>
          <p:cNvPr id="97305" name="文本框 97304"/>
          <p:cNvSpPr txBox="1"/>
          <p:nvPr/>
        </p:nvSpPr>
        <p:spPr>
          <a:xfrm>
            <a:off x="2324100" y="2571750"/>
            <a:ext cx="9010650" cy="1187450"/>
          </a:xfrm>
          <a:prstGeom prst="rect">
            <a:avLst/>
          </a:prstGeom>
          <a:noFill/>
          <a:ln w="9525">
            <a:noFill/>
          </a:ln>
        </p:spPr>
        <p:txBody>
          <a:bodyPr>
            <a:spAutoFit/>
          </a:bodyPr>
          <a:p>
            <a:pPr>
              <a:spcBef>
                <a:spcPct val="50000"/>
              </a:spcBef>
            </a:pPr>
            <a:r>
              <a:rPr lang="zh-CN" altLang="en-US" sz="2400" dirty="0">
                <a:latin typeface="Arial" panose="020B0604020202020204" pitchFamily="34" charset="0"/>
                <a:ea typeface="微软雅黑" panose="020B0503020204020204" pitchFamily="34" charset="-122"/>
              </a:rPr>
              <a:t>        地方、部门以及企业、事业单位、社会团体的领导人员有下列行为之一的，给予记过或者记大过处分；情节较重的，给予降级或者撤职处分；情节严重的，给予开除处分：</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97306" name="文本框 97305"/>
          <p:cNvSpPr txBox="1"/>
          <p:nvPr/>
        </p:nvSpPr>
        <p:spPr>
          <a:xfrm>
            <a:off x="2781300" y="4286250"/>
            <a:ext cx="7696200" cy="457200"/>
          </a:xfrm>
          <a:prstGeom prst="rect">
            <a:avLst/>
          </a:prstGeom>
          <a:noFill/>
          <a:ln w="9525">
            <a:noFill/>
          </a:ln>
        </p:spPr>
        <p:txBody>
          <a:bodyPr>
            <a:spAutoFit/>
          </a:bodyPr>
          <a:p>
            <a:pPr>
              <a:spcBef>
                <a:spcPct val="50000"/>
              </a:spcBef>
            </a:pPr>
            <a:r>
              <a:rPr lang="zh-CN" altLang="en-US" sz="2400" dirty="0">
                <a:latin typeface="Arial" panose="020B0604020202020204" pitchFamily="34" charset="0"/>
                <a:ea typeface="微软雅黑" panose="020B0503020204020204" pitchFamily="34" charset="-122"/>
              </a:rPr>
              <a:t> （一）自行修改统计资料、编造虚假数据的；</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97307" name="文本框 97306"/>
          <p:cNvSpPr txBox="1"/>
          <p:nvPr/>
        </p:nvSpPr>
        <p:spPr>
          <a:xfrm>
            <a:off x="2419350" y="5010150"/>
            <a:ext cx="8610600" cy="1187450"/>
          </a:xfrm>
          <a:prstGeom prst="rect">
            <a:avLst/>
          </a:prstGeom>
          <a:noFill/>
          <a:ln w="9525">
            <a:noFill/>
          </a:ln>
        </p:spPr>
        <p:txBody>
          <a:bodyPr>
            <a:spAutoFit/>
          </a:bodyPr>
          <a:p>
            <a:pPr>
              <a:spcBef>
                <a:spcPct val="50000"/>
              </a:spcBef>
            </a:pPr>
            <a:r>
              <a:rPr lang="zh-CN" altLang="en-US" sz="2400" dirty="0">
                <a:latin typeface="Arial" panose="020B0604020202020204" pitchFamily="34" charset="0"/>
                <a:ea typeface="微软雅黑" panose="020B0503020204020204" pitchFamily="34" charset="-122"/>
              </a:rPr>
              <a:t>     （二）强令、授意本地区、本部门、本单位统计机构、统计人员或者其他有关机构、人员拒报、虚报、瞒报或者篡改统计资料、编造虚假数据的；</a:t>
            </a:r>
            <a:r>
              <a:rPr lang="zh-CN" altLang="en-US" dirty="0">
                <a:latin typeface="Arial" panose="020B0604020202020204" pitchFamily="34" charset="0"/>
              </a:rPr>
              <a:t> </a:t>
            </a:r>
            <a:endParaRPr lang="zh-CN" altLang="en-US" dirty="0">
              <a:latin typeface="Arial" panose="020B0604020202020204" pitchFamily="34" charset="0"/>
            </a:endParaRPr>
          </a:p>
        </p:txBody>
      </p:sp>
      <p:pic>
        <p:nvPicPr>
          <p:cNvPr id="97309" name="图片 97308"/>
          <p:cNvPicPr>
            <a:picLocks noChangeAspect="1"/>
          </p:cNvPicPr>
          <p:nvPr/>
        </p:nvPicPr>
        <p:blipFill>
          <a:blip r:embed="rId2"/>
          <a:stretch>
            <a:fillRect/>
          </a:stretch>
        </p:blipFill>
        <p:spPr>
          <a:xfrm>
            <a:off x="11353800" y="0"/>
            <a:ext cx="838200" cy="6858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8" name="直接连接符 27"/>
          <p:cNvCxnSpPr>
            <a:stCxn id="33" idx="0"/>
            <a:endCxn id="47" idx="4"/>
          </p:cNvCxnSpPr>
          <p:nvPr/>
        </p:nvCxnSpPr>
        <p:spPr>
          <a:xfrm>
            <a:off x="1965325" y="2476500"/>
            <a:ext cx="4763" cy="358775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9" name="内容占位符 2"/>
          <p:cNvSpPr txBox="1"/>
          <p:nvPr/>
        </p:nvSpPr>
        <p:spPr>
          <a:xfrm>
            <a:off x="1606550" y="1439863"/>
            <a:ext cx="7275513" cy="563563"/>
          </a:xfrm>
          <a:prstGeom prst="rect">
            <a:avLst/>
          </a:prstGeom>
        </p:spPr>
        <p:txBody>
          <a:bodyPr/>
          <a:p>
            <a:pPr marL="228600" indent="-228600">
              <a:lnSpc>
                <a:spcPct val="90000"/>
              </a:lnSpc>
              <a:spcBef>
                <a:spcPts val="1000"/>
              </a:spcBef>
              <a:buFont typeface="Arial" panose="020B0604020202020204" pitchFamily="34" charset="0"/>
              <a:buChar char="•"/>
            </a:pPr>
            <a:r>
              <a:rPr lang="en-US" altLang="zh-CN" sz="2800">
                <a:solidFill>
                  <a:schemeClr val="accent1"/>
                </a:solidFill>
                <a:latin typeface="Arial" panose="020B0604020202020204" pitchFamily="34" charset="0"/>
                <a:ea typeface="微软雅黑" panose="020B0503020204020204" pitchFamily="34" charset="-122"/>
              </a:rPr>
              <a:t>《</a:t>
            </a:r>
            <a:r>
              <a:rPr lang="zh-CN" altLang="en-US" sz="2800" dirty="0">
                <a:solidFill>
                  <a:schemeClr val="accent1"/>
                </a:solidFill>
                <a:latin typeface="Arial" panose="020B0604020202020204" pitchFamily="34" charset="0"/>
                <a:ea typeface="微软雅黑" panose="020B0503020204020204" pitchFamily="34" charset="-122"/>
              </a:rPr>
              <a:t>统计违法违纪行为处分规定</a:t>
            </a:r>
            <a:r>
              <a:rPr lang="en-US" altLang="zh-CN" sz="2800">
                <a:solidFill>
                  <a:schemeClr val="accent1"/>
                </a:solidFill>
                <a:latin typeface="Arial" panose="020B0604020202020204" pitchFamily="34" charset="0"/>
                <a:ea typeface="微软雅黑" panose="020B0503020204020204" pitchFamily="34" charset="-122"/>
              </a:rPr>
              <a:t>》</a:t>
            </a:r>
            <a:r>
              <a:rPr lang="zh-CN" altLang="en-US" sz="2800" dirty="0">
                <a:solidFill>
                  <a:schemeClr val="accent1"/>
                </a:solidFill>
                <a:latin typeface="Arial" panose="020B0604020202020204" pitchFamily="34" charset="0"/>
                <a:ea typeface="微软雅黑" panose="020B0503020204020204" pitchFamily="34" charset="-122"/>
              </a:rPr>
              <a:t>第</a:t>
            </a:r>
            <a:r>
              <a:rPr lang="en-US" altLang="zh-CN" sz="2800">
                <a:solidFill>
                  <a:schemeClr val="accent1"/>
                </a:solidFill>
                <a:latin typeface="Arial" panose="020B0604020202020204" pitchFamily="34" charset="0"/>
                <a:ea typeface="微软雅黑" panose="020B0503020204020204" pitchFamily="34" charset="-122"/>
              </a:rPr>
              <a:t>4</a:t>
            </a:r>
            <a:r>
              <a:rPr lang="zh-CN" altLang="en-US" sz="2800" dirty="0">
                <a:solidFill>
                  <a:schemeClr val="accent1"/>
                </a:solidFill>
                <a:latin typeface="Arial" panose="020B0604020202020204" pitchFamily="34" charset="0"/>
                <a:ea typeface="微软雅黑" panose="020B0503020204020204" pitchFamily="34" charset="-122"/>
              </a:rPr>
              <a:t>条</a:t>
            </a:r>
            <a:r>
              <a:rPr lang="zh-CN" altLang="en-US" sz="2800" dirty="0">
                <a:solidFill>
                  <a:schemeClr val="accent1"/>
                </a:solidFill>
                <a:latin typeface="Arial" panose="020B0604020202020204" pitchFamily="34" charset="0"/>
              </a:rPr>
              <a:t> </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241807" y="340883"/>
            <a:ext cx="5253450" cy="461663"/>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统计执法力度空前</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pic>
        <p:nvPicPr>
          <p:cNvPr id="99333" name="图片 99332"/>
          <p:cNvPicPr>
            <a:picLocks noChangeAspect="1"/>
          </p:cNvPicPr>
          <p:nvPr/>
        </p:nvPicPr>
        <p:blipFill>
          <a:blip r:embed="rId1">
            <a:lum contrast="6000"/>
          </a:blip>
          <a:stretch>
            <a:fillRect/>
          </a:stretch>
        </p:blipFill>
        <p:spPr>
          <a:xfrm>
            <a:off x="1852613" y="2514600"/>
            <a:ext cx="219075" cy="228600"/>
          </a:xfrm>
          <a:prstGeom prst="rect">
            <a:avLst/>
          </a:prstGeom>
          <a:noFill/>
          <a:ln w="9525">
            <a:noFill/>
          </a:ln>
        </p:spPr>
      </p:pic>
      <p:sp>
        <p:nvSpPr>
          <p:cNvPr id="99334" name="文本框 99333"/>
          <p:cNvSpPr txBox="1"/>
          <p:nvPr/>
        </p:nvSpPr>
        <p:spPr>
          <a:xfrm>
            <a:off x="2286000" y="2800350"/>
            <a:ext cx="9010650" cy="2282825"/>
          </a:xfrm>
          <a:prstGeom prst="rect">
            <a:avLst/>
          </a:prstGeom>
          <a:noFill/>
          <a:ln w="9525">
            <a:noFill/>
          </a:ln>
        </p:spPr>
        <p:txBody>
          <a:bodyPr>
            <a:spAutoFit/>
          </a:bodyPr>
          <a:p>
            <a:pPr>
              <a:lnSpc>
                <a:spcPct val="120000"/>
              </a:lnSpc>
              <a:spcBef>
                <a:spcPct val="50000"/>
              </a:spcBef>
            </a:pPr>
            <a:r>
              <a:rPr lang="zh-CN" altLang="en-US" sz="2400" dirty="0">
                <a:latin typeface="Arial" panose="020B0604020202020204" pitchFamily="34" charset="0"/>
                <a:ea typeface="微软雅黑" panose="020B0503020204020204" pitchFamily="34" charset="-122"/>
              </a:rPr>
              <a:t>        地方、部门以及企业、事业单位、社会团体的领导人员，对本地区、本部门、本单位严重失实的统计数据，应当发现而未发现或者发现后不予纠正，造成不良后果的，给予警告或者记过处分；造成严重后果的，给予记大过或者降级处分；造成特别严重后果的，给予撤职或者开除处分。</a:t>
            </a:r>
            <a:r>
              <a:rPr lang="zh-CN" altLang="en-US" dirty="0">
                <a:latin typeface="Arial" panose="020B0604020202020204" pitchFamily="34" charset="0"/>
              </a:rPr>
              <a:t> </a:t>
            </a:r>
            <a:endParaRPr lang="zh-CN" altLang="en-US" dirty="0">
              <a:latin typeface="Arial" panose="020B0604020202020204" pitchFamily="34" charset="0"/>
            </a:endParaRPr>
          </a:p>
        </p:txBody>
      </p:sp>
      <p:pic>
        <p:nvPicPr>
          <p:cNvPr id="99339" name="图片 99338"/>
          <p:cNvPicPr>
            <a:picLocks noChangeAspect="1"/>
          </p:cNvPicPr>
          <p:nvPr/>
        </p:nvPicPr>
        <p:blipFill>
          <a:blip r:embed="rId2"/>
          <a:stretch>
            <a:fillRect/>
          </a:stretch>
        </p:blipFill>
        <p:spPr>
          <a:xfrm>
            <a:off x="11315700" y="0"/>
            <a:ext cx="876300" cy="71755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28" name="直接连接符 27"/>
          <p:cNvCxnSpPr>
            <a:stCxn id="33" idx="0"/>
            <a:endCxn id="47" idx="4"/>
          </p:cNvCxnSpPr>
          <p:nvPr/>
        </p:nvCxnSpPr>
        <p:spPr>
          <a:xfrm>
            <a:off x="1969770" y="2449195"/>
            <a:ext cx="635" cy="361442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9" name="内容占位符 2"/>
          <p:cNvSpPr txBox="1"/>
          <p:nvPr/>
        </p:nvSpPr>
        <p:spPr>
          <a:xfrm>
            <a:off x="1606550" y="1439863"/>
            <a:ext cx="3694113" cy="563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行政处罚</a:t>
            </a:r>
            <a:endParaRPr kumimoji="0" lang="en-US" altLang="zh-CN"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nvGrpSpPr>
          <p:cNvPr id="30" name="组合 29"/>
          <p:cNvGrpSpPr/>
          <p:nvPr/>
        </p:nvGrpSpPr>
        <p:grpSpPr>
          <a:xfrm>
            <a:off x="1677670" y="2280920"/>
            <a:ext cx="9043988" cy="829945"/>
            <a:chOff x="1367579" y="1953669"/>
            <a:chExt cx="9044338" cy="829536"/>
          </a:xfrm>
        </p:grpSpPr>
        <p:grpSp>
          <p:nvGrpSpPr>
            <p:cNvPr id="67589" name="组合 30"/>
            <p:cNvGrpSpPr/>
            <p:nvPr/>
          </p:nvGrpSpPr>
          <p:grpSpPr>
            <a:xfrm>
              <a:off x="2123229" y="1953669"/>
              <a:ext cx="8288688" cy="829536"/>
              <a:chOff x="7483989" y="3390070"/>
              <a:chExt cx="8288688" cy="829536"/>
            </a:xfrm>
          </p:grpSpPr>
          <p:sp>
            <p:nvSpPr>
              <p:cNvPr id="35" name="矩形 34"/>
              <p:cNvSpPr/>
              <p:nvPr/>
            </p:nvSpPr>
            <p:spPr>
              <a:xfrm>
                <a:off x="7521701" y="3390070"/>
                <a:ext cx="8250976" cy="82953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警告</a:t>
                </a:r>
                <a:endParaRPr kumimoji="0" lang="zh-CN" altLang="en-US" sz="40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65000"/>
                      <a:lumOff val="35000"/>
                    </a:schemeClr>
                  </a:solidFill>
                  <a:effectLst/>
                  <a:uLnTx/>
                  <a:uFillTx/>
                  <a:latin typeface="+mn-ea"/>
                  <a:ea typeface="+mn-ea"/>
                  <a:cs typeface="+mn-cs"/>
                </a:endParaRPr>
              </a:p>
            </p:txBody>
          </p:sp>
        </p:grpSp>
        <p:grpSp>
          <p:nvGrpSpPr>
            <p:cNvPr id="67592" name="组合 31"/>
            <p:cNvGrpSpPr/>
            <p:nvPr/>
          </p:nvGrpSpPr>
          <p:grpSpPr>
            <a:xfrm>
              <a:off x="1367579" y="2122141"/>
              <a:ext cx="584200" cy="584200"/>
              <a:chOff x="1028700" y="1853169"/>
              <a:chExt cx="787400" cy="787400"/>
            </a:xfrm>
          </p:grpSpPr>
          <p:sp>
            <p:nvSpPr>
              <p:cNvPr id="33" name="椭圆 32"/>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4" name="椭圆 11"/>
              <p:cNvSpPr/>
              <p:nvPr/>
            </p:nvSpPr>
            <p:spPr>
              <a:xfrm>
                <a:off x="1237694" y="2062303"/>
                <a:ext cx="369412" cy="369131"/>
              </a:xfrm>
              <a:custGeom>
                <a:avLst/>
                <a:gdLst>
                  <a:gd name="connsiteX0" fmla="*/ 145025 w 331788"/>
                  <a:gd name="connsiteY0" fmla="*/ 104594 h 331536"/>
                  <a:gd name="connsiteX1" fmla="*/ 198438 w 331788"/>
                  <a:gd name="connsiteY1" fmla="*/ 123670 h 331536"/>
                  <a:gd name="connsiteX2" fmla="*/ 198438 w 331788"/>
                  <a:gd name="connsiteY2" fmla="*/ 152614 h 331536"/>
                  <a:gd name="connsiteX3" fmla="*/ 169334 w 331788"/>
                  <a:gd name="connsiteY3" fmla="*/ 152614 h 331536"/>
                  <a:gd name="connsiteX4" fmla="*/ 113771 w 331788"/>
                  <a:gd name="connsiteY4" fmla="*/ 167085 h 331536"/>
                  <a:gd name="connsiteX5" fmla="*/ 51594 w 331788"/>
                  <a:gd name="connsiteY5" fmla="*/ 227603 h 331536"/>
                  <a:gd name="connsiteX6" fmla="*/ 41010 w 331788"/>
                  <a:gd name="connsiteY6" fmla="*/ 253915 h 331536"/>
                  <a:gd name="connsiteX7" fmla="*/ 51594 w 331788"/>
                  <a:gd name="connsiteY7" fmla="*/ 280228 h 331536"/>
                  <a:gd name="connsiteX8" fmla="*/ 105833 w 331788"/>
                  <a:gd name="connsiteY8" fmla="*/ 280228 h 331536"/>
                  <a:gd name="connsiteX9" fmla="*/ 121708 w 331788"/>
                  <a:gd name="connsiteY9" fmla="*/ 263125 h 331536"/>
                  <a:gd name="connsiteX10" fmla="*/ 150813 w 331788"/>
                  <a:gd name="connsiteY10" fmla="*/ 263125 h 331536"/>
                  <a:gd name="connsiteX11" fmla="*/ 150813 w 331788"/>
                  <a:gd name="connsiteY11" fmla="*/ 292068 h 331536"/>
                  <a:gd name="connsiteX12" fmla="*/ 134938 w 331788"/>
                  <a:gd name="connsiteY12" fmla="*/ 309171 h 331536"/>
                  <a:gd name="connsiteX13" fmla="*/ 78052 w 331788"/>
                  <a:gd name="connsiteY13" fmla="*/ 331536 h 331536"/>
                  <a:gd name="connsiteX14" fmla="*/ 22489 w 331788"/>
                  <a:gd name="connsiteY14" fmla="*/ 309171 h 331536"/>
                  <a:gd name="connsiteX15" fmla="*/ 0 w 331788"/>
                  <a:gd name="connsiteY15" fmla="*/ 253915 h 331536"/>
                  <a:gd name="connsiteX16" fmla="*/ 22489 w 331788"/>
                  <a:gd name="connsiteY16" fmla="*/ 198660 h 331536"/>
                  <a:gd name="connsiteX17" fmla="*/ 84666 w 331788"/>
                  <a:gd name="connsiteY17" fmla="*/ 136826 h 331536"/>
                  <a:gd name="connsiteX18" fmla="*/ 145025 w 331788"/>
                  <a:gd name="connsiteY18" fmla="*/ 104594 h 331536"/>
                  <a:gd name="connsiteX19" fmla="*/ 254829 w 331788"/>
                  <a:gd name="connsiteY19" fmla="*/ 43 h 331536"/>
                  <a:gd name="connsiteX20" fmla="*/ 309472 w 331788"/>
                  <a:gd name="connsiteY20" fmla="*/ 24739 h 331536"/>
                  <a:gd name="connsiteX21" fmla="*/ 331788 w 331788"/>
                  <a:gd name="connsiteY21" fmla="*/ 80057 h 331536"/>
                  <a:gd name="connsiteX22" fmla="*/ 309472 w 331788"/>
                  <a:gd name="connsiteY22" fmla="*/ 135376 h 331536"/>
                  <a:gd name="connsiteX23" fmla="*/ 242522 w 331788"/>
                  <a:gd name="connsiteY23" fmla="*/ 199914 h 331536"/>
                  <a:gd name="connsiteX24" fmla="*/ 180823 w 331788"/>
                  <a:gd name="connsiteY24" fmla="*/ 231524 h 331536"/>
                  <a:gd name="connsiteX25" fmla="*/ 134877 w 331788"/>
                  <a:gd name="connsiteY25" fmla="*/ 210451 h 331536"/>
                  <a:gd name="connsiteX26" fmla="*/ 134877 w 331788"/>
                  <a:gd name="connsiteY26" fmla="*/ 181474 h 331536"/>
                  <a:gd name="connsiteX27" fmla="*/ 163757 w 331788"/>
                  <a:gd name="connsiteY27" fmla="*/ 181474 h 331536"/>
                  <a:gd name="connsiteX28" fmla="*/ 213641 w 331788"/>
                  <a:gd name="connsiteY28" fmla="*/ 170937 h 331536"/>
                  <a:gd name="connsiteX29" fmla="*/ 280591 w 331788"/>
                  <a:gd name="connsiteY29" fmla="*/ 106399 h 331536"/>
                  <a:gd name="connsiteX30" fmla="*/ 291093 w 331788"/>
                  <a:gd name="connsiteY30" fmla="*/ 80057 h 331536"/>
                  <a:gd name="connsiteX31" fmla="*/ 280591 w 331788"/>
                  <a:gd name="connsiteY31" fmla="*/ 53715 h 331536"/>
                  <a:gd name="connsiteX32" fmla="*/ 232020 w 331788"/>
                  <a:gd name="connsiteY32" fmla="*/ 49764 h 331536"/>
                  <a:gd name="connsiteX33" fmla="*/ 211016 w 331788"/>
                  <a:gd name="connsiteY33" fmla="*/ 70838 h 331536"/>
                  <a:gd name="connsiteX34" fmla="*/ 182135 w 331788"/>
                  <a:gd name="connsiteY34" fmla="*/ 70838 h 331536"/>
                  <a:gd name="connsiteX35" fmla="*/ 182135 w 331788"/>
                  <a:gd name="connsiteY35" fmla="*/ 41861 h 331536"/>
                  <a:gd name="connsiteX36" fmla="*/ 203139 w 331788"/>
                  <a:gd name="connsiteY36" fmla="*/ 20788 h 331536"/>
                  <a:gd name="connsiteX37" fmla="*/ 254829 w 331788"/>
                  <a:gd name="connsiteY37" fmla="*/ 43 h 33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31536">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grpSp>
        <p:nvGrpSpPr>
          <p:cNvPr id="37" name="组合 36"/>
          <p:cNvGrpSpPr/>
          <p:nvPr/>
        </p:nvGrpSpPr>
        <p:grpSpPr>
          <a:xfrm>
            <a:off x="1677670" y="3549650"/>
            <a:ext cx="7543130" cy="1198880"/>
            <a:chOff x="1367579" y="1590441"/>
            <a:chExt cx="7543479" cy="1198944"/>
          </a:xfrm>
        </p:grpSpPr>
        <p:grpSp>
          <p:nvGrpSpPr>
            <p:cNvPr id="67596" name="组合 37"/>
            <p:cNvGrpSpPr/>
            <p:nvPr/>
          </p:nvGrpSpPr>
          <p:grpSpPr>
            <a:xfrm>
              <a:off x="2123229" y="1590441"/>
              <a:ext cx="6787829" cy="1198944"/>
              <a:chOff x="7483989" y="3026842"/>
              <a:chExt cx="6787829" cy="1198944"/>
            </a:xfrm>
          </p:grpSpPr>
          <p:sp>
            <p:nvSpPr>
              <p:cNvPr id="42" name="矩形 41"/>
              <p:cNvSpPr/>
              <p:nvPr/>
            </p:nvSpPr>
            <p:spPr>
              <a:xfrm>
                <a:off x="7483989" y="3026842"/>
                <a:ext cx="6787829" cy="119894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罚款</a:t>
                </a:r>
                <a:endParaRPr kumimoji="0" lang="zh-CN" altLang="en-US" sz="40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7483989" y="3433235"/>
                <a:ext cx="2050552" cy="38610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65000"/>
                      <a:lumOff val="35000"/>
                    </a:schemeClr>
                  </a:solidFill>
                  <a:effectLst/>
                  <a:uLnTx/>
                  <a:uFillTx/>
                  <a:latin typeface="+mn-ea"/>
                  <a:ea typeface="+mn-ea"/>
                  <a:cs typeface="+mn-cs"/>
                </a:endParaRPr>
              </a:p>
            </p:txBody>
          </p:sp>
        </p:grpSp>
        <p:grpSp>
          <p:nvGrpSpPr>
            <p:cNvPr id="67599" name="组合 38"/>
            <p:cNvGrpSpPr/>
            <p:nvPr/>
          </p:nvGrpSpPr>
          <p:grpSpPr>
            <a:xfrm>
              <a:off x="1367579" y="2122141"/>
              <a:ext cx="584200" cy="584200"/>
              <a:chOff x="1028700" y="1853169"/>
              <a:chExt cx="787400" cy="787400"/>
            </a:xfrm>
          </p:grpSpPr>
          <p:sp>
            <p:nvSpPr>
              <p:cNvPr id="40" name="椭圆 39"/>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1" name="椭圆 18"/>
              <p:cNvSpPr/>
              <p:nvPr/>
            </p:nvSpPr>
            <p:spPr>
              <a:xfrm>
                <a:off x="1242536" y="2062163"/>
                <a:ext cx="359727" cy="369412"/>
              </a:xfrm>
              <a:custGeom>
                <a:avLst/>
                <a:gdLst>
                  <a:gd name="connsiteX0" fmla="*/ 5145 w 317509"/>
                  <a:gd name="connsiteY0" fmla="*/ 226044 h 326057"/>
                  <a:gd name="connsiteX1" fmla="*/ 69467 w 317509"/>
                  <a:gd name="connsiteY1" fmla="*/ 226044 h 326057"/>
                  <a:gd name="connsiteX2" fmla="*/ 74613 w 317509"/>
                  <a:gd name="connsiteY2" fmla="*/ 231240 h 326057"/>
                  <a:gd name="connsiteX3" fmla="*/ 74613 w 317509"/>
                  <a:gd name="connsiteY3" fmla="*/ 322160 h 326057"/>
                  <a:gd name="connsiteX4" fmla="*/ 69467 w 317509"/>
                  <a:gd name="connsiteY4" fmla="*/ 326057 h 326057"/>
                  <a:gd name="connsiteX5" fmla="*/ 5145 w 317509"/>
                  <a:gd name="connsiteY5" fmla="*/ 326057 h 326057"/>
                  <a:gd name="connsiteX6" fmla="*/ 0 w 317509"/>
                  <a:gd name="connsiteY6" fmla="*/ 322160 h 326057"/>
                  <a:gd name="connsiteX7" fmla="*/ 0 w 317509"/>
                  <a:gd name="connsiteY7" fmla="*/ 231240 h 326057"/>
                  <a:gd name="connsiteX8" fmla="*/ 5145 w 317509"/>
                  <a:gd name="connsiteY8" fmla="*/ 226044 h 326057"/>
                  <a:gd name="connsiteX9" fmla="*/ 119555 w 317509"/>
                  <a:gd name="connsiteY9" fmla="*/ 156194 h 326057"/>
                  <a:gd name="connsiteX10" fmla="*/ 185245 w 317509"/>
                  <a:gd name="connsiteY10" fmla="*/ 156194 h 326057"/>
                  <a:gd name="connsiteX11" fmla="*/ 190500 w 317509"/>
                  <a:gd name="connsiteY11" fmla="*/ 161381 h 326057"/>
                  <a:gd name="connsiteX12" fmla="*/ 190500 w 317509"/>
                  <a:gd name="connsiteY12" fmla="*/ 322167 h 326057"/>
                  <a:gd name="connsiteX13" fmla="*/ 185245 w 317509"/>
                  <a:gd name="connsiteY13" fmla="*/ 326057 h 326057"/>
                  <a:gd name="connsiteX14" fmla="*/ 119555 w 317509"/>
                  <a:gd name="connsiteY14" fmla="*/ 326057 h 326057"/>
                  <a:gd name="connsiteX15" fmla="*/ 114300 w 317509"/>
                  <a:gd name="connsiteY15" fmla="*/ 322167 h 326057"/>
                  <a:gd name="connsiteX16" fmla="*/ 114300 w 317509"/>
                  <a:gd name="connsiteY16" fmla="*/ 161381 h 326057"/>
                  <a:gd name="connsiteX17" fmla="*/ 119555 w 317509"/>
                  <a:gd name="connsiteY17" fmla="*/ 156194 h 326057"/>
                  <a:gd name="connsiteX18" fmla="*/ 258042 w 317509"/>
                  <a:gd name="connsiteY18" fmla="*/ 2909 h 326057"/>
                  <a:gd name="connsiteX19" fmla="*/ 265835 w 317509"/>
                  <a:gd name="connsiteY19" fmla="*/ 2909 h 326057"/>
                  <a:gd name="connsiteX20" fmla="*/ 316491 w 317509"/>
                  <a:gd name="connsiteY20" fmla="*/ 89512 h 326057"/>
                  <a:gd name="connsiteX21" fmla="*/ 311295 w 317509"/>
                  <a:gd name="connsiteY21" fmla="*/ 97268 h 326057"/>
                  <a:gd name="connsiteX22" fmla="*/ 294410 w 317509"/>
                  <a:gd name="connsiteY22" fmla="*/ 97268 h 326057"/>
                  <a:gd name="connsiteX23" fmla="*/ 294410 w 317509"/>
                  <a:gd name="connsiteY23" fmla="*/ 322178 h 326057"/>
                  <a:gd name="connsiteX24" fmla="*/ 289214 w 317509"/>
                  <a:gd name="connsiteY24" fmla="*/ 326056 h 326057"/>
                  <a:gd name="connsiteX25" fmla="*/ 234662 w 317509"/>
                  <a:gd name="connsiteY25" fmla="*/ 326056 h 326057"/>
                  <a:gd name="connsiteX26" fmla="*/ 229467 w 317509"/>
                  <a:gd name="connsiteY26" fmla="*/ 322178 h 326057"/>
                  <a:gd name="connsiteX27" fmla="*/ 229467 w 317509"/>
                  <a:gd name="connsiteY27" fmla="*/ 97268 h 326057"/>
                  <a:gd name="connsiteX28" fmla="*/ 212581 w 317509"/>
                  <a:gd name="connsiteY28" fmla="*/ 97268 h 326057"/>
                  <a:gd name="connsiteX29" fmla="*/ 207386 w 317509"/>
                  <a:gd name="connsiteY29" fmla="*/ 89512 h 326057"/>
                  <a:gd name="connsiteX30" fmla="*/ 258042 w 317509"/>
                  <a:gd name="connsiteY30" fmla="*/ 2909 h 32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9" h="326057">
                    <a:moveTo>
                      <a:pt x="5145" y="226044"/>
                    </a:moveTo>
                    <a:cubicBezTo>
                      <a:pt x="69467" y="226044"/>
                      <a:pt x="69467" y="226044"/>
                      <a:pt x="69467" y="226044"/>
                    </a:cubicBezTo>
                    <a:cubicBezTo>
                      <a:pt x="72040" y="226044"/>
                      <a:pt x="74613" y="228642"/>
                      <a:pt x="74613" y="231240"/>
                    </a:cubicBezTo>
                    <a:cubicBezTo>
                      <a:pt x="74613" y="322160"/>
                      <a:pt x="74613" y="322160"/>
                      <a:pt x="74613" y="322160"/>
                    </a:cubicBezTo>
                    <a:cubicBezTo>
                      <a:pt x="74613" y="324758"/>
                      <a:pt x="72040" y="326057"/>
                      <a:pt x="69467" y="326057"/>
                    </a:cubicBezTo>
                    <a:cubicBezTo>
                      <a:pt x="5145" y="326057"/>
                      <a:pt x="5145" y="326057"/>
                      <a:pt x="5145" y="326057"/>
                    </a:cubicBezTo>
                    <a:cubicBezTo>
                      <a:pt x="2573" y="326057"/>
                      <a:pt x="0" y="324758"/>
                      <a:pt x="0" y="322160"/>
                    </a:cubicBezTo>
                    <a:cubicBezTo>
                      <a:pt x="0" y="231240"/>
                      <a:pt x="0" y="231240"/>
                      <a:pt x="0" y="231240"/>
                    </a:cubicBezTo>
                    <a:cubicBezTo>
                      <a:pt x="0" y="228642"/>
                      <a:pt x="2573" y="226044"/>
                      <a:pt x="5145" y="226044"/>
                    </a:cubicBezTo>
                    <a:close/>
                    <a:moveTo>
                      <a:pt x="119555" y="156194"/>
                    </a:moveTo>
                    <a:cubicBezTo>
                      <a:pt x="119555" y="156194"/>
                      <a:pt x="119555" y="156194"/>
                      <a:pt x="185245" y="156194"/>
                    </a:cubicBezTo>
                    <a:cubicBezTo>
                      <a:pt x="187872" y="156194"/>
                      <a:pt x="190500" y="158787"/>
                      <a:pt x="190500" y="161381"/>
                    </a:cubicBezTo>
                    <a:cubicBezTo>
                      <a:pt x="190500" y="161381"/>
                      <a:pt x="190500" y="161381"/>
                      <a:pt x="190500" y="322167"/>
                    </a:cubicBezTo>
                    <a:cubicBezTo>
                      <a:pt x="190500" y="324760"/>
                      <a:pt x="187872" y="326057"/>
                      <a:pt x="185245" y="326057"/>
                    </a:cubicBezTo>
                    <a:cubicBezTo>
                      <a:pt x="185245" y="326057"/>
                      <a:pt x="185245" y="326057"/>
                      <a:pt x="119555" y="326057"/>
                    </a:cubicBezTo>
                    <a:cubicBezTo>
                      <a:pt x="116927" y="326057"/>
                      <a:pt x="114300" y="324760"/>
                      <a:pt x="114300" y="322167"/>
                    </a:cubicBezTo>
                    <a:cubicBezTo>
                      <a:pt x="114300" y="322167"/>
                      <a:pt x="114300" y="322167"/>
                      <a:pt x="114300" y="161381"/>
                    </a:cubicBezTo>
                    <a:cubicBezTo>
                      <a:pt x="114300" y="158787"/>
                      <a:pt x="116927" y="156194"/>
                      <a:pt x="119555" y="156194"/>
                    </a:cubicBezTo>
                    <a:close/>
                    <a:moveTo>
                      <a:pt x="258042" y="2909"/>
                    </a:moveTo>
                    <a:cubicBezTo>
                      <a:pt x="259341" y="-969"/>
                      <a:pt x="263237" y="-969"/>
                      <a:pt x="265835" y="2909"/>
                    </a:cubicBezTo>
                    <a:cubicBezTo>
                      <a:pt x="265835" y="2909"/>
                      <a:pt x="265835" y="2909"/>
                      <a:pt x="316491" y="89512"/>
                    </a:cubicBezTo>
                    <a:cubicBezTo>
                      <a:pt x="319088" y="93390"/>
                      <a:pt x="316491" y="97268"/>
                      <a:pt x="311295" y="97268"/>
                    </a:cubicBezTo>
                    <a:cubicBezTo>
                      <a:pt x="311295" y="97268"/>
                      <a:pt x="311295" y="97268"/>
                      <a:pt x="294410" y="97268"/>
                    </a:cubicBezTo>
                    <a:cubicBezTo>
                      <a:pt x="294410" y="97268"/>
                      <a:pt x="294410" y="97268"/>
                      <a:pt x="294410" y="322178"/>
                    </a:cubicBezTo>
                    <a:cubicBezTo>
                      <a:pt x="294410" y="324763"/>
                      <a:pt x="291812" y="326056"/>
                      <a:pt x="289214" y="326056"/>
                    </a:cubicBezTo>
                    <a:cubicBezTo>
                      <a:pt x="289214" y="326056"/>
                      <a:pt x="289214" y="326056"/>
                      <a:pt x="234662" y="326056"/>
                    </a:cubicBezTo>
                    <a:cubicBezTo>
                      <a:pt x="232064" y="326056"/>
                      <a:pt x="229467" y="324763"/>
                      <a:pt x="229467" y="322178"/>
                    </a:cubicBezTo>
                    <a:cubicBezTo>
                      <a:pt x="229467" y="322178"/>
                      <a:pt x="229467" y="322178"/>
                      <a:pt x="229467" y="97268"/>
                    </a:cubicBezTo>
                    <a:cubicBezTo>
                      <a:pt x="229467" y="97268"/>
                      <a:pt x="229467" y="97268"/>
                      <a:pt x="212581" y="97268"/>
                    </a:cubicBezTo>
                    <a:cubicBezTo>
                      <a:pt x="207386" y="97268"/>
                      <a:pt x="204788" y="93390"/>
                      <a:pt x="207386" y="89512"/>
                    </a:cubicBezTo>
                    <a:cubicBezTo>
                      <a:pt x="207386" y="89512"/>
                      <a:pt x="207386" y="89512"/>
                      <a:pt x="258042" y="29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grpSp>
        <p:nvGrpSpPr>
          <p:cNvPr id="44" name="组合 43"/>
          <p:cNvGrpSpPr/>
          <p:nvPr/>
        </p:nvGrpSpPr>
        <p:grpSpPr>
          <a:xfrm>
            <a:off x="1677988" y="5457825"/>
            <a:ext cx="9043987" cy="706755"/>
            <a:chOff x="1367579" y="2099046"/>
            <a:chExt cx="9044338" cy="708204"/>
          </a:xfrm>
        </p:grpSpPr>
        <p:sp>
          <p:nvSpPr>
            <p:cNvPr id="45" name="矩形 44"/>
            <p:cNvSpPr/>
            <p:nvPr/>
          </p:nvSpPr>
          <p:spPr>
            <a:xfrm>
              <a:off x="2123229" y="2099046"/>
              <a:ext cx="8288688" cy="70820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没收违法所得</a:t>
              </a:r>
              <a:endParaRPr kumimoji="0" lang="zh-CN" altLang="en-US" sz="40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7604" name="组合 45"/>
            <p:cNvGrpSpPr/>
            <p:nvPr/>
          </p:nvGrpSpPr>
          <p:grpSpPr>
            <a:xfrm>
              <a:off x="1367579" y="2122141"/>
              <a:ext cx="584200" cy="584200"/>
              <a:chOff x="1028700" y="1853169"/>
              <a:chExt cx="787400" cy="787400"/>
            </a:xfrm>
          </p:grpSpPr>
          <p:sp>
            <p:nvSpPr>
              <p:cNvPr id="47" name="椭圆 46"/>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8" name="椭圆 25"/>
              <p:cNvSpPr/>
              <p:nvPr/>
            </p:nvSpPr>
            <p:spPr>
              <a:xfrm>
                <a:off x="1303038" y="2062163"/>
                <a:ext cx="238724" cy="369412"/>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sp>
        <p:nvSpPr>
          <p:cNvPr id="49" name="文本框 48"/>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统计调查对象违法统计法律后果</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2"/>
          <a:stretch>
            <a:fillRect/>
          </a:stretch>
        </p:blipFill>
        <p:spPr>
          <a:xfrm>
            <a:off x="6149975" y="2324100"/>
            <a:ext cx="4762500" cy="298132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1+#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00025"/>
            <a:ext cx="10515600" cy="570865"/>
          </a:xfrm>
        </p:spPr>
        <p:txBody>
          <a:bodyPr/>
          <a:p>
            <a:r>
              <a:rPr lang="zh-CN" altLang="en-US" sz="32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失信公示</a:t>
            </a:r>
            <a:endParaRPr lang="zh-CN" altLang="en-US" sz="32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4" name="内容占位符 3"/>
          <p:cNvPicPr>
            <a:picLocks noChangeAspect="1"/>
          </p:cNvPicPr>
          <p:nvPr>
            <p:ph idx="1"/>
          </p:nvPr>
        </p:nvPicPr>
        <p:blipFill>
          <a:blip r:embed="rId1"/>
          <a:stretch>
            <a:fillRect/>
          </a:stretch>
        </p:blipFill>
        <p:spPr>
          <a:xfrm>
            <a:off x="644525" y="891540"/>
            <a:ext cx="11264265" cy="547814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38200" y="365125"/>
            <a:ext cx="10498455" cy="585025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9" name="内容占位符 2"/>
          <p:cNvSpPr txBox="1"/>
          <p:nvPr/>
        </p:nvSpPr>
        <p:spPr>
          <a:xfrm>
            <a:off x="1606550" y="1439863"/>
            <a:ext cx="3694113" cy="563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信用惩戒</a:t>
            </a:r>
            <a:endParaRPr kumimoji="0" lang="en-US" altLang="zh-CN"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49" name="文本框 48"/>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统计调查对象违法统计法律后果</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858645" y="2481580"/>
            <a:ext cx="8475345" cy="2584450"/>
          </a:xfrm>
          <a:prstGeom prst="rect">
            <a:avLst/>
          </a:prstGeom>
          <a:noFill/>
        </p:spPr>
        <p:txBody>
          <a:bodyPr wrap="square" rtlCol="0" anchor="t">
            <a:spAutoFit/>
          </a:bodyPr>
          <a:p>
            <a:pPr algn="ctr">
              <a:lnSpc>
                <a:spcPct val="150000"/>
              </a:lnSpc>
            </a:pPr>
            <a:r>
              <a:rPr lang="en-US" altLang="zh-CN">
                <a:sym typeface="黑体" panose="02010609060101010101" pitchFamily="49" charset="-122"/>
              </a:rPr>
              <a:t> </a:t>
            </a:r>
            <a:r>
              <a:rPr lang="en-US" altLang="zh-CN" sz="3600" u="sng">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44</a:t>
            </a:r>
            <a:r>
              <a:rPr lang="zh-CN" altLang="en-US" sz="3600"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部门</a:t>
            </a:r>
            <a:r>
              <a:rPr lang="zh-CN" altLang="zh-CN" sz="3600"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关于对统计领域严重失信企业及其有关人员开展联合惩戒的合作备忘录</a:t>
            </a:r>
            <a:r>
              <a:rPr lang="zh-CN" altLang="en-US" sz="3600"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r>
              <a:rPr lang="en-US" altLang="zh-CN" sz="3600" u="sng">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2019</a:t>
            </a:r>
            <a:r>
              <a:rPr lang="zh-CN" altLang="en-US" sz="3600"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年修订版）</a:t>
            </a:r>
            <a:endParaRPr lang="zh-CN" altLang="en-US" sz="3600"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组合 121"/>
          <p:cNvGrpSpPr/>
          <p:nvPr/>
        </p:nvGrpSpPr>
        <p:grpSpPr>
          <a:xfrm>
            <a:off x="4079875" y="1484313"/>
            <a:ext cx="4341813" cy="3703637"/>
            <a:chOff x="3929572" y="1748614"/>
            <a:chExt cx="5359400" cy="4572000"/>
          </a:xfrm>
        </p:grpSpPr>
        <p:grpSp>
          <p:nvGrpSpPr>
            <p:cNvPr id="34818" name="Group 4"/>
            <p:cNvGrpSpPr>
              <a:grpSpLocks noChangeAspect="1"/>
            </p:cNvGrpSpPr>
            <p:nvPr/>
          </p:nvGrpSpPr>
          <p:grpSpPr>
            <a:xfrm>
              <a:off x="3929572" y="1748614"/>
              <a:ext cx="5359400" cy="4572000"/>
              <a:chOff x="2151" y="721"/>
              <a:chExt cx="3376" cy="2880"/>
            </a:xfrm>
          </p:grpSpPr>
          <p:sp>
            <p:nvSpPr>
              <p:cNvPr id="34819" name="Freeform 5"/>
              <p:cNvSpPr/>
              <p:nvPr/>
            </p:nvSpPr>
            <p:spPr>
              <a:xfrm>
                <a:off x="3427" y="721"/>
                <a:ext cx="824" cy="1052"/>
              </a:xfrm>
              <a:custGeom>
                <a:avLst/>
                <a:gdLst/>
                <a:ahLst/>
                <a:cxnLst>
                  <a:cxn ang="0">
                    <a:pos x="5472" y="0"/>
                  </a:cxn>
                  <a:cxn ang="0">
                    <a:pos x="1856" y="3615"/>
                  </a:cxn>
                  <a:cxn ang="0">
                    <a:pos x="1856" y="10335"/>
                  </a:cxn>
                  <a:cxn ang="0">
                    <a:pos x="5472" y="13995"/>
                  </a:cxn>
                  <a:cxn ang="0">
                    <a:pos x="9120" y="10335"/>
                  </a:cxn>
                  <a:cxn ang="0">
                    <a:pos x="9120" y="3615"/>
                  </a:cxn>
                  <a:cxn ang="0">
                    <a:pos x="5472" y="0"/>
                  </a:cxn>
                </a:cxnLst>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E69BBD"/>
              </a:solidFill>
              <a:ln w="9525">
                <a:noFill/>
              </a:ln>
            </p:spPr>
            <p:txBody>
              <a:bodyPr/>
              <a:p>
                <a:endParaRPr lang="zh-CN" altLang="en-US"/>
              </a:p>
            </p:txBody>
          </p:sp>
          <p:sp>
            <p:nvSpPr>
              <p:cNvPr id="34820" name="Freeform 6"/>
              <p:cNvSpPr/>
              <p:nvPr/>
            </p:nvSpPr>
            <p:spPr>
              <a:xfrm>
                <a:off x="4478" y="2033"/>
                <a:ext cx="1049" cy="754"/>
              </a:xfrm>
              <a:custGeom>
                <a:avLst/>
                <a:gdLst/>
                <a:ahLst/>
                <a:cxnLst>
                  <a:cxn ang="0">
                    <a:pos x="6985" y="0"/>
                  </a:cxn>
                  <a:cxn ang="0">
                    <a:pos x="3611" y="1389"/>
                  </a:cxn>
                  <a:cxn ang="0">
                    <a:pos x="0" y="5026"/>
                  </a:cxn>
                  <a:cxn ang="0">
                    <a:pos x="3611" y="8663"/>
                  </a:cxn>
                  <a:cxn ang="0">
                    <a:pos x="6985" y="10050"/>
                  </a:cxn>
                  <a:cxn ang="0">
                    <a:pos x="10317" y="8663"/>
                  </a:cxn>
                  <a:cxn ang="0">
                    <a:pos x="13928" y="5026"/>
                  </a:cxn>
                  <a:cxn ang="0">
                    <a:pos x="10317" y="1389"/>
                  </a:cxn>
                  <a:cxn ang="0">
                    <a:pos x="6985" y="0"/>
                  </a:cxn>
                </a:cxnLst>
                <a:pathLst>
                  <a:path w="443" h="318">
                    <a:moveTo>
                      <a:pt x="222" y="0"/>
                    </a:moveTo>
                    <a:cubicBezTo>
                      <a:pt x="183" y="0"/>
                      <a:pt x="144" y="14"/>
                      <a:pt x="115" y="44"/>
                    </a:cubicBezTo>
                    <a:cubicBezTo>
                      <a:pt x="0" y="159"/>
                      <a:pt x="0" y="159"/>
                      <a:pt x="0" y="159"/>
                    </a:cubicBezTo>
                    <a:cubicBezTo>
                      <a:pt x="115" y="274"/>
                      <a:pt x="115" y="274"/>
                      <a:pt x="115" y="274"/>
                    </a:cubicBezTo>
                    <a:cubicBezTo>
                      <a:pt x="144" y="304"/>
                      <a:pt x="183" y="318"/>
                      <a:pt x="222" y="318"/>
                    </a:cubicBezTo>
                    <a:cubicBezTo>
                      <a:pt x="260" y="318"/>
                      <a:pt x="299" y="304"/>
                      <a:pt x="328" y="274"/>
                    </a:cubicBezTo>
                    <a:cubicBezTo>
                      <a:pt x="443" y="159"/>
                      <a:pt x="443" y="159"/>
                      <a:pt x="443" y="159"/>
                    </a:cubicBezTo>
                    <a:cubicBezTo>
                      <a:pt x="328" y="44"/>
                      <a:pt x="328" y="44"/>
                      <a:pt x="328" y="44"/>
                    </a:cubicBezTo>
                    <a:cubicBezTo>
                      <a:pt x="299" y="14"/>
                      <a:pt x="260" y="0"/>
                      <a:pt x="222" y="0"/>
                    </a:cubicBezTo>
                  </a:path>
                </a:pathLst>
              </a:custGeom>
              <a:solidFill>
                <a:srgbClr val="E69BBD"/>
              </a:solidFill>
              <a:ln w="9525">
                <a:noFill/>
              </a:ln>
            </p:spPr>
            <p:txBody>
              <a:bodyPr/>
              <a:p>
                <a:endParaRPr lang="zh-CN" altLang="en-US"/>
              </a:p>
            </p:txBody>
          </p:sp>
          <p:sp>
            <p:nvSpPr>
              <p:cNvPr id="34821" name="Freeform 7"/>
              <p:cNvSpPr/>
              <p:nvPr/>
            </p:nvSpPr>
            <p:spPr>
              <a:xfrm>
                <a:off x="2151" y="2033"/>
                <a:ext cx="1051" cy="754"/>
              </a:xfrm>
              <a:custGeom>
                <a:avLst/>
                <a:gdLst/>
                <a:ahLst/>
                <a:cxnLst>
                  <a:cxn ang="0">
                    <a:pos x="6975" y="0"/>
                  </a:cxn>
                  <a:cxn ang="0">
                    <a:pos x="3647" y="1389"/>
                  </a:cxn>
                  <a:cxn ang="0">
                    <a:pos x="0" y="5026"/>
                  </a:cxn>
                  <a:cxn ang="0">
                    <a:pos x="3647" y="8663"/>
                  </a:cxn>
                  <a:cxn ang="0">
                    <a:pos x="6975" y="10050"/>
                  </a:cxn>
                  <a:cxn ang="0">
                    <a:pos x="10332" y="8663"/>
                  </a:cxn>
                  <a:cxn ang="0">
                    <a:pos x="13939" y="5026"/>
                  </a:cxn>
                  <a:cxn ang="0">
                    <a:pos x="10332" y="1389"/>
                  </a:cxn>
                  <a:cxn ang="0">
                    <a:pos x="6975" y="0"/>
                  </a:cxn>
                </a:cxnLst>
                <a:pathLst>
                  <a:path w="444" h="318">
                    <a:moveTo>
                      <a:pt x="222" y="0"/>
                    </a:moveTo>
                    <a:cubicBezTo>
                      <a:pt x="184" y="0"/>
                      <a:pt x="145" y="14"/>
                      <a:pt x="116" y="44"/>
                    </a:cubicBezTo>
                    <a:cubicBezTo>
                      <a:pt x="0" y="159"/>
                      <a:pt x="0" y="159"/>
                      <a:pt x="0" y="159"/>
                    </a:cubicBezTo>
                    <a:cubicBezTo>
                      <a:pt x="116" y="274"/>
                      <a:pt x="116" y="274"/>
                      <a:pt x="116" y="274"/>
                    </a:cubicBezTo>
                    <a:cubicBezTo>
                      <a:pt x="145" y="304"/>
                      <a:pt x="184" y="318"/>
                      <a:pt x="222" y="318"/>
                    </a:cubicBezTo>
                    <a:cubicBezTo>
                      <a:pt x="261" y="318"/>
                      <a:pt x="299" y="304"/>
                      <a:pt x="329" y="274"/>
                    </a:cubicBezTo>
                    <a:cubicBezTo>
                      <a:pt x="444" y="159"/>
                      <a:pt x="444" y="159"/>
                      <a:pt x="444" y="159"/>
                    </a:cubicBezTo>
                    <a:cubicBezTo>
                      <a:pt x="329" y="44"/>
                      <a:pt x="329" y="44"/>
                      <a:pt x="329" y="44"/>
                    </a:cubicBezTo>
                    <a:cubicBezTo>
                      <a:pt x="299" y="14"/>
                      <a:pt x="261" y="0"/>
                      <a:pt x="222" y="0"/>
                    </a:cubicBezTo>
                  </a:path>
                </a:pathLst>
              </a:custGeom>
              <a:solidFill>
                <a:srgbClr val="E69BBD"/>
              </a:solidFill>
              <a:ln w="9525">
                <a:noFill/>
              </a:ln>
            </p:spPr>
            <p:txBody>
              <a:bodyPr/>
              <a:p>
                <a:endParaRPr lang="zh-CN" altLang="en-US"/>
              </a:p>
            </p:txBody>
          </p:sp>
          <p:sp>
            <p:nvSpPr>
              <p:cNvPr id="34822" name="Freeform 8"/>
              <p:cNvSpPr/>
              <p:nvPr/>
            </p:nvSpPr>
            <p:spPr>
              <a:xfrm>
                <a:off x="2648" y="1214"/>
                <a:ext cx="748" cy="739"/>
              </a:xfrm>
              <a:custGeom>
                <a:avLst/>
                <a:gdLst/>
                <a:ahLst/>
                <a:cxnLst>
                  <a:cxn ang="0">
                    <a:pos x="5082" y="0"/>
                  </a:cxn>
                  <a:cxn ang="0">
                    <a:pos x="0" y="0"/>
                  </a:cxn>
                  <a:cxn ang="0">
                    <a:pos x="0" y="5156"/>
                  </a:cxn>
                  <a:cxn ang="0">
                    <a:pos x="4705" y="9817"/>
                  </a:cxn>
                  <a:cxn ang="0">
                    <a:pos x="9922" y="9817"/>
                  </a:cxn>
                  <a:cxn ang="0">
                    <a:pos x="9922" y="4784"/>
                  </a:cxn>
                  <a:cxn ang="0">
                    <a:pos x="5082" y="0"/>
                  </a:cxn>
                </a:cxnLst>
                <a:pathLst>
                  <a:path w="316" h="312">
                    <a:moveTo>
                      <a:pt x="162" y="0"/>
                    </a:moveTo>
                    <a:cubicBezTo>
                      <a:pt x="0" y="0"/>
                      <a:pt x="0" y="0"/>
                      <a:pt x="0" y="0"/>
                    </a:cubicBezTo>
                    <a:cubicBezTo>
                      <a:pt x="0" y="164"/>
                      <a:pt x="0" y="164"/>
                      <a:pt x="0" y="164"/>
                    </a:cubicBezTo>
                    <a:cubicBezTo>
                      <a:pt x="0" y="247"/>
                      <a:pt x="67" y="312"/>
                      <a:pt x="150" y="312"/>
                    </a:cubicBezTo>
                    <a:cubicBezTo>
                      <a:pt x="316" y="312"/>
                      <a:pt x="316" y="312"/>
                      <a:pt x="316" y="312"/>
                    </a:cubicBezTo>
                    <a:cubicBezTo>
                      <a:pt x="316" y="152"/>
                      <a:pt x="316" y="152"/>
                      <a:pt x="316" y="152"/>
                    </a:cubicBezTo>
                    <a:cubicBezTo>
                      <a:pt x="316" y="68"/>
                      <a:pt x="245" y="0"/>
                      <a:pt x="162" y="0"/>
                    </a:cubicBezTo>
                  </a:path>
                </a:pathLst>
              </a:custGeom>
              <a:solidFill>
                <a:srgbClr val="E69BBD"/>
              </a:solidFill>
              <a:ln w="9525">
                <a:noFill/>
              </a:ln>
            </p:spPr>
            <p:txBody>
              <a:bodyPr/>
              <a:p>
                <a:endParaRPr lang="zh-CN" altLang="en-US"/>
              </a:p>
            </p:txBody>
          </p:sp>
          <p:sp>
            <p:nvSpPr>
              <p:cNvPr id="34823" name="Freeform 9"/>
              <p:cNvSpPr/>
              <p:nvPr/>
            </p:nvSpPr>
            <p:spPr>
              <a:xfrm>
                <a:off x="4286" y="2862"/>
                <a:ext cx="739" cy="739"/>
              </a:xfrm>
              <a:custGeom>
                <a:avLst/>
                <a:gdLst/>
                <a:ahLst/>
                <a:cxnLst>
                  <a:cxn ang="0">
                    <a:pos x="5194" y="0"/>
                  </a:cxn>
                  <a:cxn ang="0">
                    <a:pos x="0" y="0"/>
                  </a:cxn>
                  <a:cxn ang="0">
                    <a:pos x="0" y="5104"/>
                  </a:cxn>
                  <a:cxn ang="0">
                    <a:pos x="4808" y="9817"/>
                  </a:cxn>
                  <a:cxn ang="0">
                    <a:pos x="9817" y="9817"/>
                  </a:cxn>
                  <a:cxn ang="0">
                    <a:pos x="9817" y="4718"/>
                  </a:cxn>
                  <a:cxn ang="0">
                    <a:pos x="5194" y="0"/>
                  </a:cxn>
                </a:cxnLst>
                <a:pathLst>
                  <a:path w="312" h="312">
                    <a:moveTo>
                      <a:pt x="165" y="0"/>
                    </a:moveTo>
                    <a:cubicBezTo>
                      <a:pt x="0" y="0"/>
                      <a:pt x="0" y="0"/>
                      <a:pt x="0" y="0"/>
                    </a:cubicBezTo>
                    <a:cubicBezTo>
                      <a:pt x="0" y="162"/>
                      <a:pt x="0" y="162"/>
                      <a:pt x="0" y="162"/>
                    </a:cubicBezTo>
                    <a:cubicBezTo>
                      <a:pt x="0" y="246"/>
                      <a:pt x="69" y="312"/>
                      <a:pt x="153" y="312"/>
                    </a:cubicBezTo>
                    <a:cubicBezTo>
                      <a:pt x="312" y="312"/>
                      <a:pt x="312" y="312"/>
                      <a:pt x="312" y="312"/>
                    </a:cubicBezTo>
                    <a:cubicBezTo>
                      <a:pt x="312" y="150"/>
                      <a:pt x="312" y="150"/>
                      <a:pt x="312" y="150"/>
                    </a:cubicBezTo>
                    <a:cubicBezTo>
                      <a:pt x="312" y="67"/>
                      <a:pt x="248" y="0"/>
                      <a:pt x="165" y="0"/>
                    </a:cubicBezTo>
                  </a:path>
                </a:pathLst>
              </a:custGeom>
              <a:solidFill>
                <a:srgbClr val="E69BBD"/>
              </a:solidFill>
              <a:ln w="9525">
                <a:noFill/>
              </a:ln>
            </p:spPr>
            <p:txBody>
              <a:bodyPr/>
              <a:p>
                <a:endParaRPr lang="zh-CN" altLang="en-US"/>
              </a:p>
            </p:txBody>
          </p:sp>
          <p:sp>
            <p:nvSpPr>
              <p:cNvPr id="34824" name="Freeform 10"/>
              <p:cNvSpPr/>
              <p:nvPr/>
            </p:nvSpPr>
            <p:spPr>
              <a:xfrm>
                <a:off x="4286" y="1214"/>
                <a:ext cx="739" cy="739"/>
              </a:xfrm>
              <a:custGeom>
                <a:avLst/>
                <a:gdLst/>
                <a:ahLst/>
                <a:cxnLst>
                  <a:cxn ang="0">
                    <a:pos x="9817" y="0"/>
                  </a:cxn>
                  <a:cxn ang="0">
                    <a:pos x="4808" y="0"/>
                  </a:cxn>
                  <a:cxn ang="0">
                    <a:pos x="0" y="4784"/>
                  </a:cxn>
                  <a:cxn ang="0">
                    <a:pos x="0" y="9817"/>
                  </a:cxn>
                  <a:cxn ang="0">
                    <a:pos x="5194" y="9817"/>
                  </a:cxn>
                  <a:cxn ang="0">
                    <a:pos x="9817" y="5156"/>
                  </a:cxn>
                  <a:cxn ang="0">
                    <a:pos x="9817" y="0"/>
                  </a:cxn>
                </a:cxnLst>
                <a:pathLst>
                  <a:path w="312" h="312">
                    <a:moveTo>
                      <a:pt x="312" y="0"/>
                    </a:moveTo>
                    <a:cubicBezTo>
                      <a:pt x="153" y="0"/>
                      <a:pt x="153" y="0"/>
                      <a:pt x="153" y="0"/>
                    </a:cubicBezTo>
                    <a:cubicBezTo>
                      <a:pt x="69" y="0"/>
                      <a:pt x="0" y="68"/>
                      <a:pt x="0" y="152"/>
                    </a:cubicBezTo>
                    <a:cubicBezTo>
                      <a:pt x="0" y="312"/>
                      <a:pt x="0" y="312"/>
                      <a:pt x="0" y="312"/>
                    </a:cubicBezTo>
                    <a:cubicBezTo>
                      <a:pt x="165" y="312"/>
                      <a:pt x="165" y="312"/>
                      <a:pt x="165" y="312"/>
                    </a:cubicBezTo>
                    <a:cubicBezTo>
                      <a:pt x="248" y="312"/>
                      <a:pt x="312" y="247"/>
                      <a:pt x="312" y="164"/>
                    </a:cubicBezTo>
                    <a:cubicBezTo>
                      <a:pt x="312" y="0"/>
                      <a:pt x="312" y="0"/>
                      <a:pt x="312" y="0"/>
                    </a:cubicBezTo>
                  </a:path>
                </a:pathLst>
              </a:custGeom>
              <a:solidFill>
                <a:srgbClr val="E69BBD"/>
              </a:solidFill>
              <a:ln w="9525">
                <a:noFill/>
              </a:ln>
            </p:spPr>
            <p:txBody>
              <a:bodyPr/>
              <a:p>
                <a:endParaRPr lang="zh-CN" altLang="en-US"/>
              </a:p>
            </p:txBody>
          </p:sp>
          <p:sp>
            <p:nvSpPr>
              <p:cNvPr id="34825" name="Freeform 11"/>
              <p:cNvSpPr/>
              <p:nvPr/>
            </p:nvSpPr>
            <p:spPr>
              <a:xfrm>
                <a:off x="2648" y="2862"/>
                <a:ext cx="748" cy="739"/>
              </a:xfrm>
              <a:custGeom>
                <a:avLst/>
                <a:gdLst/>
                <a:ahLst/>
                <a:cxnLst>
                  <a:cxn ang="0">
                    <a:pos x="9922" y="0"/>
                  </a:cxn>
                  <a:cxn ang="0">
                    <a:pos x="4705" y="0"/>
                  </a:cxn>
                  <a:cxn ang="0">
                    <a:pos x="0" y="4718"/>
                  </a:cxn>
                  <a:cxn ang="0">
                    <a:pos x="0" y="9817"/>
                  </a:cxn>
                  <a:cxn ang="0">
                    <a:pos x="5082" y="9817"/>
                  </a:cxn>
                  <a:cxn ang="0">
                    <a:pos x="9922" y="5104"/>
                  </a:cxn>
                  <a:cxn ang="0">
                    <a:pos x="9922" y="0"/>
                  </a:cxn>
                </a:cxnLst>
                <a:pathLst>
                  <a:path w="316" h="312">
                    <a:moveTo>
                      <a:pt x="316" y="0"/>
                    </a:moveTo>
                    <a:cubicBezTo>
                      <a:pt x="150" y="0"/>
                      <a:pt x="150" y="0"/>
                      <a:pt x="150" y="0"/>
                    </a:cubicBezTo>
                    <a:cubicBezTo>
                      <a:pt x="67" y="0"/>
                      <a:pt x="0" y="67"/>
                      <a:pt x="0" y="150"/>
                    </a:cubicBezTo>
                    <a:cubicBezTo>
                      <a:pt x="0" y="312"/>
                      <a:pt x="0" y="312"/>
                      <a:pt x="0" y="312"/>
                    </a:cubicBezTo>
                    <a:cubicBezTo>
                      <a:pt x="162" y="312"/>
                      <a:pt x="162" y="312"/>
                      <a:pt x="162" y="312"/>
                    </a:cubicBezTo>
                    <a:cubicBezTo>
                      <a:pt x="245" y="312"/>
                      <a:pt x="316" y="246"/>
                      <a:pt x="316" y="162"/>
                    </a:cubicBezTo>
                    <a:cubicBezTo>
                      <a:pt x="316" y="0"/>
                      <a:pt x="316" y="0"/>
                      <a:pt x="316" y="0"/>
                    </a:cubicBezTo>
                  </a:path>
                </a:pathLst>
              </a:custGeom>
              <a:solidFill>
                <a:srgbClr val="E69BBD"/>
              </a:solidFill>
              <a:ln w="9525">
                <a:noFill/>
              </a:ln>
            </p:spPr>
            <p:txBody>
              <a:bodyPr/>
              <a:p>
                <a:endParaRPr lang="zh-CN" altLang="en-US"/>
              </a:p>
            </p:txBody>
          </p:sp>
          <p:sp>
            <p:nvSpPr>
              <p:cNvPr id="34826" name="Freeform 12"/>
              <p:cNvSpPr/>
              <p:nvPr/>
            </p:nvSpPr>
            <p:spPr>
              <a:xfrm>
                <a:off x="3668" y="3232"/>
                <a:ext cx="344" cy="59"/>
              </a:xfrm>
              <a:custGeom>
                <a:avLst/>
                <a:gdLst/>
                <a:ahLst/>
                <a:cxnLst>
                  <a:cxn ang="0">
                    <a:pos x="344" y="28"/>
                  </a:cxn>
                  <a:cxn ang="0">
                    <a:pos x="306" y="59"/>
                  </a:cxn>
                  <a:cxn ang="0">
                    <a:pos x="37" y="59"/>
                  </a:cxn>
                  <a:cxn ang="0">
                    <a:pos x="0" y="28"/>
                  </a:cxn>
                  <a:cxn ang="0">
                    <a:pos x="37" y="0"/>
                  </a:cxn>
                  <a:cxn ang="0">
                    <a:pos x="306" y="0"/>
                  </a:cxn>
                  <a:cxn ang="0">
                    <a:pos x="344" y="28"/>
                  </a:cxn>
                </a:cxnLst>
                <a:pathLst>
                  <a:path w="145" h="25">
                    <a:moveTo>
                      <a:pt x="145" y="12"/>
                    </a:moveTo>
                    <a:cubicBezTo>
                      <a:pt x="145" y="19"/>
                      <a:pt x="138" y="25"/>
                      <a:pt x="129" y="25"/>
                    </a:cubicBezTo>
                    <a:cubicBezTo>
                      <a:pt x="16" y="25"/>
                      <a:pt x="16" y="25"/>
                      <a:pt x="16" y="25"/>
                    </a:cubicBezTo>
                    <a:cubicBezTo>
                      <a:pt x="7" y="25"/>
                      <a:pt x="0" y="19"/>
                      <a:pt x="0" y="12"/>
                    </a:cubicBezTo>
                    <a:cubicBezTo>
                      <a:pt x="0" y="6"/>
                      <a:pt x="7" y="0"/>
                      <a:pt x="16" y="0"/>
                    </a:cubicBezTo>
                    <a:cubicBezTo>
                      <a:pt x="129" y="0"/>
                      <a:pt x="129" y="0"/>
                      <a:pt x="129" y="0"/>
                    </a:cubicBezTo>
                    <a:cubicBezTo>
                      <a:pt x="138" y="0"/>
                      <a:pt x="145" y="6"/>
                      <a:pt x="145" y="12"/>
                    </a:cubicBezTo>
                    <a:close/>
                  </a:path>
                </a:pathLst>
              </a:custGeom>
              <a:solidFill>
                <a:srgbClr val="595959"/>
              </a:solidFill>
              <a:ln w="9525">
                <a:noFill/>
              </a:ln>
            </p:spPr>
            <p:txBody>
              <a:bodyPr/>
              <a:p>
                <a:endParaRPr lang="zh-CN" altLang="en-US"/>
              </a:p>
            </p:txBody>
          </p:sp>
          <p:sp>
            <p:nvSpPr>
              <p:cNvPr id="34827" name="Freeform 13"/>
              <p:cNvSpPr/>
              <p:nvPr/>
            </p:nvSpPr>
            <p:spPr>
              <a:xfrm>
                <a:off x="3668" y="3298"/>
                <a:ext cx="344" cy="59"/>
              </a:xfrm>
              <a:custGeom>
                <a:avLst/>
                <a:gdLst/>
                <a:ahLst/>
                <a:cxnLst>
                  <a:cxn ang="0">
                    <a:pos x="344" y="30"/>
                  </a:cxn>
                  <a:cxn ang="0">
                    <a:pos x="306" y="59"/>
                  </a:cxn>
                  <a:cxn ang="0">
                    <a:pos x="37" y="59"/>
                  </a:cxn>
                  <a:cxn ang="0">
                    <a:pos x="0" y="30"/>
                  </a:cxn>
                  <a:cxn ang="0">
                    <a:pos x="37" y="0"/>
                  </a:cxn>
                  <a:cxn ang="0">
                    <a:pos x="306" y="0"/>
                  </a:cxn>
                  <a:cxn ang="0">
                    <a:pos x="344" y="30"/>
                  </a:cxn>
                </a:cxnLst>
                <a:pathLst>
                  <a:path w="145" h="25">
                    <a:moveTo>
                      <a:pt x="145" y="13"/>
                    </a:moveTo>
                    <a:cubicBezTo>
                      <a:pt x="145" y="20"/>
                      <a:pt x="138" y="25"/>
                      <a:pt x="129" y="25"/>
                    </a:cubicBezTo>
                    <a:cubicBezTo>
                      <a:pt x="16" y="25"/>
                      <a:pt x="16" y="25"/>
                      <a:pt x="16" y="25"/>
                    </a:cubicBezTo>
                    <a:cubicBezTo>
                      <a:pt x="7" y="25"/>
                      <a:pt x="0" y="20"/>
                      <a:pt x="0" y="13"/>
                    </a:cubicBezTo>
                    <a:cubicBezTo>
                      <a:pt x="0" y="6"/>
                      <a:pt x="7" y="0"/>
                      <a:pt x="16" y="0"/>
                    </a:cubicBezTo>
                    <a:cubicBezTo>
                      <a:pt x="129" y="0"/>
                      <a:pt x="129" y="0"/>
                      <a:pt x="129" y="0"/>
                    </a:cubicBezTo>
                    <a:cubicBezTo>
                      <a:pt x="138" y="0"/>
                      <a:pt x="145" y="6"/>
                      <a:pt x="145" y="13"/>
                    </a:cubicBezTo>
                    <a:close/>
                  </a:path>
                </a:pathLst>
              </a:custGeom>
              <a:solidFill>
                <a:srgbClr val="595959"/>
              </a:solidFill>
              <a:ln w="9525">
                <a:noFill/>
              </a:ln>
            </p:spPr>
            <p:txBody>
              <a:bodyPr/>
              <a:p>
                <a:endParaRPr lang="zh-CN" altLang="en-US"/>
              </a:p>
            </p:txBody>
          </p:sp>
          <p:sp>
            <p:nvSpPr>
              <p:cNvPr id="34828" name="Freeform 14"/>
              <p:cNvSpPr/>
              <p:nvPr/>
            </p:nvSpPr>
            <p:spPr>
              <a:xfrm>
                <a:off x="3668" y="3367"/>
                <a:ext cx="344" cy="59"/>
              </a:xfrm>
              <a:custGeom>
                <a:avLst/>
                <a:gdLst/>
                <a:ahLst/>
                <a:cxnLst>
                  <a:cxn ang="0">
                    <a:pos x="344" y="28"/>
                  </a:cxn>
                  <a:cxn ang="0">
                    <a:pos x="306" y="59"/>
                  </a:cxn>
                  <a:cxn ang="0">
                    <a:pos x="37" y="59"/>
                  </a:cxn>
                  <a:cxn ang="0">
                    <a:pos x="0" y="28"/>
                  </a:cxn>
                  <a:cxn ang="0">
                    <a:pos x="37" y="0"/>
                  </a:cxn>
                  <a:cxn ang="0">
                    <a:pos x="306" y="0"/>
                  </a:cxn>
                  <a:cxn ang="0">
                    <a:pos x="344" y="28"/>
                  </a:cxn>
                </a:cxnLst>
                <a:pathLst>
                  <a:path w="145" h="25">
                    <a:moveTo>
                      <a:pt x="145" y="12"/>
                    </a:moveTo>
                    <a:cubicBezTo>
                      <a:pt x="145" y="19"/>
                      <a:pt x="138" y="25"/>
                      <a:pt x="129" y="25"/>
                    </a:cubicBezTo>
                    <a:cubicBezTo>
                      <a:pt x="16" y="25"/>
                      <a:pt x="16" y="25"/>
                      <a:pt x="16" y="25"/>
                    </a:cubicBezTo>
                    <a:cubicBezTo>
                      <a:pt x="7" y="25"/>
                      <a:pt x="0" y="19"/>
                      <a:pt x="0" y="12"/>
                    </a:cubicBezTo>
                    <a:cubicBezTo>
                      <a:pt x="0" y="5"/>
                      <a:pt x="7" y="0"/>
                      <a:pt x="16" y="0"/>
                    </a:cubicBezTo>
                    <a:cubicBezTo>
                      <a:pt x="129" y="0"/>
                      <a:pt x="129" y="0"/>
                      <a:pt x="129" y="0"/>
                    </a:cubicBezTo>
                    <a:cubicBezTo>
                      <a:pt x="138" y="0"/>
                      <a:pt x="145" y="5"/>
                      <a:pt x="145" y="12"/>
                    </a:cubicBezTo>
                    <a:close/>
                  </a:path>
                </a:pathLst>
              </a:custGeom>
              <a:solidFill>
                <a:srgbClr val="595959"/>
              </a:solidFill>
              <a:ln w="9525">
                <a:noFill/>
              </a:ln>
            </p:spPr>
            <p:txBody>
              <a:bodyPr/>
              <a:p>
                <a:endParaRPr lang="zh-CN" altLang="en-US"/>
              </a:p>
            </p:txBody>
          </p:sp>
          <p:sp>
            <p:nvSpPr>
              <p:cNvPr id="34829" name="Freeform 15"/>
              <p:cNvSpPr/>
              <p:nvPr/>
            </p:nvSpPr>
            <p:spPr>
              <a:xfrm>
                <a:off x="3742" y="3433"/>
                <a:ext cx="194" cy="60"/>
              </a:xfrm>
              <a:custGeom>
                <a:avLst/>
                <a:gdLst/>
                <a:ahLst/>
                <a:cxnLst>
                  <a:cxn ang="0">
                    <a:pos x="194" y="0"/>
                  </a:cxn>
                  <a:cxn ang="0">
                    <a:pos x="97" y="60"/>
                  </a:cxn>
                  <a:cxn ang="0">
                    <a:pos x="0" y="0"/>
                  </a:cxn>
                  <a:cxn ang="0">
                    <a:pos x="194" y="0"/>
                  </a:cxn>
                </a:cxnLst>
                <a:pathLst>
                  <a:path w="82" h="25">
                    <a:moveTo>
                      <a:pt x="82" y="0"/>
                    </a:moveTo>
                    <a:cubicBezTo>
                      <a:pt x="82" y="14"/>
                      <a:pt x="64" y="25"/>
                      <a:pt x="41" y="25"/>
                    </a:cubicBezTo>
                    <a:cubicBezTo>
                      <a:pt x="18" y="25"/>
                      <a:pt x="0" y="14"/>
                      <a:pt x="0" y="0"/>
                    </a:cubicBezTo>
                    <a:lnTo>
                      <a:pt x="82" y="0"/>
                    </a:lnTo>
                    <a:close/>
                  </a:path>
                </a:pathLst>
              </a:custGeom>
              <a:solidFill>
                <a:srgbClr val="595959"/>
              </a:solidFill>
              <a:ln w="9525">
                <a:noFill/>
              </a:ln>
            </p:spPr>
            <p:txBody>
              <a:bodyPr/>
              <a:p>
                <a:endParaRPr lang="zh-CN" altLang="en-US"/>
              </a:p>
            </p:txBody>
          </p:sp>
          <p:sp>
            <p:nvSpPr>
              <p:cNvPr id="34830" name="Freeform 16"/>
              <p:cNvSpPr>
                <a:spLocks noEditPoints="1"/>
              </p:cNvSpPr>
              <p:nvPr/>
            </p:nvSpPr>
            <p:spPr>
              <a:xfrm>
                <a:off x="3268" y="1839"/>
                <a:ext cx="1144" cy="1374"/>
              </a:xfrm>
              <a:custGeom>
                <a:avLst/>
                <a:gdLst/>
                <a:ahLst/>
                <a:cxnLst>
                  <a:cxn ang="0">
                    <a:pos x="570" y="0"/>
                  </a:cxn>
                  <a:cxn ang="0">
                    <a:pos x="0" y="570"/>
                  </a:cxn>
                  <a:cxn ang="0">
                    <a:pos x="146" y="952"/>
                  </a:cxn>
                  <a:cxn ang="0">
                    <a:pos x="146" y="952"/>
                  </a:cxn>
                  <a:cxn ang="0">
                    <a:pos x="149" y="954"/>
                  </a:cxn>
                  <a:cxn ang="0">
                    <a:pos x="172" y="980"/>
                  </a:cxn>
                  <a:cxn ang="0">
                    <a:pos x="305" y="1144"/>
                  </a:cxn>
                  <a:cxn ang="0">
                    <a:pos x="471" y="1374"/>
                  </a:cxn>
                  <a:cxn ang="0">
                    <a:pos x="556" y="1374"/>
                  </a:cxn>
                  <a:cxn ang="0">
                    <a:pos x="585" y="1374"/>
                  </a:cxn>
                  <a:cxn ang="0">
                    <a:pos x="672" y="1374"/>
                  </a:cxn>
                  <a:cxn ang="0">
                    <a:pos x="836" y="1144"/>
                  </a:cxn>
                  <a:cxn ang="0">
                    <a:pos x="963" y="985"/>
                  </a:cxn>
                  <a:cxn ang="0">
                    <a:pos x="1144" y="570"/>
                  </a:cxn>
                  <a:cxn ang="0">
                    <a:pos x="570" y="0"/>
                  </a:cxn>
                  <a:cxn ang="0">
                    <a:pos x="783" y="826"/>
                  </a:cxn>
                  <a:cxn ang="0">
                    <a:pos x="715" y="919"/>
                  </a:cxn>
                  <a:cxn ang="0">
                    <a:pos x="625" y="1049"/>
                  </a:cxn>
                  <a:cxn ang="0">
                    <a:pos x="580" y="1049"/>
                  </a:cxn>
                  <a:cxn ang="0">
                    <a:pos x="563" y="1049"/>
                  </a:cxn>
                  <a:cxn ang="0">
                    <a:pos x="516" y="1049"/>
                  </a:cxn>
                  <a:cxn ang="0">
                    <a:pos x="428" y="919"/>
                  </a:cxn>
                  <a:cxn ang="0">
                    <a:pos x="355" y="824"/>
                  </a:cxn>
                  <a:cxn ang="0">
                    <a:pos x="343" y="807"/>
                  </a:cxn>
                  <a:cxn ang="0">
                    <a:pos x="341" y="807"/>
                  </a:cxn>
                  <a:cxn ang="0">
                    <a:pos x="341" y="807"/>
                  </a:cxn>
                  <a:cxn ang="0">
                    <a:pos x="262" y="587"/>
                  </a:cxn>
                  <a:cxn ang="0">
                    <a:pos x="570" y="258"/>
                  </a:cxn>
                  <a:cxn ang="0">
                    <a:pos x="881" y="587"/>
                  </a:cxn>
                  <a:cxn ang="0">
                    <a:pos x="783" y="826"/>
                  </a:cxn>
                </a:cxnLst>
                <a:pathLst>
                  <a:path w="483" h="580">
                    <a:moveTo>
                      <a:pt x="241" y="0"/>
                    </a:moveTo>
                    <a:cubicBezTo>
                      <a:pt x="108" y="0"/>
                      <a:pt x="0" y="108"/>
                      <a:pt x="0" y="241"/>
                    </a:cubicBezTo>
                    <a:cubicBezTo>
                      <a:pt x="0" y="303"/>
                      <a:pt x="23" y="359"/>
                      <a:pt x="62" y="402"/>
                    </a:cubicBezTo>
                    <a:cubicBezTo>
                      <a:pt x="62" y="402"/>
                      <a:pt x="62" y="402"/>
                      <a:pt x="62" y="402"/>
                    </a:cubicBezTo>
                    <a:cubicBezTo>
                      <a:pt x="62" y="402"/>
                      <a:pt x="62" y="402"/>
                      <a:pt x="63" y="403"/>
                    </a:cubicBezTo>
                    <a:cubicBezTo>
                      <a:pt x="66" y="407"/>
                      <a:pt x="70" y="410"/>
                      <a:pt x="73" y="414"/>
                    </a:cubicBezTo>
                    <a:cubicBezTo>
                      <a:pt x="88" y="429"/>
                      <a:pt x="112" y="457"/>
                      <a:pt x="129" y="483"/>
                    </a:cubicBezTo>
                    <a:cubicBezTo>
                      <a:pt x="154" y="523"/>
                      <a:pt x="141" y="580"/>
                      <a:pt x="199" y="580"/>
                    </a:cubicBezTo>
                    <a:cubicBezTo>
                      <a:pt x="235" y="580"/>
                      <a:pt x="235" y="580"/>
                      <a:pt x="235" y="580"/>
                    </a:cubicBezTo>
                    <a:cubicBezTo>
                      <a:pt x="247" y="580"/>
                      <a:pt x="247" y="580"/>
                      <a:pt x="247" y="580"/>
                    </a:cubicBezTo>
                    <a:cubicBezTo>
                      <a:pt x="284" y="580"/>
                      <a:pt x="284" y="580"/>
                      <a:pt x="284" y="580"/>
                    </a:cubicBezTo>
                    <a:cubicBezTo>
                      <a:pt x="341" y="580"/>
                      <a:pt x="329" y="523"/>
                      <a:pt x="353" y="483"/>
                    </a:cubicBezTo>
                    <a:cubicBezTo>
                      <a:pt x="369" y="458"/>
                      <a:pt x="393" y="431"/>
                      <a:pt x="407" y="416"/>
                    </a:cubicBezTo>
                    <a:cubicBezTo>
                      <a:pt x="454" y="372"/>
                      <a:pt x="483" y="310"/>
                      <a:pt x="483" y="241"/>
                    </a:cubicBezTo>
                    <a:cubicBezTo>
                      <a:pt x="483" y="108"/>
                      <a:pt x="375" y="0"/>
                      <a:pt x="241" y="0"/>
                    </a:cubicBezTo>
                    <a:close/>
                    <a:moveTo>
                      <a:pt x="331" y="349"/>
                    </a:moveTo>
                    <a:cubicBezTo>
                      <a:pt x="323" y="358"/>
                      <a:pt x="311" y="373"/>
                      <a:pt x="302" y="388"/>
                    </a:cubicBezTo>
                    <a:cubicBezTo>
                      <a:pt x="289" y="411"/>
                      <a:pt x="295" y="443"/>
                      <a:pt x="264" y="443"/>
                    </a:cubicBezTo>
                    <a:cubicBezTo>
                      <a:pt x="245" y="443"/>
                      <a:pt x="245" y="443"/>
                      <a:pt x="245" y="443"/>
                    </a:cubicBezTo>
                    <a:cubicBezTo>
                      <a:pt x="238" y="443"/>
                      <a:pt x="238" y="443"/>
                      <a:pt x="238" y="443"/>
                    </a:cubicBezTo>
                    <a:cubicBezTo>
                      <a:pt x="218" y="443"/>
                      <a:pt x="218" y="443"/>
                      <a:pt x="218" y="443"/>
                    </a:cubicBezTo>
                    <a:cubicBezTo>
                      <a:pt x="187" y="443"/>
                      <a:pt x="194" y="411"/>
                      <a:pt x="181" y="388"/>
                    </a:cubicBezTo>
                    <a:cubicBezTo>
                      <a:pt x="172" y="372"/>
                      <a:pt x="158" y="356"/>
                      <a:pt x="150" y="348"/>
                    </a:cubicBezTo>
                    <a:cubicBezTo>
                      <a:pt x="148" y="345"/>
                      <a:pt x="146" y="343"/>
                      <a:pt x="145" y="341"/>
                    </a:cubicBezTo>
                    <a:cubicBezTo>
                      <a:pt x="144" y="341"/>
                      <a:pt x="144" y="341"/>
                      <a:pt x="144" y="341"/>
                    </a:cubicBezTo>
                    <a:cubicBezTo>
                      <a:pt x="144" y="341"/>
                      <a:pt x="144" y="341"/>
                      <a:pt x="144" y="341"/>
                    </a:cubicBezTo>
                    <a:cubicBezTo>
                      <a:pt x="123" y="316"/>
                      <a:pt x="111" y="284"/>
                      <a:pt x="111" y="248"/>
                    </a:cubicBezTo>
                    <a:cubicBezTo>
                      <a:pt x="111" y="171"/>
                      <a:pt x="169" y="109"/>
                      <a:pt x="241" y="109"/>
                    </a:cubicBezTo>
                    <a:cubicBezTo>
                      <a:pt x="314" y="109"/>
                      <a:pt x="372" y="171"/>
                      <a:pt x="372" y="248"/>
                    </a:cubicBezTo>
                    <a:cubicBezTo>
                      <a:pt x="372" y="288"/>
                      <a:pt x="356" y="323"/>
                      <a:pt x="331" y="349"/>
                    </a:cubicBezTo>
                    <a:close/>
                  </a:path>
                </a:pathLst>
              </a:custGeom>
              <a:solidFill>
                <a:srgbClr val="595959"/>
              </a:solidFill>
              <a:ln w="9525">
                <a:noFill/>
              </a:ln>
            </p:spPr>
            <p:txBody>
              <a:bodyPr/>
              <a:p>
                <a:endParaRPr lang="zh-CN" altLang="en-US"/>
              </a:p>
            </p:txBody>
          </p:sp>
        </p:grpSp>
        <p:grpSp>
          <p:nvGrpSpPr>
            <p:cNvPr id="34831" name="组合 17"/>
            <p:cNvGrpSpPr/>
            <p:nvPr/>
          </p:nvGrpSpPr>
          <p:grpSpPr>
            <a:xfrm>
              <a:off x="4555840" y="4221145"/>
              <a:ext cx="415925" cy="417512"/>
              <a:chOff x="3937000" y="4611688"/>
              <a:chExt cx="415925" cy="417512"/>
            </a:xfrm>
          </p:grpSpPr>
          <p:sp>
            <p:nvSpPr>
              <p:cNvPr id="34832" name="Freeform 83"/>
              <p:cNvSpPr/>
              <p:nvPr/>
            </p:nvSpPr>
            <p:spPr>
              <a:xfrm>
                <a:off x="4134645" y="4610895"/>
                <a:ext cx="217487" cy="219075"/>
              </a:xfrm>
              <a:custGeom>
                <a:avLst/>
                <a:gdLst/>
                <a:ahLst/>
                <a:cxnLst>
                  <a:cxn ang="0">
                    <a:pos x="215244" y="108408"/>
                  </a:cxn>
                  <a:cxn ang="0">
                    <a:pos x="109864" y="219075"/>
                  </a:cxn>
                  <a:cxn ang="0">
                    <a:pos x="0" y="112925"/>
                  </a:cxn>
                  <a:cxn ang="0">
                    <a:pos x="105380" y="2258"/>
                  </a:cxn>
                  <a:cxn ang="0">
                    <a:pos x="215244" y="108408"/>
                  </a:cxn>
                </a:cxnLst>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33" name="Line 84"/>
              <p:cNvSpPr/>
              <p:nvPr/>
            </p:nvSpPr>
            <p:spPr>
              <a:xfrm>
                <a:off x="4171157" y="4722020"/>
                <a:ext cx="71438" cy="0"/>
              </a:xfrm>
              <a:prstGeom prst="line">
                <a:avLst/>
              </a:prstGeom>
              <a:ln w="30163" cap="rnd" cmpd="sng">
                <a:solidFill>
                  <a:srgbClr val="FFFFFF"/>
                </a:solidFill>
                <a:prstDash val="solid"/>
                <a:headEnd type="none" w="med" len="med"/>
                <a:tailEnd type="none" w="med" len="med"/>
              </a:ln>
            </p:spPr>
            <p:txBody>
              <a:bodyPr lIns="60222" tIns="30111" rIns="60222" bIns="30111"/>
              <a:p>
                <a:endParaRPr lang="zh-CN" altLang="en-US" sz="1200" u="none" dirty="0">
                  <a:solidFill>
                    <a:srgbClr val="000000"/>
                  </a:solidFill>
                  <a:latin typeface="Calibri" panose="020F0502020204030204" pitchFamily="34" charset="0"/>
                  <a:ea typeface="黑体" panose="02010609060101010101" pitchFamily="49" charset="-122"/>
                </a:endParaRPr>
              </a:p>
            </p:txBody>
          </p:sp>
          <p:sp>
            <p:nvSpPr>
              <p:cNvPr id="34834" name="Line 85"/>
              <p:cNvSpPr/>
              <p:nvPr/>
            </p:nvSpPr>
            <p:spPr>
              <a:xfrm>
                <a:off x="4242595" y="4650582"/>
                <a:ext cx="0" cy="71438"/>
              </a:xfrm>
              <a:prstGeom prst="line">
                <a:avLst/>
              </a:prstGeom>
              <a:ln w="30163" cap="rnd" cmpd="sng">
                <a:solidFill>
                  <a:srgbClr val="FFFFFF"/>
                </a:solidFill>
                <a:prstDash val="solid"/>
                <a:headEnd type="none" w="med" len="med"/>
                <a:tailEnd type="none" w="med" len="med"/>
              </a:ln>
            </p:spPr>
            <p:txBody>
              <a:bodyPr lIns="60222" tIns="30111" rIns="60222" bIns="30111"/>
              <a:p>
                <a:endParaRPr lang="zh-CN" altLang="en-US" sz="1200" u="none" dirty="0">
                  <a:solidFill>
                    <a:srgbClr val="000000"/>
                  </a:solidFill>
                  <a:latin typeface="Calibri" panose="020F0502020204030204" pitchFamily="34" charset="0"/>
                  <a:ea typeface="黑体" panose="02010609060101010101" pitchFamily="49" charset="-122"/>
                </a:endParaRPr>
              </a:p>
            </p:txBody>
          </p:sp>
          <p:sp>
            <p:nvSpPr>
              <p:cNvPr id="34835" name="Freeform 86"/>
              <p:cNvSpPr/>
              <p:nvPr/>
            </p:nvSpPr>
            <p:spPr>
              <a:xfrm>
                <a:off x="3936207" y="4614070"/>
                <a:ext cx="414338" cy="414337"/>
              </a:xfrm>
              <a:custGeom>
                <a:avLst/>
                <a:gdLst/>
                <a:ahLst/>
                <a:cxnLst>
                  <a:cxn ang="0">
                    <a:pos x="265716" y="6755"/>
                  </a:cxn>
                  <a:cxn ang="0">
                    <a:pos x="207169" y="0"/>
                  </a:cxn>
                  <a:cxn ang="0">
                    <a:pos x="0" y="207168"/>
                  </a:cxn>
                  <a:cxn ang="0">
                    <a:pos x="207169" y="414337"/>
                  </a:cxn>
                  <a:cxn ang="0">
                    <a:pos x="414338" y="207168"/>
                  </a:cxn>
                  <a:cxn ang="0">
                    <a:pos x="407582" y="148620"/>
                  </a:cxn>
                </a:cxnLst>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36" name="Freeform 87"/>
              <p:cNvSpPr/>
              <p:nvPr/>
            </p:nvSpPr>
            <p:spPr>
              <a:xfrm>
                <a:off x="3999707" y="4668045"/>
                <a:ext cx="142875" cy="195262"/>
              </a:xfrm>
              <a:custGeom>
                <a:avLst/>
                <a:gdLst/>
                <a:ahLst/>
                <a:cxnLst>
                  <a:cxn ang="0">
                    <a:pos x="140642" y="17955"/>
                  </a:cxn>
                  <a:cxn ang="0">
                    <a:pos x="95994" y="6733"/>
                  </a:cxn>
                  <a:cxn ang="0">
                    <a:pos x="13394" y="31421"/>
                  </a:cxn>
                  <a:cxn ang="0">
                    <a:pos x="17859" y="74064"/>
                  </a:cxn>
                  <a:cxn ang="0">
                    <a:pos x="64740" y="166084"/>
                  </a:cxn>
                  <a:cxn ang="0">
                    <a:pos x="127248" y="190773"/>
                  </a:cxn>
                  <a:cxn ang="0">
                    <a:pos x="120550" y="181795"/>
                  </a:cxn>
                  <a:cxn ang="0">
                    <a:pos x="107156" y="170573"/>
                  </a:cxn>
                  <a:cxn ang="0">
                    <a:pos x="100458" y="150374"/>
                  </a:cxn>
                  <a:cxn ang="0">
                    <a:pos x="80367" y="143641"/>
                  </a:cxn>
                  <a:cxn ang="0">
                    <a:pos x="100458" y="116708"/>
                  </a:cxn>
                  <a:cxn ang="0">
                    <a:pos x="142875" y="94264"/>
                  </a:cxn>
                </a:cxnLst>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37" name="Freeform 88"/>
              <p:cNvSpPr/>
              <p:nvPr/>
            </p:nvSpPr>
            <p:spPr>
              <a:xfrm>
                <a:off x="4114007" y="4818857"/>
                <a:ext cx="163513" cy="190500"/>
              </a:xfrm>
              <a:custGeom>
                <a:avLst/>
                <a:gdLst/>
                <a:ahLst/>
                <a:cxnLst>
                  <a:cxn ang="0">
                    <a:pos x="26878" y="71717"/>
                  </a:cxn>
                  <a:cxn ang="0">
                    <a:pos x="26878" y="100852"/>
                  </a:cxn>
                  <a:cxn ang="0">
                    <a:pos x="55997" y="129988"/>
                  </a:cxn>
                  <a:cxn ang="0">
                    <a:pos x="42558" y="179294"/>
                  </a:cxn>
                  <a:cxn ang="0">
                    <a:pos x="100795" y="147917"/>
                  </a:cxn>
                  <a:cxn ang="0">
                    <a:pos x="147833" y="82923"/>
                  </a:cxn>
                  <a:cxn ang="0">
                    <a:pos x="120954" y="53788"/>
                  </a:cxn>
                  <a:cxn ang="0">
                    <a:pos x="53757" y="24652"/>
                  </a:cxn>
                  <a:cxn ang="0">
                    <a:pos x="26878" y="71717"/>
                  </a:cxn>
                </a:cxnLst>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38" name="Freeform 89"/>
              <p:cNvSpPr/>
              <p:nvPr/>
            </p:nvSpPr>
            <p:spPr>
              <a:xfrm>
                <a:off x="4296570" y="4793457"/>
                <a:ext cx="47625" cy="96838"/>
              </a:xfrm>
              <a:custGeom>
                <a:avLst/>
                <a:gdLst/>
                <a:ahLst/>
                <a:cxnLst>
                  <a:cxn ang="0">
                    <a:pos x="29482" y="0"/>
                  </a:cxn>
                  <a:cxn ang="0">
                    <a:pos x="27214" y="11260"/>
                  </a:cxn>
                  <a:cxn ang="0">
                    <a:pos x="22678" y="78821"/>
                  </a:cxn>
                  <a:cxn ang="0">
                    <a:pos x="47625" y="83325"/>
                  </a:cxn>
                </a:cxnLst>
                <a:pathLst>
                  <a:path w="21" h="43">
                    <a:moveTo>
                      <a:pt x="13" y="0"/>
                    </a:moveTo>
                    <a:cubicBezTo>
                      <a:pt x="14" y="2"/>
                      <a:pt x="13" y="2"/>
                      <a:pt x="12" y="5"/>
                    </a:cubicBezTo>
                    <a:cubicBezTo>
                      <a:pt x="8" y="14"/>
                      <a:pt x="0" y="27"/>
                      <a:pt x="10" y="35"/>
                    </a:cubicBezTo>
                    <a:cubicBezTo>
                      <a:pt x="19" y="43"/>
                      <a:pt x="21" y="37"/>
                      <a:pt x="21" y="37"/>
                    </a:cubicBezTo>
                  </a:path>
                </a:pathLst>
              </a:custGeom>
              <a:noFill/>
              <a:ln w="30163" cap="rnd" cmpd="sng">
                <a:solidFill>
                  <a:srgbClr val="FFFFFF"/>
                </a:solidFill>
                <a:prstDash val="solid"/>
                <a:round/>
                <a:headEnd type="none" w="med" len="med"/>
                <a:tailEnd type="none" w="med" len="med"/>
              </a:ln>
            </p:spPr>
            <p:txBody>
              <a:bodyPr/>
              <a:p>
                <a:endParaRPr lang="zh-CN" altLang="en-US"/>
              </a:p>
            </p:txBody>
          </p:sp>
        </p:grpSp>
        <p:grpSp>
          <p:nvGrpSpPr>
            <p:cNvPr id="34839" name="组合 46"/>
            <p:cNvGrpSpPr/>
            <p:nvPr/>
          </p:nvGrpSpPr>
          <p:grpSpPr>
            <a:xfrm>
              <a:off x="8248366" y="4243370"/>
              <a:ext cx="415925" cy="417512"/>
              <a:chOff x="3937000" y="4611688"/>
              <a:chExt cx="415925" cy="417512"/>
            </a:xfrm>
          </p:grpSpPr>
          <p:sp>
            <p:nvSpPr>
              <p:cNvPr id="34840" name="Freeform 83"/>
              <p:cNvSpPr/>
              <p:nvPr/>
            </p:nvSpPr>
            <p:spPr>
              <a:xfrm>
                <a:off x="4136231" y="4610895"/>
                <a:ext cx="219075" cy="219075"/>
              </a:xfrm>
              <a:custGeom>
                <a:avLst/>
                <a:gdLst/>
                <a:ahLst/>
                <a:cxnLst>
                  <a:cxn ang="0">
                    <a:pos x="216816" y="108408"/>
                  </a:cxn>
                  <a:cxn ang="0">
                    <a:pos x="110666" y="219075"/>
                  </a:cxn>
                  <a:cxn ang="0">
                    <a:pos x="0" y="112925"/>
                  </a:cxn>
                  <a:cxn ang="0">
                    <a:pos x="106149" y="2258"/>
                  </a:cxn>
                  <a:cxn ang="0">
                    <a:pos x="216816" y="108408"/>
                  </a:cxn>
                </a:cxnLst>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41" name="Line 84"/>
              <p:cNvSpPr/>
              <p:nvPr/>
            </p:nvSpPr>
            <p:spPr>
              <a:xfrm>
                <a:off x="4174331" y="4722020"/>
                <a:ext cx="69850" cy="0"/>
              </a:xfrm>
              <a:prstGeom prst="line">
                <a:avLst/>
              </a:prstGeom>
              <a:ln w="30163" cap="rnd" cmpd="sng">
                <a:solidFill>
                  <a:srgbClr val="FFFFFF"/>
                </a:solidFill>
                <a:prstDash val="solid"/>
                <a:headEnd type="none" w="med" len="med"/>
                <a:tailEnd type="none" w="med" len="med"/>
              </a:ln>
            </p:spPr>
            <p:txBody>
              <a:bodyPr lIns="60222" tIns="30111" rIns="60222" bIns="30111"/>
              <a:p>
                <a:endParaRPr lang="zh-CN" altLang="en-US" sz="1200" u="none" dirty="0">
                  <a:solidFill>
                    <a:srgbClr val="000000"/>
                  </a:solidFill>
                  <a:latin typeface="Calibri" panose="020F0502020204030204" pitchFamily="34" charset="0"/>
                  <a:ea typeface="黑体" panose="02010609060101010101" pitchFamily="49" charset="-122"/>
                </a:endParaRPr>
              </a:p>
            </p:txBody>
          </p:sp>
          <p:sp>
            <p:nvSpPr>
              <p:cNvPr id="34842" name="Line 85"/>
              <p:cNvSpPr/>
              <p:nvPr/>
            </p:nvSpPr>
            <p:spPr>
              <a:xfrm>
                <a:off x="4244181" y="4650582"/>
                <a:ext cx="0" cy="71438"/>
              </a:xfrm>
              <a:prstGeom prst="line">
                <a:avLst/>
              </a:prstGeom>
              <a:ln w="30163" cap="rnd" cmpd="sng">
                <a:solidFill>
                  <a:srgbClr val="FFFFFF"/>
                </a:solidFill>
                <a:prstDash val="solid"/>
                <a:headEnd type="none" w="med" len="med"/>
                <a:tailEnd type="none" w="med" len="med"/>
              </a:ln>
            </p:spPr>
            <p:txBody>
              <a:bodyPr lIns="60222" tIns="30111" rIns="60222" bIns="30111"/>
              <a:p>
                <a:endParaRPr lang="zh-CN" altLang="en-US" sz="1200" u="none" dirty="0">
                  <a:solidFill>
                    <a:srgbClr val="000000"/>
                  </a:solidFill>
                  <a:latin typeface="Calibri" panose="020F0502020204030204" pitchFamily="34" charset="0"/>
                  <a:ea typeface="黑体" panose="02010609060101010101" pitchFamily="49" charset="-122"/>
                </a:endParaRPr>
              </a:p>
            </p:txBody>
          </p:sp>
          <p:sp>
            <p:nvSpPr>
              <p:cNvPr id="34843" name="Freeform 86"/>
              <p:cNvSpPr/>
              <p:nvPr/>
            </p:nvSpPr>
            <p:spPr>
              <a:xfrm>
                <a:off x="3939381" y="4614070"/>
                <a:ext cx="412750" cy="414337"/>
              </a:xfrm>
              <a:custGeom>
                <a:avLst/>
                <a:gdLst/>
                <a:ahLst/>
                <a:cxnLst>
                  <a:cxn ang="0">
                    <a:pos x="264698" y="6755"/>
                  </a:cxn>
                  <a:cxn ang="0">
                    <a:pos x="206375" y="0"/>
                  </a:cxn>
                  <a:cxn ang="0">
                    <a:pos x="0" y="207168"/>
                  </a:cxn>
                  <a:cxn ang="0">
                    <a:pos x="206375" y="414337"/>
                  </a:cxn>
                  <a:cxn ang="0">
                    <a:pos x="412750" y="207168"/>
                  </a:cxn>
                  <a:cxn ang="0">
                    <a:pos x="406020" y="148620"/>
                  </a:cxn>
                </a:cxnLst>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44" name="Freeform 87"/>
              <p:cNvSpPr/>
              <p:nvPr/>
            </p:nvSpPr>
            <p:spPr>
              <a:xfrm>
                <a:off x="4002881" y="4668045"/>
                <a:ext cx="142875" cy="195262"/>
              </a:xfrm>
              <a:custGeom>
                <a:avLst/>
                <a:gdLst/>
                <a:ahLst/>
                <a:cxnLst>
                  <a:cxn ang="0">
                    <a:pos x="140642" y="17955"/>
                  </a:cxn>
                  <a:cxn ang="0">
                    <a:pos x="95994" y="6733"/>
                  </a:cxn>
                  <a:cxn ang="0">
                    <a:pos x="13394" y="31421"/>
                  </a:cxn>
                  <a:cxn ang="0">
                    <a:pos x="17859" y="74064"/>
                  </a:cxn>
                  <a:cxn ang="0">
                    <a:pos x="64740" y="166084"/>
                  </a:cxn>
                  <a:cxn ang="0">
                    <a:pos x="127248" y="190773"/>
                  </a:cxn>
                  <a:cxn ang="0">
                    <a:pos x="120550" y="181795"/>
                  </a:cxn>
                  <a:cxn ang="0">
                    <a:pos x="107156" y="170573"/>
                  </a:cxn>
                  <a:cxn ang="0">
                    <a:pos x="100458" y="150374"/>
                  </a:cxn>
                  <a:cxn ang="0">
                    <a:pos x="80367" y="143641"/>
                  </a:cxn>
                  <a:cxn ang="0">
                    <a:pos x="100458" y="116708"/>
                  </a:cxn>
                  <a:cxn ang="0">
                    <a:pos x="142875" y="94264"/>
                  </a:cxn>
                </a:cxnLst>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45" name="Freeform 88"/>
              <p:cNvSpPr/>
              <p:nvPr/>
            </p:nvSpPr>
            <p:spPr>
              <a:xfrm>
                <a:off x="4117181" y="4818857"/>
                <a:ext cx="161925" cy="190500"/>
              </a:xfrm>
              <a:custGeom>
                <a:avLst/>
                <a:gdLst/>
                <a:ahLst/>
                <a:cxnLst>
                  <a:cxn ang="0">
                    <a:pos x="26617" y="71717"/>
                  </a:cxn>
                  <a:cxn ang="0">
                    <a:pos x="26617" y="100852"/>
                  </a:cxn>
                  <a:cxn ang="0">
                    <a:pos x="55453" y="129988"/>
                  </a:cxn>
                  <a:cxn ang="0">
                    <a:pos x="42144" y="179294"/>
                  </a:cxn>
                  <a:cxn ang="0">
                    <a:pos x="99816" y="147917"/>
                  </a:cxn>
                  <a:cxn ang="0">
                    <a:pos x="146397" y="82923"/>
                  </a:cxn>
                  <a:cxn ang="0">
                    <a:pos x="119780" y="53788"/>
                  </a:cxn>
                  <a:cxn ang="0">
                    <a:pos x="53235" y="24652"/>
                  </a:cxn>
                  <a:cxn ang="0">
                    <a:pos x="26617" y="71717"/>
                  </a:cxn>
                </a:cxnLst>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46" name="Freeform 89"/>
              <p:cNvSpPr/>
              <p:nvPr/>
            </p:nvSpPr>
            <p:spPr>
              <a:xfrm>
                <a:off x="4298156" y="4793457"/>
                <a:ext cx="47625" cy="96838"/>
              </a:xfrm>
              <a:custGeom>
                <a:avLst/>
                <a:gdLst/>
                <a:ahLst/>
                <a:cxnLst>
                  <a:cxn ang="0">
                    <a:pos x="29482" y="0"/>
                  </a:cxn>
                  <a:cxn ang="0">
                    <a:pos x="27214" y="11260"/>
                  </a:cxn>
                  <a:cxn ang="0">
                    <a:pos x="22678" y="78821"/>
                  </a:cxn>
                  <a:cxn ang="0">
                    <a:pos x="47625" y="83325"/>
                  </a:cxn>
                </a:cxnLst>
                <a:pathLst>
                  <a:path w="21" h="43">
                    <a:moveTo>
                      <a:pt x="13" y="0"/>
                    </a:moveTo>
                    <a:cubicBezTo>
                      <a:pt x="14" y="2"/>
                      <a:pt x="13" y="2"/>
                      <a:pt x="12" y="5"/>
                    </a:cubicBezTo>
                    <a:cubicBezTo>
                      <a:pt x="8" y="14"/>
                      <a:pt x="0" y="27"/>
                      <a:pt x="10" y="35"/>
                    </a:cubicBezTo>
                    <a:cubicBezTo>
                      <a:pt x="19" y="43"/>
                      <a:pt x="21" y="37"/>
                      <a:pt x="21" y="37"/>
                    </a:cubicBezTo>
                  </a:path>
                </a:pathLst>
              </a:custGeom>
              <a:noFill/>
              <a:ln w="30163" cap="rnd" cmpd="sng">
                <a:solidFill>
                  <a:srgbClr val="FFFFFF"/>
                </a:solidFill>
                <a:prstDash val="solid"/>
                <a:round/>
                <a:headEnd type="none" w="med" len="med"/>
                <a:tailEnd type="none" w="med" len="med"/>
              </a:ln>
            </p:spPr>
            <p:txBody>
              <a:bodyPr/>
              <a:p>
                <a:endParaRPr lang="zh-CN" altLang="en-US"/>
              </a:p>
            </p:txBody>
          </p:sp>
        </p:grpSp>
        <p:grpSp>
          <p:nvGrpSpPr>
            <p:cNvPr id="34847" name="组合 75"/>
            <p:cNvGrpSpPr/>
            <p:nvPr/>
          </p:nvGrpSpPr>
          <p:grpSpPr>
            <a:xfrm>
              <a:off x="7695122" y="5495114"/>
              <a:ext cx="420688" cy="419100"/>
              <a:chOff x="7153275" y="4622800"/>
              <a:chExt cx="420688" cy="419100"/>
            </a:xfrm>
          </p:grpSpPr>
          <p:sp>
            <p:nvSpPr>
              <p:cNvPr id="34848" name="Oval 233"/>
              <p:cNvSpPr/>
              <p:nvPr/>
            </p:nvSpPr>
            <p:spPr>
              <a:xfrm>
                <a:off x="7300913" y="4859338"/>
                <a:ext cx="127000" cy="128587"/>
              </a:xfrm>
              <a:prstGeom prst="ellipse">
                <a:avLst/>
              </a:prstGeom>
              <a:noFill/>
              <a:ln w="30163" cap="rnd" cmpd="sng">
                <a:solidFill>
                  <a:srgbClr val="FFFFFF"/>
                </a:solidFill>
                <a:prstDash val="solid"/>
                <a:headEnd type="none" w="med" len="med"/>
                <a:tailEnd type="none" w="med" len="med"/>
              </a:ln>
            </p:spPr>
            <p:txBody>
              <a:bodyPr lIns="60222" tIns="30111" rIns="60222" bIns="30111"/>
              <a:p>
                <a:endParaRPr lang="zh-CN" altLang="en-US" sz="1800" u="none" dirty="0">
                  <a:solidFill>
                    <a:srgbClr val="000000"/>
                  </a:solidFill>
                  <a:latin typeface="Calibri" panose="020F0502020204030204" pitchFamily="34" charset="0"/>
                  <a:ea typeface="黑体" panose="02010609060101010101" pitchFamily="49" charset="-122"/>
                </a:endParaRPr>
              </a:p>
            </p:txBody>
          </p:sp>
          <p:sp>
            <p:nvSpPr>
              <p:cNvPr id="34849" name="Freeform 234"/>
              <p:cNvSpPr/>
              <p:nvPr/>
            </p:nvSpPr>
            <p:spPr>
              <a:xfrm>
                <a:off x="7300913" y="4732338"/>
                <a:ext cx="127000" cy="63500"/>
              </a:xfrm>
              <a:custGeom>
                <a:avLst/>
                <a:gdLst/>
                <a:ahLst/>
                <a:cxnLst>
                  <a:cxn ang="0">
                    <a:pos x="0" y="63500"/>
                  </a:cxn>
                  <a:cxn ang="0">
                    <a:pos x="63500" y="0"/>
                  </a:cxn>
                  <a:cxn ang="0">
                    <a:pos x="127000" y="63500"/>
                  </a:cxn>
                </a:cxnLst>
                <a:pathLst>
                  <a:path w="56" h="28">
                    <a:moveTo>
                      <a:pt x="0" y="28"/>
                    </a:moveTo>
                    <a:cubicBezTo>
                      <a:pt x="0" y="12"/>
                      <a:pt x="13" y="0"/>
                      <a:pt x="28" y="0"/>
                    </a:cubicBezTo>
                    <a:cubicBezTo>
                      <a:pt x="44" y="0"/>
                      <a:pt x="56" y="12"/>
                      <a:pt x="56" y="28"/>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50" name="Rectangle 235"/>
              <p:cNvSpPr/>
              <p:nvPr/>
            </p:nvSpPr>
            <p:spPr>
              <a:xfrm>
                <a:off x="7172325" y="4805363"/>
                <a:ext cx="382588" cy="236537"/>
              </a:xfrm>
              <a:prstGeom prst="rect">
                <a:avLst/>
              </a:prstGeom>
              <a:noFill/>
              <a:ln w="30163" cap="rnd" cmpd="sng">
                <a:solidFill>
                  <a:srgbClr val="FFFFFF"/>
                </a:solidFill>
                <a:prstDash val="solid"/>
                <a:round/>
                <a:headEnd type="none" w="med" len="med"/>
                <a:tailEnd type="none" w="med" len="med"/>
              </a:ln>
            </p:spPr>
            <p:txBody>
              <a:bodyPr lIns="60222" tIns="30111" rIns="60222" bIns="30111"/>
              <a:p>
                <a:endParaRPr lang="zh-CN" altLang="en-US" sz="1800" u="none" dirty="0">
                  <a:solidFill>
                    <a:srgbClr val="000000"/>
                  </a:solidFill>
                  <a:latin typeface="Calibri" panose="020F0502020204030204" pitchFamily="34" charset="0"/>
                  <a:ea typeface="黑体" panose="02010609060101010101" pitchFamily="49" charset="-122"/>
                </a:endParaRPr>
              </a:p>
            </p:txBody>
          </p:sp>
          <p:sp>
            <p:nvSpPr>
              <p:cNvPr id="34851" name="Freeform 236"/>
              <p:cNvSpPr/>
              <p:nvPr/>
            </p:nvSpPr>
            <p:spPr>
              <a:xfrm>
                <a:off x="7172325" y="4805363"/>
                <a:ext cx="55563" cy="53975"/>
              </a:xfrm>
              <a:custGeom>
                <a:avLst/>
                <a:gdLst/>
                <a:ahLst/>
                <a:cxnLst>
                  <a:cxn ang="0">
                    <a:pos x="55563" y="0"/>
                  </a:cxn>
                  <a:cxn ang="0">
                    <a:pos x="0" y="53975"/>
                  </a:cxn>
                </a:cxnLst>
                <a:pathLst>
                  <a:path w="24" h="24">
                    <a:moveTo>
                      <a:pt x="24" y="0"/>
                    </a:moveTo>
                    <a:cubicBezTo>
                      <a:pt x="24" y="13"/>
                      <a:pt x="13" y="24"/>
                      <a:pt x="0" y="24"/>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52" name="Freeform 237"/>
              <p:cNvSpPr/>
              <p:nvPr/>
            </p:nvSpPr>
            <p:spPr>
              <a:xfrm>
                <a:off x="7497763" y="4805363"/>
                <a:ext cx="55562" cy="53975"/>
              </a:xfrm>
              <a:custGeom>
                <a:avLst/>
                <a:gdLst/>
                <a:ahLst/>
                <a:cxnLst>
                  <a:cxn ang="0">
                    <a:pos x="55562" y="53975"/>
                  </a:cxn>
                  <a:cxn ang="0">
                    <a:pos x="0" y="0"/>
                  </a:cxn>
                </a:cxnLst>
                <a:pathLst>
                  <a:path w="24" h="24">
                    <a:moveTo>
                      <a:pt x="24" y="24"/>
                    </a:moveTo>
                    <a:cubicBezTo>
                      <a:pt x="11" y="24"/>
                      <a:pt x="0" y="13"/>
                      <a:pt x="0" y="0"/>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53" name="Freeform 238"/>
              <p:cNvSpPr/>
              <p:nvPr/>
            </p:nvSpPr>
            <p:spPr>
              <a:xfrm>
                <a:off x="7500938" y="4987925"/>
                <a:ext cx="53975" cy="53975"/>
              </a:xfrm>
              <a:custGeom>
                <a:avLst/>
                <a:gdLst/>
                <a:ahLst/>
                <a:cxnLst>
                  <a:cxn ang="0">
                    <a:pos x="0" y="53975"/>
                  </a:cxn>
                  <a:cxn ang="0">
                    <a:pos x="53975" y="0"/>
                  </a:cxn>
                </a:cxnLst>
                <a:pathLst>
                  <a:path w="24" h="24">
                    <a:moveTo>
                      <a:pt x="0" y="24"/>
                    </a:moveTo>
                    <a:cubicBezTo>
                      <a:pt x="0" y="11"/>
                      <a:pt x="11" y="0"/>
                      <a:pt x="24" y="0"/>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54" name="Freeform 239"/>
              <p:cNvSpPr/>
              <p:nvPr/>
            </p:nvSpPr>
            <p:spPr>
              <a:xfrm>
                <a:off x="7172325" y="4987925"/>
                <a:ext cx="55563" cy="53975"/>
              </a:xfrm>
              <a:custGeom>
                <a:avLst/>
                <a:gdLst/>
                <a:ahLst/>
                <a:cxnLst>
                  <a:cxn ang="0">
                    <a:pos x="0" y="0"/>
                  </a:cxn>
                  <a:cxn ang="0">
                    <a:pos x="55563" y="53975"/>
                  </a:cxn>
                </a:cxnLst>
                <a:pathLst>
                  <a:path w="24" h="24">
                    <a:moveTo>
                      <a:pt x="0" y="0"/>
                    </a:moveTo>
                    <a:cubicBezTo>
                      <a:pt x="13" y="0"/>
                      <a:pt x="24" y="11"/>
                      <a:pt x="24" y="24"/>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55" name="Freeform 240"/>
              <p:cNvSpPr/>
              <p:nvPr/>
            </p:nvSpPr>
            <p:spPr>
              <a:xfrm>
                <a:off x="7153275" y="4622800"/>
                <a:ext cx="420688" cy="246063"/>
              </a:xfrm>
              <a:custGeom>
                <a:avLst/>
                <a:gdLst/>
                <a:ahLst/>
                <a:cxnLst>
                  <a:cxn ang="0">
                    <a:pos x="18332" y="181663"/>
                  </a:cxn>
                  <a:cxn ang="0">
                    <a:pos x="0" y="70166"/>
                  </a:cxn>
                  <a:cxn ang="0">
                    <a:pos x="379198" y="0"/>
                  </a:cxn>
                  <a:cxn ang="0">
                    <a:pos x="420688" y="239334"/>
                  </a:cxn>
                  <a:cxn ang="0">
                    <a:pos x="402355" y="246063"/>
                  </a:cxn>
                </a:cxnLst>
                <a:pathLst>
                  <a:path w="436" h="256">
                    <a:moveTo>
                      <a:pt x="19" y="189"/>
                    </a:moveTo>
                    <a:lnTo>
                      <a:pt x="0" y="73"/>
                    </a:lnTo>
                    <a:lnTo>
                      <a:pt x="393" y="0"/>
                    </a:lnTo>
                    <a:lnTo>
                      <a:pt x="436" y="249"/>
                    </a:lnTo>
                    <a:lnTo>
                      <a:pt x="417" y="256"/>
                    </a:ln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56" name="Freeform 241"/>
              <p:cNvSpPr/>
              <p:nvPr/>
            </p:nvSpPr>
            <p:spPr>
              <a:xfrm>
                <a:off x="7164388" y="4683125"/>
                <a:ext cx="49212" cy="65088"/>
              </a:xfrm>
              <a:custGeom>
                <a:avLst/>
                <a:gdLst/>
                <a:ahLst/>
                <a:cxnLst>
                  <a:cxn ang="0">
                    <a:pos x="44738" y="0"/>
                  </a:cxn>
                  <a:cxn ang="0">
                    <a:pos x="0" y="65088"/>
                  </a:cxn>
                </a:cxnLst>
                <a:pathLst>
                  <a:path w="22" h="29">
                    <a:moveTo>
                      <a:pt x="20" y="0"/>
                    </a:moveTo>
                    <a:cubicBezTo>
                      <a:pt x="22" y="14"/>
                      <a:pt x="13" y="27"/>
                      <a:pt x="0" y="29"/>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57" name="Freeform 242"/>
              <p:cNvSpPr/>
              <p:nvPr/>
            </p:nvSpPr>
            <p:spPr>
              <a:xfrm>
                <a:off x="7478713" y="4632325"/>
                <a:ext cx="63500" cy="52388"/>
              </a:xfrm>
              <a:custGeom>
                <a:avLst/>
                <a:gdLst/>
                <a:ahLst/>
                <a:cxnLst>
                  <a:cxn ang="0">
                    <a:pos x="63500" y="45554"/>
                  </a:cxn>
                  <a:cxn ang="0">
                    <a:pos x="0" y="0"/>
                  </a:cxn>
                </a:cxnLst>
                <a:pathLst>
                  <a:path w="28" h="23">
                    <a:moveTo>
                      <a:pt x="28" y="20"/>
                    </a:moveTo>
                    <a:cubicBezTo>
                      <a:pt x="15" y="23"/>
                      <a:pt x="2" y="14"/>
                      <a:pt x="0" y="0"/>
                    </a:cubicBezTo>
                  </a:path>
                </a:pathLst>
              </a:custGeom>
              <a:noFill/>
              <a:ln w="30163" cap="rnd" cmpd="sng">
                <a:solidFill>
                  <a:srgbClr val="FFFFFF"/>
                </a:solidFill>
                <a:prstDash val="solid"/>
                <a:round/>
                <a:headEnd type="none" w="med" len="med"/>
                <a:tailEnd type="none" w="med" len="med"/>
              </a:ln>
            </p:spPr>
            <p:txBody>
              <a:bodyPr/>
              <a:p>
                <a:endParaRPr lang="zh-CN" altLang="en-US"/>
              </a:p>
            </p:txBody>
          </p:sp>
        </p:grpSp>
        <p:grpSp>
          <p:nvGrpSpPr>
            <p:cNvPr id="34858" name="组合 86"/>
            <p:cNvGrpSpPr/>
            <p:nvPr/>
          </p:nvGrpSpPr>
          <p:grpSpPr>
            <a:xfrm>
              <a:off x="5101941" y="5495114"/>
              <a:ext cx="420688" cy="419100"/>
              <a:chOff x="7153275" y="4622800"/>
              <a:chExt cx="420688" cy="419100"/>
            </a:xfrm>
          </p:grpSpPr>
          <p:sp>
            <p:nvSpPr>
              <p:cNvPr id="34859" name="Oval 233"/>
              <p:cNvSpPr/>
              <p:nvPr/>
            </p:nvSpPr>
            <p:spPr>
              <a:xfrm>
                <a:off x="7301706" y="4859338"/>
                <a:ext cx="127000" cy="128587"/>
              </a:xfrm>
              <a:prstGeom prst="ellipse">
                <a:avLst/>
              </a:prstGeom>
              <a:noFill/>
              <a:ln w="30163" cap="rnd" cmpd="sng">
                <a:solidFill>
                  <a:srgbClr val="FFFFFF"/>
                </a:solidFill>
                <a:prstDash val="solid"/>
                <a:headEnd type="none" w="med" len="med"/>
                <a:tailEnd type="none" w="med" len="med"/>
              </a:ln>
            </p:spPr>
            <p:txBody>
              <a:bodyPr lIns="60222" tIns="30111" rIns="60222" bIns="30111"/>
              <a:p>
                <a:endParaRPr lang="zh-CN" altLang="en-US" sz="1800" u="none" dirty="0">
                  <a:solidFill>
                    <a:srgbClr val="000000"/>
                  </a:solidFill>
                  <a:latin typeface="Calibri" panose="020F0502020204030204" pitchFamily="34" charset="0"/>
                  <a:ea typeface="黑体" panose="02010609060101010101" pitchFamily="49" charset="-122"/>
                </a:endParaRPr>
              </a:p>
            </p:txBody>
          </p:sp>
          <p:sp>
            <p:nvSpPr>
              <p:cNvPr id="34860" name="Freeform 234"/>
              <p:cNvSpPr/>
              <p:nvPr/>
            </p:nvSpPr>
            <p:spPr>
              <a:xfrm>
                <a:off x="7301706" y="4732338"/>
                <a:ext cx="127000" cy="63500"/>
              </a:xfrm>
              <a:custGeom>
                <a:avLst/>
                <a:gdLst/>
                <a:ahLst/>
                <a:cxnLst>
                  <a:cxn ang="0">
                    <a:pos x="0" y="63500"/>
                  </a:cxn>
                  <a:cxn ang="0">
                    <a:pos x="63500" y="0"/>
                  </a:cxn>
                  <a:cxn ang="0">
                    <a:pos x="127000" y="63500"/>
                  </a:cxn>
                </a:cxnLst>
                <a:pathLst>
                  <a:path w="56" h="28">
                    <a:moveTo>
                      <a:pt x="0" y="28"/>
                    </a:moveTo>
                    <a:cubicBezTo>
                      <a:pt x="0" y="12"/>
                      <a:pt x="13" y="0"/>
                      <a:pt x="28" y="0"/>
                    </a:cubicBezTo>
                    <a:cubicBezTo>
                      <a:pt x="44" y="0"/>
                      <a:pt x="56" y="12"/>
                      <a:pt x="56" y="28"/>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61" name="Rectangle 235"/>
              <p:cNvSpPr/>
              <p:nvPr/>
            </p:nvSpPr>
            <p:spPr>
              <a:xfrm>
                <a:off x="7174706" y="4805363"/>
                <a:ext cx="381000" cy="236537"/>
              </a:xfrm>
              <a:prstGeom prst="rect">
                <a:avLst/>
              </a:prstGeom>
              <a:noFill/>
              <a:ln w="30163" cap="rnd" cmpd="sng">
                <a:solidFill>
                  <a:srgbClr val="FFFFFF"/>
                </a:solidFill>
                <a:prstDash val="solid"/>
                <a:round/>
                <a:headEnd type="none" w="med" len="med"/>
                <a:tailEnd type="none" w="med" len="med"/>
              </a:ln>
            </p:spPr>
            <p:txBody>
              <a:bodyPr lIns="60222" tIns="30111" rIns="60222" bIns="30111"/>
              <a:p>
                <a:endParaRPr lang="zh-CN" altLang="en-US" sz="1800" u="none" dirty="0">
                  <a:solidFill>
                    <a:srgbClr val="000000"/>
                  </a:solidFill>
                  <a:latin typeface="Calibri" panose="020F0502020204030204" pitchFamily="34" charset="0"/>
                  <a:ea typeface="黑体" panose="02010609060101010101" pitchFamily="49" charset="-122"/>
                </a:endParaRPr>
              </a:p>
            </p:txBody>
          </p:sp>
          <p:sp>
            <p:nvSpPr>
              <p:cNvPr id="34862" name="Freeform 236"/>
              <p:cNvSpPr/>
              <p:nvPr/>
            </p:nvSpPr>
            <p:spPr>
              <a:xfrm>
                <a:off x="7174706" y="4805363"/>
                <a:ext cx="53975" cy="53975"/>
              </a:xfrm>
              <a:custGeom>
                <a:avLst/>
                <a:gdLst/>
                <a:ahLst/>
                <a:cxnLst>
                  <a:cxn ang="0">
                    <a:pos x="53975" y="0"/>
                  </a:cxn>
                  <a:cxn ang="0">
                    <a:pos x="0" y="53975"/>
                  </a:cxn>
                </a:cxnLst>
                <a:pathLst>
                  <a:path w="24" h="24">
                    <a:moveTo>
                      <a:pt x="24" y="0"/>
                    </a:moveTo>
                    <a:cubicBezTo>
                      <a:pt x="24" y="13"/>
                      <a:pt x="13" y="24"/>
                      <a:pt x="0" y="24"/>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63" name="Freeform 237"/>
              <p:cNvSpPr/>
              <p:nvPr/>
            </p:nvSpPr>
            <p:spPr>
              <a:xfrm>
                <a:off x="7498556" y="4805363"/>
                <a:ext cx="55563" cy="53975"/>
              </a:xfrm>
              <a:custGeom>
                <a:avLst/>
                <a:gdLst/>
                <a:ahLst/>
                <a:cxnLst>
                  <a:cxn ang="0">
                    <a:pos x="55563" y="53975"/>
                  </a:cxn>
                  <a:cxn ang="0">
                    <a:pos x="0" y="0"/>
                  </a:cxn>
                </a:cxnLst>
                <a:pathLst>
                  <a:path w="24" h="24">
                    <a:moveTo>
                      <a:pt x="24" y="24"/>
                    </a:moveTo>
                    <a:cubicBezTo>
                      <a:pt x="11" y="24"/>
                      <a:pt x="0" y="13"/>
                      <a:pt x="0" y="0"/>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64" name="Freeform 238"/>
              <p:cNvSpPr/>
              <p:nvPr/>
            </p:nvSpPr>
            <p:spPr>
              <a:xfrm>
                <a:off x="7501731" y="4987925"/>
                <a:ext cx="53975" cy="53975"/>
              </a:xfrm>
              <a:custGeom>
                <a:avLst/>
                <a:gdLst/>
                <a:ahLst/>
                <a:cxnLst>
                  <a:cxn ang="0">
                    <a:pos x="0" y="53975"/>
                  </a:cxn>
                  <a:cxn ang="0">
                    <a:pos x="53975" y="0"/>
                  </a:cxn>
                </a:cxnLst>
                <a:pathLst>
                  <a:path w="24" h="24">
                    <a:moveTo>
                      <a:pt x="0" y="24"/>
                    </a:moveTo>
                    <a:cubicBezTo>
                      <a:pt x="0" y="11"/>
                      <a:pt x="11" y="0"/>
                      <a:pt x="24" y="0"/>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65" name="Freeform 239"/>
              <p:cNvSpPr/>
              <p:nvPr/>
            </p:nvSpPr>
            <p:spPr>
              <a:xfrm>
                <a:off x="7174706" y="4987925"/>
                <a:ext cx="53975" cy="53975"/>
              </a:xfrm>
              <a:custGeom>
                <a:avLst/>
                <a:gdLst/>
                <a:ahLst/>
                <a:cxnLst>
                  <a:cxn ang="0">
                    <a:pos x="0" y="0"/>
                  </a:cxn>
                  <a:cxn ang="0">
                    <a:pos x="53975" y="53975"/>
                  </a:cxn>
                </a:cxnLst>
                <a:pathLst>
                  <a:path w="24" h="24">
                    <a:moveTo>
                      <a:pt x="0" y="0"/>
                    </a:moveTo>
                    <a:cubicBezTo>
                      <a:pt x="13" y="0"/>
                      <a:pt x="24" y="11"/>
                      <a:pt x="24" y="24"/>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66" name="Freeform 240"/>
              <p:cNvSpPr/>
              <p:nvPr/>
            </p:nvSpPr>
            <p:spPr>
              <a:xfrm>
                <a:off x="7155656" y="4622800"/>
                <a:ext cx="419100" cy="246063"/>
              </a:xfrm>
              <a:custGeom>
                <a:avLst/>
                <a:gdLst/>
                <a:ahLst/>
                <a:cxnLst>
                  <a:cxn ang="0">
                    <a:pos x="18263" y="181663"/>
                  </a:cxn>
                  <a:cxn ang="0">
                    <a:pos x="0" y="70166"/>
                  </a:cxn>
                  <a:cxn ang="0">
                    <a:pos x="377766" y="0"/>
                  </a:cxn>
                  <a:cxn ang="0">
                    <a:pos x="419100" y="239334"/>
                  </a:cxn>
                  <a:cxn ang="0">
                    <a:pos x="400836" y="246063"/>
                  </a:cxn>
                </a:cxnLst>
                <a:pathLst>
                  <a:path w="436" h="256">
                    <a:moveTo>
                      <a:pt x="19" y="189"/>
                    </a:moveTo>
                    <a:lnTo>
                      <a:pt x="0" y="73"/>
                    </a:lnTo>
                    <a:lnTo>
                      <a:pt x="393" y="0"/>
                    </a:lnTo>
                    <a:lnTo>
                      <a:pt x="436" y="249"/>
                    </a:lnTo>
                    <a:lnTo>
                      <a:pt x="417" y="256"/>
                    </a:ln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67" name="Freeform 241"/>
              <p:cNvSpPr/>
              <p:nvPr/>
            </p:nvSpPr>
            <p:spPr>
              <a:xfrm>
                <a:off x="7165181" y="4683125"/>
                <a:ext cx="50800" cy="65088"/>
              </a:xfrm>
              <a:custGeom>
                <a:avLst/>
                <a:gdLst/>
                <a:ahLst/>
                <a:cxnLst>
                  <a:cxn ang="0">
                    <a:pos x="46181" y="0"/>
                  </a:cxn>
                  <a:cxn ang="0">
                    <a:pos x="0" y="65088"/>
                  </a:cxn>
                </a:cxnLst>
                <a:pathLst>
                  <a:path w="22" h="29">
                    <a:moveTo>
                      <a:pt x="20" y="0"/>
                    </a:moveTo>
                    <a:cubicBezTo>
                      <a:pt x="22" y="14"/>
                      <a:pt x="13" y="27"/>
                      <a:pt x="0" y="29"/>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68" name="Freeform 242"/>
              <p:cNvSpPr/>
              <p:nvPr/>
            </p:nvSpPr>
            <p:spPr>
              <a:xfrm>
                <a:off x="7479506" y="4632325"/>
                <a:ext cx="63500" cy="52388"/>
              </a:xfrm>
              <a:custGeom>
                <a:avLst/>
                <a:gdLst/>
                <a:ahLst/>
                <a:cxnLst>
                  <a:cxn ang="0">
                    <a:pos x="63500" y="45554"/>
                  </a:cxn>
                  <a:cxn ang="0">
                    <a:pos x="0" y="0"/>
                  </a:cxn>
                </a:cxnLst>
                <a:pathLst>
                  <a:path w="28" h="23">
                    <a:moveTo>
                      <a:pt x="28" y="20"/>
                    </a:moveTo>
                    <a:cubicBezTo>
                      <a:pt x="15" y="23"/>
                      <a:pt x="2" y="14"/>
                      <a:pt x="0" y="0"/>
                    </a:cubicBezTo>
                  </a:path>
                </a:pathLst>
              </a:custGeom>
              <a:noFill/>
              <a:ln w="30163" cap="rnd" cmpd="sng">
                <a:solidFill>
                  <a:srgbClr val="FFFFFF"/>
                </a:solidFill>
                <a:prstDash val="solid"/>
                <a:round/>
                <a:headEnd type="none" w="med" len="med"/>
                <a:tailEnd type="none" w="med" len="med"/>
              </a:ln>
            </p:spPr>
            <p:txBody>
              <a:bodyPr/>
              <a:p>
                <a:endParaRPr lang="zh-CN" altLang="en-US"/>
              </a:p>
            </p:txBody>
          </p:sp>
        </p:grpSp>
        <p:grpSp>
          <p:nvGrpSpPr>
            <p:cNvPr id="34869" name="组合 97"/>
            <p:cNvGrpSpPr/>
            <p:nvPr/>
          </p:nvGrpSpPr>
          <p:grpSpPr>
            <a:xfrm>
              <a:off x="5137660" y="2908283"/>
              <a:ext cx="346075" cy="419100"/>
              <a:chOff x="5041900" y="5697538"/>
              <a:chExt cx="346075" cy="419100"/>
            </a:xfrm>
          </p:grpSpPr>
          <p:sp>
            <p:nvSpPr>
              <p:cNvPr id="34870" name="Freeform 243"/>
              <p:cNvSpPr/>
              <p:nvPr/>
            </p:nvSpPr>
            <p:spPr>
              <a:xfrm>
                <a:off x="5114925" y="5699919"/>
                <a:ext cx="273050" cy="419100"/>
              </a:xfrm>
              <a:custGeom>
                <a:avLst/>
                <a:gdLst/>
                <a:ahLst/>
                <a:cxnLst>
                  <a:cxn ang="0">
                    <a:pos x="273050" y="136663"/>
                  </a:cxn>
                  <a:cxn ang="0">
                    <a:pos x="136525" y="0"/>
                  </a:cxn>
                  <a:cxn ang="0">
                    <a:pos x="0" y="136663"/>
                  </a:cxn>
                  <a:cxn ang="0">
                    <a:pos x="0" y="282436"/>
                  </a:cxn>
                  <a:cxn ang="0">
                    <a:pos x="136525" y="419100"/>
                  </a:cxn>
                  <a:cxn ang="0">
                    <a:pos x="273050" y="282436"/>
                  </a:cxn>
                </a:cxnLst>
                <a:pathLst>
                  <a:path w="120" h="184">
                    <a:moveTo>
                      <a:pt x="120" y="60"/>
                    </a:moveTo>
                    <a:cubicBezTo>
                      <a:pt x="120" y="27"/>
                      <a:pt x="93" y="0"/>
                      <a:pt x="60" y="0"/>
                    </a:cubicBezTo>
                    <a:cubicBezTo>
                      <a:pt x="27" y="0"/>
                      <a:pt x="0" y="27"/>
                      <a:pt x="0" y="60"/>
                    </a:cubicBezTo>
                    <a:cubicBezTo>
                      <a:pt x="0" y="124"/>
                      <a:pt x="0" y="124"/>
                      <a:pt x="0" y="124"/>
                    </a:cubicBezTo>
                    <a:cubicBezTo>
                      <a:pt x="0" y="157"/>
                      <a:pt x="27" y="184"/>
                      <a:pt x="60" y="184"/>
                    </a:cubicBezTo>
                    <a:cubicBezTo>
                      <a:pt x="93" y="184"/>
                      <a:pt x="120" y="157"/>
                      <a:pt x="120" y="124"/>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71" name="Line 244"/>
              <p:cNvSpPr/>
              <p:nvPr/>
            </p:nvSpPr>
            <p:spPr>
              <a:xfrm flipH="1">
                <a:off x="5041900" y="5880894"/>
                <a:ext cx="217487" cy="0"/>
              </a:xfrm>
              <a:prstGeom prst="line">
                <a:avLst/>
              </a:prstGeom>
              <a:ln w="30163" cap="rnd" cmpd="sng">
                <a:solidFill>
                  <a:srgbClr val="FFFFFF"/>
                </a:solidFill>
                <a:prstDash val="solid"/>
                <a:headEnd type="none" w="med" len="med"/>
                <a:tailEnd type="none" w="med" len="med"/>
              </a:ln>
            </p:spPr>
            <p:txBody>
              <a:bodyPr lIns="60222" tIns="30111" rIns="60222" bIns="30111"/>
              <a:p>
                <a:endParaRPr lang="zh-CN" altLang="en-US" sz="1200" u="none" dirty="0">
                  <a:solidFill>
                    <a:srgbClr val="000000"/>
                  </a:solidFill>
                  <a:latin typeface="Calibri" panose="020F0502020204030204" pitchFamily="34" charset="0"/>
                  <a:ea typeface="黑体" panose="02010609060101010101" pitchFamily="49" charset="-122"/>
                </a:endParaRPr>
              </a:p>
            </p:txBody>
          </p:sp>
          <p:sp>
            <p:nvSpPr>
              <p:cNvPr id="34872" name="Line 245"/>
              <p:cNvSpPr/>
              <p:nvPr/>
            </p:nvSpPr>
            <p:spPr>
              <a:xfrm flipH="1">
                <a:off x="5041900" y="5934869"/>
                <a:ext cx="180975" cy="0"/>
              </a:xfrm>
              <a:prstGeom prst="line">
                <a:avLst/>
              </a:prstGeom>
              <a:ln w="30163" cap="rnd" cmpd="sng">
                <a:solidFill>
                  <a:srgbClr val="FFFFFF"/>
                </a:solidFill>
                <a:prstDash val="solid"/>
                <a:headEnd type="none" w="med" len="med"/>
                <a:tailEnd type="none" w="med" len="med"/>
              </a:ln>
            </p:spPr>
            <p:txBody>
              <a:bodyPr lIns="60222" tIns="30111" rIns="60222" bIns="30111"/>
              <a:p>
                <a:endParaRPr lang="zh-CN" altLang="en-US" sz="1200" u="none" dirty="0">
                  <a:solidFill>
                    <a:srgbClr val="000000"/>
                  </a:solidFill>
                  <a:latin typeface="Calibri" panose="020F0502020204030204" pitchFamily="34" charset="0"/>
                  <a:ea typeface="黑体" panose="02010609060101010101" pitchFamily="49" charset="-122"/>
                </a:endParaRPr>
              </a:p>
            </p:txBody>
          </p:sp>
        </p:grpSp>
        <p:grpSp>
          <p:nvGrpSpPr>
            <p:cNvPr id="34873" name="组合 105"/>
            <p:cNvGrpSpPr/>
            <p:nvPr/>
          </p:nvGrpSpPr>
          <p:grpSpPr>
            <a:xfrm>
              <a:off x="7674485" y="2908283"/>
              <a:ext cx="346075" cy="419100"/>
              <a:chOff x="5041900" y="5697538"/>
              <a:chExt cx="346075" cy="419100"/>
            </a:xfrm>
          </p:grpSpPr>
          <p:sp>
            <p:nvSpPr>
              <p:cNvPr id="34874" name="Freeform 243"/>
              <p:cNvSpPr/>
              <p:nvPr/>
            </p:nvSpPr>
            <p:spPr>
              <a:xfrm>
                <a:off x="5114925" y="5699919"/>
                <a:ext cx="273050" cy="419100"/>
              </a:xfrm>
              <a:custGeom>
                <a:avLst/>
                <a:gdLst/>
                <a:ahLst/>
                <a:cxnLst>
                  <a:cxn ang="0">
                    <a:pos x="273050" y="136663"/>
                  </a:cxn>
                  <a:cxn ang="0">
                    <a:pos x="136525" y="0"/>
                  </a:cxn>
                  <a:cxn ang="0">
                    <a:pos x="0" y="136663"/>
                  </a:cxn>
                  <a:cxn ang="0">
                    <a:pos x="0" y="282436"/>
                  </a:cxn>
                  <a:cxn ang="0">
                    <a:pos x="136525" y="419100"/>
                  </a:cxn>
                  <a:cxn ang="0">
                    <a:pos x="273050" y="282436"/>
                  </a:cxn>
                </a:cxnLst>
                <a:pathLst>
                  <a:path w="120" h="184">
                    <a:moveTo>
                      <a:pt x="120" y="60"/>
                    </a:moveTo>
                    <a:cubicBezTo>
                      <a:pt x="120" y="27"/>
                      <a:pt x="93" y="0"/>
                      <a:pt x="60" y="0"/>
                    </a:cubicBezTo>
                    <a:cubicBezTo>
                      <a:pt x="27" y="0"/>
                      <a:pt x="0" y="27"/>
                      <a:pt x="0" y="60"/>
                    </a:cubicBezTo>
                    <a:cubicBezTo>
                      <a:pt x="0" y="124"/>
                      <a:pt x="0" y="124"/>
                      <a:pt x="0" y="124"/>
                    </a:cubicBezTo>
                    <a:cubicBezTo>
                      <a:pt x="0" y="157"/>
                      <a:pt x="27" y="184"/>
                      <a:pt x="60" y="184"/>
                    </a:cubicBezTo>
                    <a:cubicBezTo>
                      <a:pt x="93" y="184"/>
                      <a:pt x="120" y="157"/>
                      <a:pt x="120" y="124"/>
                    </a:cubicBezTo>
                  </a:path>
                </a:pathLst>
              </a:custGeom>
              <a:noFill/>
              <a:ln w="30163" cap="rnd" cmpd="sng">
                <a:solidFill>
                  <a:srgbClr val="FFFFFF"/>
                </a:solidFill>
                <a:prstDash val="solid"/>
                <a:round/>
                <a:headEnd type="none" w="med" len="med"/>
                <a:tailEnd type="none" w="med" len="med"/>
              </a:ln>
            </p:spPr>
            <p:txBody>
              <a:bodyPr/>
              <a:p>
                <a:endParaRPr lang="zh-CN" altLang="en-US"/>
              </a:p>
            </p:txBody>
          </p:sp>
          <p:sp>
            <p:nvSpPr>
              <p:cNvPr id="34875" name="Line 244"/>
              <p:cNvSpPr/>
              <p:nvPr/>
            </p:nvSpPr>
            <p:spPr>
              <a:xfrm flipH="1">
                <a:off x="5041900" y="5880894"/>
                <a:ext cx="217487" cy="0"/>
              </a:xfrm>
              <a:prstGeom prst="line">
                <a:avLst/>
              </a:prstGeom>
              <a:ln w="30163" cap="rnd" cmpd="sng">
                <a:solidFill>
                  <a:srgbClr val="FFFFFF"/>
                </a:solidFill>
                <a:prstDash val="solid"/>
                <a:headEnd type="none" w="med" len="med"/>
                <a:tailEnd type="none" w="med" len="med"/>
              </a:ln>
            </p:spPr>
            <p:txBody>
              <a:bodyPr lIns="60222" tIns="30111" rIns="60222" bIns="30111"/>
              <a:p>
                <a:endParaRPr lang="zh-CN" altLang="en-US" sz="1200" u="none" dirty="0">
                  <a:solidFill>
                    <a:srgbClr val="000000"/>
                  </a:solidFill>
                  <a:latin typeface="Calibri" panose="020F0502020204030204" pitchFamily="34" charset="0"/>
                  <a:ea typeface="黑体" panose="02010609060101010101" pitchFamily="49" charset="-122"/>
                </a:endParaRPr>
              </a:p>
            </p:txBody>
          </p:sp>
          <p:sp>
            <p:nvSpPr>
              <p:cNvPr id="34876" name="Line 245"/>
              <p:cNvSpPr/>
              <p:nvPr/>
            </p:nvSpPr>
            <p:spPr>
              <a:xfrm flipH="1">
                <a:off x="5041900" y="5934869"/>
                <a:ext cx="180975" cy="0"/>
              </a:xfrm>
              <a:prstGeom prst="line">
                <a:avLst/>
              </a:prstGeom>
              <a:ln w="30163" cap="rnd" cmpd="sng">
                <a:solidFill>
                  <a:srgbClr val="FFFFFF"/>
                </a:solidFill>
                <a:prstDash val="solid"/>
                <a:headEnd type="none" w="med" len="med"/>
                <a:tailEnd type="none" w="med" len="med"/>
              </a:ln>
            </p:spPr>
            <p:txBody>
              <a:bodyPr lIns="60222" tIns="30111" rIns="60222" bIns="30111"/>
              <a:p>
                <a:endParaRPr lang="zh-CN" altLang="en-US" sz="1200" u="none" dirty="0">
                  <a:solidFill>
                    <a:srgbClr val="000000"/>
                  </a:solidFill>
                  <a:latin typeface="Calibri" panose="020F0502020204030204" pitchFamily="34" charset="0"/>
                  <a:ea typeface="黑体" panose="02010609060101010101" pitchFamily="49" charset="-122"/>
                </a:endParaRPr>
              </a:p>
            </p:txBody>
          </p:sp>
        </p:grpSp>
      </p:grpSp>
      <p:sp>
        <p:nvSpPr>
          <p:cNvPr id="34877" name="文本框 113"/>
          <p:cNvSpPr txBox="1"/>
          <p:nvPr/>
        </p:nvSpPr>
        <p:spPr>
          <a:xfrm>
            <a:off x="2495550" y="1341438"/>
            <a:ext cx="2557463" cy="427037"/>
          </a:xfrm>
          <a:prstGeom prst="rect">
            <a:avLst/>
          </a:prstGeom>
          <a:noFill/>
          <a:ln w="9525">
            <a:noFill/>
          </a:ln>
        </p:spPr>
        <p:txBody>
          <a:bodyPr lIns="90000" tIns="46800" rIns="90000" bIns="46800"/>
          <a:p>
            <a:pPr algn="r"/>
            <a:r>
              <a:rPr lang="zh-CN" altLang="en-US" sz="1800" b="1" u="none" dirty="0">
                <a:solidFill>
                  <a:srgbClr val="262626"/>
                </a:solidFill>
                <a:latin typeface="微软雅黑" panose="020B0503020204020204" pitchFamily="34" charset="-122"/>
                <a:ea typeface="微软雅黑" panose="020B0503020204020204" pitchFamily="34" charset="-122"/>
              </a:rPr>
              <a:t>国家发展和改革委员会</a:t>
            </a:r>
            <a:endParaRPr lang="zh-CN" altLang="en-US" sz="1800" b="1" u="none" dirty="0">
              <a:solidFill>
                <a:srgbClr val="262626"/>
              </a:solidFill>
              <a:latin typeface="微软雅黑" panose="020B0503020204020204" pitchFamily="34" charset="-122"/>
              <a:ea typeface="微软雅黑" panose="020B0503020204020204" pitchFamily="34" charset="-122"/>
            </a:endParaRPr>
          </a:p>
        </p:txBody>
      </p:sp>
      <p:sp>
        <p:nvSpPr>
          <p:cNvPr id="34878" name="文本框 114"/>
          <p:cNvSpPr txBox="1"/>
          <p:nvPr/>
        </p:nvSpPr>
        <p:spPr>
          <a:xfrm>
            <a:off x="2208213" y="1700213"/>
            <a:ext cx="1728787" cy="320675"/>
          </a:xfrm>
          <a:prstGeom prst="rect">
            <a:avLst/>
          </a:prstGeom>
          <a:noFill/>
          <a:ln w="9525">
            <a:noFill/>
          </a:ln>
        </p:spPr>
        <p:txBody>
          <a:bodyPr lIns="90000" tIns="46800" rIns="90000" bIns="46800"/>
          <a:p>
            <a:pPr algn="r"/>
            <a:r>
              <a:rPr lang="zh-CN" altLang="en-US" sz="1800" u="none" dirty="0">
                <a:solidFill>
                  <a:srgbClr val="262626"/>
                </a:solidFill>
                <a:latin typeface="微软雅黑" panose="020B0503020204020204" pitchFamily="34" charset="-122"/>
                <a:ea typeface="微软雅黑" panose="020B0503020204020204" pitchFamily="34" charset="-122"/>
              </a:rPr>
              <a:t>中国人民银行</a:t>
            </a:r>
            <a:endParaRPr lang="zh-CN" altLang="en-US" sz="1800" u="none" dirty="0">
              <a:solidFill>
                <a:srgbClr val="262626"/>
              </a:solidFill>
              <a:latin typeface="微软雅黑" panose="020B0503020204020204" pitchFamily="34" charset="-122"/>
              <a:ea typeface="微软雅黑" panose="020B0503020204020204" pitchFamily="34" charset="-122"/>
            </a:endParaRPr>
          </a:p>
        </p:txBody>
      </p:sp>
      <p:sp>
        <p:nvSpPr>
          <p:cNvPr id="34879" name="文本框 115"/>
          <p:cNvSpPr txBox="1"/>
          <p:nvPr/>
        </p:nvSpPr>
        <p:spPr>
          <a:xfrm>
            <a:off x="1524000" y="3213100"/>
            <a:ext cx="2716213" cy="576263"/>
          </a:xfrm>
          <a:prstGeom prst="rect">
            <a:avLst/>
          </a:prstGeom>
          <a:noFill/>
          <a:ln w="9525">
            <a:noFill/>
          </a:ln>
        </p:spPr>
        <p:txBody>
          <a:bodyPr lIns="90000" tIns="46800" rIns="90000" bIns="46800"/>
          <a:p>
            <a:pPr algn="ctr"/>
            <a:r>
              <a:rPr lang="zh-CN" altLang="en-US" sz="1800" b="1" u="none" dirty="0">
                <a:solidFill>
                  <a:srgbClr val="262626"/>
                </a:solidFill>
                <a:latin typeface="微软雅黑" panose="020B0503020204020204" pitchFamily="34" charset="-122"/>
                <a:ea typeface="微软雅黑" panose="020B0503020204020204" pitchFamily="34" charset="-122"/>
                <a:sym typeface="黑体" panose="02010609060101010101" pitchFamily="49" charset="-122"/>
              </a:rPr>
              <a:t>中央精神文明建设指导</a:t>
            </a:r>
            <a:endParaRPr lang="zh-CN" altLang="en-US" sz="1800" b="1" u="none" dirty="0">
              <a:solidFill>
                <a:srgbClr val="262626"/>
              </a:solidFill>
              <a:latin typeface="微软雅黑" panose="020B0503020204020204" pitchFamily="34" charset="-122"/>
              <a:ea typeface="微软雅黑" panose="020B0503020204020204" pitchFamily="34" charset="-122"/>
              <a:sym typeface="黑体" panose="02010609060101010101" pitchFamily="49" charset="-122"/>
            </a:endParaRPr>
          </a:p>
          <a:p>
            <a:pPr algn="ctr"/>
            <a:r>
              <a:rPr lang="zh-CN" altLang="en-US" sz="1800" b="1" u="none" dirty="0">
                <a:solidFill>
                  <a:srgbClr val="262626"/>
                </a:solidFill>
                <a:latin typeface="微软雅黑" panose="020B0503020204020204" pitchFamily="34" charset="-122"/>
                <a:ea typeface="微软雅黑" panose="020B0503020204020204" pitchFamily="34" charset="-122"/>
                <a:sym typeface="黑体" panose="02010609060101010101" pitchFamily="49" charset="-122"/>
              </a:rPr>
              <a:t>委员会办公室</a:t>
            </a:r>
            <a:endParaRPr lang="zh-CN" altLang="en-US" sz="1800" b="1" u="none" dirty="0">
              <a:solidFill>
                <a:srgbClr val="262626"/>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4880" name="文本框 116"/>
          <p:cNvSpPr txBox="1"/>
          <p:nvPr/>
        </p:nvSpPr>
        <p:spPr>
          <a:xfrm>
            <a:off x="1919288" y="4221163"/>
            <a:ext cx="2162175" cy="338137"/>
          </a:xfrm>
          <a:prstGeom prst="rect">
            <a:avLst/>
          </a:prstGeom>
          <a:noFill/>
          <a:ln w="9525">
            <a:noFill/>
          </a:ln>
        </p:spPr>
        <p:txBody>
          <a:bodyPr lIns="90000" tIns="46800" rIns="90000" bIns="46800"/>
          <a:p>
            <a:pPr algn="r"/>
            <a:r>
              <a:rPr lang="zh-CN" altLang="en-US" sz="1800" u="none" dirty="0">
                <a:solidFill>
                  <a:srgbClr val="262626"/>
                </a:solidFill>
                <a:latin typeface="微软雅黑" panose="020B0503020204020204" pitchFamily="34" charset="-122"/>
                <a:ea typeface="微软雅黑" panose="020B0503020204020204" pitchFamily="34" charset="-122"/>
              </a:rPr>
              <a:t>科学技术部</a:t>
            </a:r>
            <a:endParaRPr lang="zh-CN" altLang="en-US" sz="1800" u="none" dirty="0">
              <a:solidFill>
                <a:srgbClr val="262626"/>
              </a:solidFill>
              <a:latin typeface="微软雅黑" panose="020B0503020204020204" pitchFamily="34" charset="-122"/>
              <a:ea typeface="微软雅黑" panose="020B0503020204020204" pitchFamily="34" charset="-122"/>
            </a:endParaRPr>
          </a:p>
        </p:txBody>
      </p:sp>
      <p:sp>
        <p:nvSpPr>
          <p:cNvPr id="34881" name="文本框 119"/>
          <p:cNvSpPr txBox="1"/>
          <p:nvPr/>
        </p:nvSpPr>
        <p:spPr>
          <a:xfrm>
            <a:off x="2076450" y="2447925"/>
            <a:ext cx="1881188" cy="339725"/>
          </a:xfrm>
          <a:prstGeom prst="rect">
            <a:avLst/>
          </a:prstGeom>
          <a:noFill/>
          <a:ln w="9525">
            <a:noFill/>
          </a:ln>
        </p:spPr>
        <p:txBody>
          <a:bodyPr lIns="90000" tIns="46800" rIns="90000" bIns="46800"/>
          <a:p>
            <a:pPr algn="r"/>
            <a:r>
              <a:rPr lang="zh-CN" altLang="en-US" sz="1600" b="1" u="none" dirty="0">
                <a:solidFill>
                  <a:srgbClr val="262626"/>
                </a:solidFill>
                <a:latin typeface="微软雅黑" panose="020B0503020204020204" pitchFamily="34" charset="-122"/>
                <a:ea typeface="微软雅黑" panose="020B0503020204020204" pitchFamily="34" charset="-122"/>
              </a:rPr>
              <a:t>中共中央宣传部</a:t>
            </a:r>
            <a:endParaRPr lang="zh-CN" altLang="en-US" sz="1600" b="1" u="none" dirty="0">
              <a:solidFill>
                <a:srgbClr val="262626"/>
              </a:solidFill>
              <a:latin typeface="微软雅黑" panose="020B0503020204020204" pitchFamily="34" charset="-122"/>
              <a:ea typeface="微软雅黑" panose="020B0503020204020204" pitchFamily="34" charset="-122"/>
            </a:endParaRPr>
          </a:p>
        </p:txBody>
      </p:sp>
      <p:sp>
        <p:nvSpPr>
          <p:cNvPr id="34882" name="文本框 120"/>
          <p:cNvSpPr txBox="1"/>
          <p:nvPr/>
        </p:nvSpPr>
        <p:spPr>
          <a:xfrm>
            <a:off x="1581150" y="2757488"/>
            <a:ext cx="2930525" cy="436562"/>
          </a:xfrm>
          <a:prstGeom prst="rect">
            <a:avLst/>
          </a:prstGeom>
          <a:noFill/>
          <a:ln w="9525">
            <a:noFill/>
          </a:ln>
        </p:spPr>
        <p:txBody>
          <a:bodyPr lIns="90000" tIns="46800" rIns="90000" bIns="46800"/>
          <a:p>
            <a:pPr algn="r"/>
            <a:r>
              <a:rPr lang="zh-CN" altLang="en-US" sz="1800" u="none" dirty="0">
                <a:solidFill>
                  <a:srgbClr val="262626"/>
                </a:solidFill>
                <a:latin typeface="微软雅黑" panose="020B0503020204020204" pitchFamily="34" charset="-122"/>
                <a:ea typeface="微软雅黑" panose="020B0503020204020204" pitchFamily="34" charset="-122"/>
              </a:rPr>
              <a:t>中央机构编制委员会办公室</a:t>
            </a:r>
            <a:endParaRPr lang="zh-CN" altLang="en-US" sz="1800" u="none" dirty="0">
              <a:solidFill>
                <a:srgbClr val="262626"/>
              </a:solidFill>
              <a:latin typeface="微软雅黑" panose="020B0503020204020204" pitchFamily="34" charset="-122"/>
              <a:ea typeface="微软雅黑" panose="020B0503020204020204" pitchFamily="34" charset="-122"/>
            </a:endParaRPr>
          </a:p>
        </p:txBody>
      </p:sp>
      <p:sp>
        <p:nvSpPr>
          <p:cNvPr id="34883" name="文本框 31"/>
          <p:cNvSpPr txBox="1"/>
          <p:nvPr/>
        </p:nvSpPr>
        <p:spPr>
          <a:xfrm flipH="1">
            <a:off x="3575050" y="115888"/>
            <a:ext cx="2519363" cy="350837"/>
          </a:xfrm>
          <a:prstGeom prst="rect">
            <a:avLst/>
          </a:prstGeom>
          <a:noFill/>
          <a:ln w="9525">
            <a:noFill/>
          </a:ln>
        </p:spPr>
        <p:txBody>
          <a:bodyPr lIns="90000" tIns="46800" rIns="90000" bIns="46800"/>
          <a:p>
            <a:r>
              <a:rPr lang="en-US" altLang="zh-CN" sz="1800" u="none">
                <a:solidFill>
                  <a:srgbClr val="404040"/>
                </a:solidFill>
                <a:latin typeface="微软雅黑" panose="020B0503020204020204" pitchFamily="34" charset="-122"/>
                <a:ea typeface="微软雅黑" panose="020B0503020204020204" pitchFamily="34" charset="-122"/>
              </a:rPr>
              <a:t>        </a:t>
            </a:r>
            <a:r>
              <a:rPr lang="zh-CN" altLang="en-US" sz="1800" u="none" dirty="0">
                <a:solidFill>
                  <a:srgbClr val="404040"/>
                </a:solidFill>
                <a:latin typeface="微软雅黑" panose="020B0503020204020204" pitchFamily="34" charset="-122"/>
                <a:ea typeface="微软雅黑" panose="020B0503020204020204" pitchFamily="34" charset="-122"/>
              </a:rPr>
              <a:t>中华全国总工会</a:t>
            </a:r>
            <a:endParaRPr lang="zh-CN" altLang="en-US" sz="2400" b="1" u="none" dirty="0">
              <a:solidFill>
                <a:srgbClr val="C00000"/>
              </a:solidFill>
              <a:latin typeface="微软雅黑" panose="020B0503020204020204" pitchFamily="34" charset="-122"/>
              <a:ea typeface="微软雅黑" panose="020B0503020204020204" pitchFamily="34" charset="-122"/>
            </a:endParaRPr>
          </a:p>
        </p:txBody>
      </p:sp>
      <p:sp>
        <p:nvSpPr>
          <p:cNvPr id="34884" name="文本框 2"/>
          <p:cNvSpPr txBox="1"/>
          <p:nvPr/>
        </p:nvSpPr>
        <p:spPr>
          <a:xfrm>
            <a:off x="3863975" y="1700213"/>
            <a:ext cx="1381125" cy="368300"/>
          </a:xfrm>
          <a:prstGeom prst="rect">
            <a:avLst/>
          </a:prstGeom>
          <a:noFill/>
          <a:ln w="9525">
            <a:noFill/>
          </a:ln>
        </p:spPr>
        <p:txBody>
          <a:bodyPr>
            <a:spAutoFit/>
          </a:bodyPr>
          <a:p>
            <a:r>
              <a:rPr lang="zh-CN" altLang="en-US" sz="1800" b="1" u="none">
                <a:latin typeface="Arial" panose="020B0604020202020204" pitchFamily="34" charset="0"/>
              </a:rPr>
              <a:t>国家统计局</a:t>
            </a:r>
            <a:endParaRPr lang="zh-CN" altLang="en-US" sz="1800" b="1" u="none">
              <a:latin typeface="Arial" panose="020B0604020202020204" pitchFamily="34" charset="0"/>
            </a:endParaRPr>
          </a:p>
        </p:txBody>
      </p:sp>
      <p:sp>
        <p:nvSpPr>
          <p:cNvPr id="4" name="文本框 3"/>
          <p:cNvSpPr txBox="1"/>
          <p:nvPr/>
        </p:nvSpPr>
        <p:spPr>
          <a:xfrm>
            <a:off x="6051550" y="3317240"/>
            <a:ext cx="459740" cy="1591945"/>
          </a:xfrm>
          <a:prstGeom prst="rect">
            <a:avLst/>
          </a:prstGeom>
          <a:noFill/>
        </p:spPr>
        <p:txBody>
          <a:bodyPr vert="eaVert" wrap="square" rtlCol="0">
            <a:spAutoFit/>
            <a:scene3d>
              <a:camera prst="orthographicFront"/>
              <a:lightRig rig="threePt" dir="t"/>
            </a:scene3d>
          </a:bodyPr>
          <a:p>
            <a:r>
              <a:rPr lang="zh-CN" altLang="en-US" sz="18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宋体" panose="02010600030101010101" pitchFamily="2" charset="-122"/>
                <a:cs typeface="+mn-cs"/>
              </a:rPr>
              <a:t>备忘录</a:t>
            </a:r>
            <a:endParaRPr lang="zh-CN" altLang="en-US" sz="18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宋体" panose="02010600030101010101" pitchFamily="2" charset="-122"/>
              <a:cs typeface="+mn-cs"/>
            </a:endParaRPr>
          </a:p>
        </p:txBody>
      </p:sp>
      <p:sp>
        <p:nvSpPr>
          <p:cNvPr id="34886" name="文本框 4"/>
          <p:cNvSpPr txBox="1"/>
          <p:nvPr/>
        </p:nvSpPr>
        <p:spPr>
          <a:xfrm>
            <a:off x="2063750" y="4581525"/>
            <a:ext cx="2216150" cy="368300"/>
          </a:xfrm>
          <a:prstGeom prst="rect">
            <a:avLst/>
          </a:prstGeom>
          <a:noFill/>
          <a:ln w="9525">
            <a:noFill/>
          </a:ln>
        </p:spPr>
        <p:txBody>
          <a:bodyPr>
            <a:spAutoFit/>
          </a:bodyPr>
          <a:p>
            <a:r>
              <a:rPr lang="zh-CN" altLang="en-US" sz="1800" b="1" u="none">
                <a:latin typeface="Arial" panose="020B0604020202020204" pitchFamily="34" charset="0"/>
              </a:rPr>
              <a:t>工业和信息化部</a:t>
            </a:r>
            <a:endParaRPr lang="zh-CN" altLang="en-US" sz="1800" b="1" u="none">
              <a:latin typeface="Arial" panose="020B0604020202020204" pitchFamily="34" charset="0"/>
            </a:endParaRPr>
          </a:p>
        </p:txBody>
      </p:sp>
      <p:sp>
        <p:nvSpPr>
          <p:cNvPr id="34887" name="文本框 5"/>
          <p:cNvSpPr txBox="1"/>
          <p:nvPr/>
        </p:nvSpPr>
        <p:spPr>
          <a:xfrm>
            <a:off x="2424113" y="4941888"/>
            <a:ext cx="1958975" cy="368300"/>
          </a:xfrm>
          <a:prstGeom prst="rect">
            <a:avLst/>
          </a:prstGeom>
          <a:noFill/>
          <a:ln w="9525">
            <a:noFill/>
          </a:ln>
        </p:spPr>
        <p:txBody>
          <a:bodyPr>
            <a:spAutoFit/>
          </a:bodyPr>
          <a:p>
            <a:r>
              <a:rPr lang="zh-CN" altLang="en-US" sz="1800" u="none">
                <a:latin typeface="Arial" panose="020B0604020202020204" pitchFamily="34" charset="0"/>
              </a:rPr>
              <a:t>财政部</a:t>
            </a:r>
            <a:endParaRPr lang="zh-CN" altLang="en-US" sz="1800" u="none">
              <a:latin typeface="Arial" panose="020B0604020202020204" pitchFamily="34" charset="0"/>
            </a:endParaRPr>
          </a:p>
        </p:txBody>
      </p:sp>
      <p:sp>
        <p:nvSpPr>
          <p:cNvPr id="34888" name="文本框 6"/>
          <p:cNvSpPr txBox="1"/>
          <p:nvPr/>
        </p:nvSpPr>
        <p:spPr>
          <a:xfrm>
            <a:off x="2208213" y="5300663"/>
            <a:ext cx="2895600" cy="368300"/>
          </a:xfrm>
          <a:prstGeom prst="rect">
            <a:avLst/>
          </a:prstGeom>
          <a:noFill/>
          <a:ln w="9525">
            <a:noFill/>
          </a:ln>
        </p:spPr>
        <p:txBody>
          <a:bodyPr>
            <a:spAutoFit/>
          </a:bodyPr>
          <a:p>
            <a:r>
              <a:rPr lang="zh-CN" altLang="en-US" sz="1800" b="1" u="none">
                <a:latin typeface="Arial" panose="020B0604020202020204" pitchFamily="34" charset="0"/>
              </a:rPr>
              <a:t>人力资源和社会保障部</a:t>
            </a:r>
            <a:endParaRPr lang="zh-CN" altLang="en-US" sz="1800" b="1" u="none">
              <a:latin typeface="Arial" panose="020B0604020202020204" pitchFamily="34" charset="0"/>
            </a:endParaRPr>
          </a:p>
        </p:txBody>
      </p:sp>
      <p:sp>
        <p:nvSpPr>
          <p:cNvPr id="34889" name="文本框 7"/>
          <p:cNvSpPr txBox="1"/>
          <p:nvPr/>
        </p:nvSpPr>
        <p:spPr>
          <a:xfrm>
            <a:off x="2927350" y="5661025"/>
            <a:ext cx="1511300" cy="368300"/>
          </a:xfrm>
          <a:prstGeom prst="rect">
            <a:avLst/>
          </a:prstGeom>
          <a:noFill/>
          <a:ln w="9525">
            <a:noFill/>
          </a:ln>
        </p:spPr>
        <p:txBody>
          <a:bodyPr>
            <a:spAutoFit/>
          </a:bodyPr>
          <a:p>
            <a:r>
              <a:rPr lang="zh-CN" altLang="en-US" sz="1800" u="none" dirty="0">
                <a:latin typeface="Arial" panose="020B0604020202020204" pitchFamily="34" charset="0"/>
              </a:rPr>
              <a:t>自然资源部</a:t>
            </a:r>
            <a:endParaRPr lang="zh-CN" altLang="en-US" sz="1800" u="none">
              <a:latin typeface="Arial" panose="020B0604020202020204" pitchFamily="34" charset="0"/>
            </a:endParaRPr>
          </a:p>
        </p:txBody>
      </p:sp>
      <p:sp>
        <p:nvSpPr>
          <p:cNvPr id="34890" name="文本框 8"/>
          <p:cNvSpPr txBox="1"/>
          <p:nvPr/>
        </p:nvSpPr>
        <p:spPr>
          <a:xfrm>
            <a:off x="3575050" y="6092825"/>
            <a:ext cx="1527175" cy="368300"/>
          </a:xfrm>
          <a:prstGeom prst="rect">
            <a:avLst/>
          </a:prstGeom>
          <a:noFill/>
          <a:ln w="9525">
            <a:noFill/>
          </a:ln>
        </p:spPr>
        <p:txBody>
          <a:bodyPr>
            <a:spAutoFit/>
          </a:bodyPr>
          <a:p>
            <a:r>
              <a:rPr lang="zh-CN" altLang="en-US" sz="1800" b="1" u="none" dirty="0">
                <a:latin typeface="Arial" panose="020B0604020202020204" pitchFamily="34" charset="0"/>
              </a:rPr>
              <a:t>生态环境部</a:t>
            </a:r>
            <a:endParaRPr lang="zh-CN" altLang="en-US" sz="1800" b="1" u="none">
              <a:latin typeface="Arial" panose="020B0604020202020204" pitchFamily="34" charset="0"/>
            </a:endParaRPr>
          </a:p>
        </p:txBody>
      </p:sp>
      <p:sp>
        <p:nvSpPr>
          <p:cNvPr id="34891" name="文本框 9"/>
          <p:cNvSpPr txBox="1"/>
          <p:nvPr/>
        </p:nvSpPr>
        <p:spPr>
          <a:xfrm>
            <a:off x="7391400" y="6165850"/>
            <a:ext cx="1665288" cy="368300"/>
          </a:xfrm>
          <a:prstGeom prst="rect">
            <a:avLst/>
          </a:prstGeom>
          <a:noFill/>
          <a:ln w="9525">
            <a:noFill/>
          </a:ln>
        </p:spPr>
        <p:txBody>
          <a:bodyPr>
            <a:spAutoFit/>
          </a:bodyPr>
          <a:p>
            <a:r>
              <a:rPr lang="zh-CN" altLang="en-US" sz="1800" u="none">
                <a:latin typeface="Arial" panose="020B0604020202020204" pitchFamily="34" charset="0"/>
              </a:rPr>
              <a:t>商务部</a:t>
            </a:r>
            <a:endParaRPr lang="zh-CN" altLang="en-US" sz="1800" u="none">
              <a:latin typeface="Arial" panose="020B0604020202020204" pitchFamily="34" charset="0"/>
            </a:endParaRPr>
          </a:p>
        </p:txBody>
      </p:sp>
      <p:sp>
        <p:nvSpPr>
          <p:cNvPr id="34892" name="文本框 10"/>
          <p:cNvSpPr txBox="1"/>
          <p:nvPr/>
        </p:nvSpPr>
        <p:spPr>
          <a:xfrm>
            <a:off x="7110413" y="5373688"/>
            <a:ext cx="3557587" cy="368300"/>
          </a:xfrm>
          <a:prstGeom prst="rect">
            <a:avLst/>
          </a:prstGeom>
          <a:noFill/>
          <a:ln w="9525">
            <a:noFill/>
          </a:ln>
        </p:spPr>
        <p:txBody>
          <a:bodyPr>
            <a:spAutoFit/>
          </a:bodyPr>
          <a:p>
            <a:r>
              <a:rPr lang="zh-CN" altLang="en-US" sz="1800" b="1" u="none">
                <a:latin typeface="Arial" panose="020B0604020202020204" pitchFamily="34" charset="0"/>
              </a:rPr>
              <a:t>国务院国有资产监督管理委员会</a:t>
            </a:r>
            <a:endParaRPr lang="zh-CN" altLang="en-US" sz="1800" b="1" u="none">
              <a:latin typeface="Arial" panose="020B0604020202020204" pitchFamily="34" charset="0"/>
            </a:endParaRPr>
          </a:p>
        </p:txBody>
      </p:sp>
      <p:sp>
        <p:nvSpPr>
          <p:cNvPr id="34893" name="文本框 16"/>
          <p:cNvSpPr txBox="1"/>
          <p:nvPr/>
        </p:nvSpPr>
        <p:spPr>
          <a:xfrm>
            <a:off x="8040688" y="5084763"/>
            <a:ext cx="1328737" cy="368300"/>
          </a:xfrm>
          <a:prstGeom prst="rect">
            <a:avLst/>
          </a:prstGeom>
          <a:noFill/>
          <a:ln w="9525">
            <a:noFill/>
          </a:ln>
        </p:spPr>
        <p:txBody>
          <a:bodyPr>
            <a:spAutoFit/>
          </a:bodyPr>
          <a:p>
            <a:r>
              <a:rPr lang="zh-CN" altLang="en-US" sz="1800" u="none">
                <a:latin typeface="Arial" panose="020B0604020202020204" pitchFamily="34" charset="0"/>
              </a:rPr>
              <a:t>海关总署</a:t>
            </a:r>
            <a:endParaRPr lang="zh-CN" altLang="en-US" sz="1800" u="none">
              <a:latin typeface="Arial" panose="020B0604020202020204" pitchFamily="34" charset="0"/>
            </a:endParaRPr>
          </a:p>
        </p:txBody>
      </p:sp>
      <p:sp>
        <p:nvSpPr>
          <p:cNvPr id="34894" name="文本框 17"/>
          <p:cNvSpPr txBox="1"/>
          <p:nvPr/>
        </p:nvSpPr>
        <p:spPr>
          <a:xfrm>
            <a:off x="8164513" y="4365625"/>
            <a:ext cx="2503487" cy="368300"/>
          </a:xfrm>
          <a:prstGeom prst="rect">
            <a:avLst/>
          </a:prstGeom>
          <a:noFill/>
          <a:ln w="9525">
            <a:noFill/>
          </a:ln>
        </p:spPr>
        <p:txBody>
          <a:bodyPr>
            <a:spAutoFit/>
          </a:bodyPr>
          <a:p>
            <a:r>
              <a:rPr lang="zh-CN" altLang="en-US" sz="1800" b="1" u="none" dirty="0">
                <a:latin typeface="Arial" panose="020B0604020202020204" pitchFamily="34" charset="0"/>
              </a:rPr>
              <a:t>国家市场监督管理总局</a:t>
            </a:r>
            <a:endParaRPr lang="zh-CN" altLang="en-US" sz="1800" b="1" u="none">
              <a:latin typeface="Arial" panose="020B0604020202020204" pitchFamily="34" charset="0"/>
            </a:endParaRPr>
          </a:p>
        </p:txBody>
      </p:sp>
      <p:sp>
        <p:nvSpPr>
          <p:cNvPr id="34895" name="文本框 26"/>
          <p:cNvSpPr txBox="1"/>
          <p:nvPr/>
        </p:nvSpPr>
        <p:spPr>
          <a:xfrm>
            <a:off x="8328025" y="3933825"/>
            <a:ext cx="2197100" cy="368300"/>
          </a:xfrm>
          <a:prstGeom prst="rect">
            <a:avLst/>
          </a:prstGeom>
          <a:noFill/>
          <a:ln w="9525">
            <a:noFill/>
          </a:ln>
        </p:spPr>
        <p:txBody>
          <a:bodyPr>
            <a:spAutoFit/>
          </a:bodyPr>
          <a:p>
            <a:r>
              <a:rPr lang="zh-CN" altLang="en-US" sz="1800" u="none" dirty="0">
                <a:latin typeface="Arial" panose="020B0604020202020204" pitchFamily="34" charset="0"/>
              </a:rPr>
              <a:t>国家广播电视总局</a:t>
            </a:r>
            <a:endParaRPr lang="zh-CN" altLang="en-US" sz="1800" u="none">
              <a:latin typeface="Arial" panose="020B0604020202020204" pitchFamily="34" charset="0"/>
            </a:endParaRPr>
          </a:p>
        </p:txBody>
      </p:sp>
      <p:sp>
        <p:nvSpPr>
          <p:cNvPr id="34896" name="文本框 27"/>
          <p:cNvSpPr txBox="1"/>
          <p:nvPr/>
        </p:nvSpPr>
        <p:spPr>
          <a:xfrm>
            <a:off x="2063750" y="1989138"/>
            <a:ext cx="2024063" cy="368300"/>
          </a:xfrm>
          <a:prstGeom prst="rect">
            <a:avLst/>
          </a:prstGeom>
          <a:noFill/>
          <a:ln w="9525">
            <a:noFill/>
          </a:ln>
        </p:spPr>
        <p:txBody>
          <a:bodyPr>
            <a:spAutoFit/>
          </a:bodyPr>
          <a:p>
            <a:r>
              <a:rPr lang="zh-CN" altLang="en-US" sz="1800" u="none">
                <a:latin typeface="Arial" panose="020B0604020202020204" pitchFamily="34" charset="0"/>
              </a:rPr>
              <a:t>中共中央组织部</a:t>
            </a:r>
            <a:endParaRPr lang="zh-CN" altLang="en-US" sz="1800" u="none">
              <a:latin typeface="Arial" panose="020B0604020202020204" pitchFamily="34" charset="0"/>
            </a:endParaRPr>
          </a:p>
        </p:txBody>
      </p:sp>
      <p:sp>
        <p:nvSpPr>
          <p:cNvPr id="34897" name="文本框 28"/>
          <p:cNvSpPr txBox="1"/>
          <p:nvPr/>
        </p:nvSpPr>
        <p:spPr>
          <a:xfrm>
            <a:off x="8543925" y="3284538"/>
            <a:ext cx="1831975" cy="645160"/>
          </a:xfrm>
          <a:prstGeom prst="rect">
            <a:avLst/>
          </a:prstGeom>
          <a:noFill/>
          <a:ln w="9525">
            <a:noFill/>
          </a:ln>
        </p:spPr>
        <p:txBody>
          <a:bodyPr>
            <a:spAutoFit/>
          </a:bodyPr>
          <a:p>
            <a:r>
              <a:rPr lang="zh-CN" altLang="en-US" sz="1800" b="1" u="none" dirty="0">
                <a:latin typeface="Arial" panose="020B0604020202020204" pitchFamily="34" charset="0"/>
              </a:rPr>
              <a:t>中国银行保险监督管理委员会</a:t>
            </a:r>
            <a:endParaRPr lang="zh-CN" altLang="en-US" sz="1800" b="1" u="none">
              <a:latin typeface="Arial" panose="020B0604020202020204" pitchFamily="34" charset="0"/>
            </a:endParaRPr>
          </a:p>
        </p:txBody>
      </p:sp>
      <p:sp>
        <p:nvSpPr>
          <p:cNvPr id="34898" name="文本框 29"/>
          <p:cNvSpPr txBox="1"/>
          <p:nvPr/>
        </p:nvSpPr>
        <p:spPr>
          <a:xfrm>
            <a:off x="7872413" y="2781300"/>
            <a:ext cx="2795587" cy="368300"/>
          </a:xfrm>
          <a:prstGeom prst="rect">
            <a:avLst/>
          </a:prstGeom>
          <a:noFill/>
          <a:ln w="9525">
            <a:noFill/>
          </a:ln>
        </p:spPr>
        <p:txBody>
          <a:bodyPr>
            <a:spAutoFit/>
          </a:bodyPr>
          <a:p>
            <a:r>
              <a:rPr lang="zh-CN" altLang="en-US" sz="1800" u="none">
                <a:latin typeface="Arial" panose="020B0604020202020204" pitchFamily="34" charset="0"/>
              </a:rPr>
              <a:t>中国证券监督管理委员会</a:t>
            </a:r>
            <a:endParaRPr lang="zh-CN" altLang="en-US" sz="1800" u="none">
              <a:latin typeface="Arial" panose="020B0604020202020204" pitchFamily="34" charset="0"/>
            </a:endParaRPr>
          </a:p>
        </p:txBody>
      </p:sp>
      <p:sp>
        <p:nvSpPr>
          <p:cNvPr id="34899" name="文本框 30"/>
          <p:cNvSpPr txBox="1"/>
          <p:nvPr/>
        </p:nvSpPr>
        <p:spPr>
          <a:xfrm>
            <a:off x="7881938" y="2328863"/>
            <a:ext cx="2751137" cy="368300"/>
          </a:xfrm>
          <a:prstGeom prst="rect">
            <a:avLst/>
          </a:prstGeom>
          <a:noFill/>
          <a:ln w="9525">
            <a:noFill/>
          </a:ln>
        </p:spPr>
        <p:txBody>
          <a:bodyPr>
            <a:spAutoFit/>
          </a:bodyPr>
          <a:p>
            <a:r>
              <a:rPr lang="zh-CN" altLang="en-US" sz="1800" b="1" u="none" dirty="0">
                <a:latin typeface="Arial" panose="020B0604020202020204" pitchFamily="34" charset="0"/>
              </a:rPr>
              <a:t>国家粮食和物资储备局</a:t>
            </a:r>
            <a:endParaRPr lang="zh-CN" altLang="en-US" sz="1800" b="1" u="none">
              <a:latin typeface="Arial" panose="020B0604020202020204" pitchFamily="34" charset="0"/>
            </a:endParaRPr>
          </a:p>
        </p:txBody>
      </p:sp>
      <p:sp>
        <p:nvSpPr>
          <p:cNvPr id="34900" name="文本框 31"/>
          <p:cNvSpPr txBox="1"/>
          <p:nvPr/>
        </p:nvSpPr>
        <p:spPr>
          <a:xfrm>
            <a:off x="7967663" y="2060575"/>
            <a:ext cx="2233612" cy="368300"/>
          </a:xfrm>
          <a:prstGeom prst="rect">
            <a:avLst/>
          </a:prstGeom>
          <a:noFill/>
          <a:ln w="9525">
            <a:noFill/>
          </a:ln>
        </p:spPr>
        <p:txBody>
          <a:bodyPr>
            <a:spAutoFit/>
          </a:bodyPr>
          <a:p>
            <a:r>
              <a:rPr lang="zh-CN" altLang="en-US" sz="1800" u="none" dirty="0">
                <a:latin typeface="Arial" panose="020B0604020202020204" pitchFamily="34" charset="0"/>
              </a:rPr>
              <a:t>国家能源局</a:t>
            </a:r>
            <a:endParaRPr lang="zh-CN" altLang="en-US" sz="1800" u="none">
              <a:latin typeface="Arial" panose="020B0604020202020204" pitchFamily="34" charset="0"/>
            </a:endParaRPr>
          </a:p>
        </p:txBody>
      </p:sp>
      <p:sp>
        <p:nvSpPr>
          <p:cNvPr id="34901" name="文本框 32"/>
          <p:cNvSpPr txBox="1"/>
          <p:nvPr/>
        </p:nvSpPr>
        <p:spPr>
          <a:xfrm>
            <a:off x="8183563" y="1700213"/>
            <a:ext cx="1893887" cy="368300"/>
          </a:xfrm>
          <a:prstGeom prst="rect">
            <a:avLst/>
          </a:prstGeom>
          <a:noFill/>
          <a:ln w="9525">
            <a:noFill/>
          </a:ln>
        </p:spPr>
        <p:txBody>
          <a:bodyPr>
            <a:spAutoFit/>
          </a:bodyPr>
          <a:p>
            <a:r>
              <a:rPr lang="zh-CN" altLang="en-US" sz="1800" b="1" u="none" dirty="0">
                <a:latin typeface="Arial" panose="020B0604020202020204" pitchFamily="34" charset="0"/>
              </a:rPr>
              <a:t>国家烟草专卖局</a:t>
            </a:r>
            <a:endParaRPr lang="zh-CN" altLang="en-US" sz="1800" b="1" u="none">
              <a:latin typeface="Arial" panose="020B0604020202020204" pitchFamily="34" charset="0"/>
            </a:endParaRPr>
          </a:p>
        </p:txBody>
      </p:sp>
      <p:sp>
        <p:nvSpPr>
          <p:cNvPr id="34902" name="文本框 33"/>
          <p:cNvSpPr txBox="1"/>
          <p:nvPr/>
        </p:nvSpPr>
        <p:spPr>
          <a:xfrm>
            <a:off x="7464425" y="1412875"/>
            <a:ext cx="1998663" cy="368300"/>
          </a:xfrm>
          <a:prstGeom prst="rect">
            <a:avLst/>
          </a:prstGeom>
          <a:noFill/>
          <a:ln w="9525">
            <a:noFill/>
          </a:ln>
        </p:spPr>
        <p:txBody>
          <a:bodyPr>
            <a:spAutoFit/>
          </a:bodyPr>
          <a:p>
            <a:r>
              <a:rPr lang="zh-CN" altLang="en-US" sz="1800" u="none" dirty="0">
                <a:latin typeface="Arial" panose="020B0604020202020204" pitchFamily="34" charset="0"/>
              </a:rPr>
              <a:t>国家移民管理局</a:t>
            </a:r>
            <a:endParaRPr lang="zh-CN" altLang="en-US" sz="1800" u="none">
              <a:latin typeface="Arial" panose="020B0604020202020204" pitchFamily="34" charset="0"/>
            </a:endParaRPr>
          </a:p>
        </p:txBody>
      </p:sp>
      <p:sp>
        <p:nvSpPr>
          <p:cNvPr id="34903" name="文本框 34"/>
          <p:cNvSpPr txBox="1"/>
          <p:nvPr/>
        </p:nvSpPr>
        <p:spPr>
          <a:xfrm>
            <a:off x="8183563" y="1125538"/>
            <a:ext cx="1979612" cy="368300"/>
          </a:xfrm>
          <a:prstGeom prst="rect">
            <a:avLst/>
          </a:prstGeom>
          <a:noFill/>
          <a:ln w="9525">
            <a:noFill/>
          </a:ln>
        </p:spPr>
        <p:txBody>
          <a:bodyPr>
            <a:spAutoFit/>
          </a:bodyPr>
          <a:p>
            <a:r>
              <a:rPr lang="zh-CN" altLang="en-US" sz="1800" b="1" u="none" dirty="0">
                <a:latin typeface="Arial" panose="020B0604020202020204" pitchFamily="34" charset="0"/>
              </a:rPr>
              <a:t>国家铁路局</a:t>
            </a:r>
            <a:endParaRPr lang="zh-CN" altLang="en-US" sz="1800" b="1" u="none">
              <a:latin typeface="Arial" panose="020B0604020202020204" pitchFamily="34" charset="0"/>
            </a:endParaRPr>
          </a:p>
        </p:txBody>
      </p:sp>
      <p:sp>
        <p:nvSpPr>
          <p:cNvPr id="34904" name="文本框 35"/>
          <p:cNvSpPr txBox="1"/>
          <p:nvPr/>
        </p:nvSpPr>
        <p:spPr>
          <a:xfrm>
            <a:off x="8256588" y="476250"/>
            <a:ext cx="1979612" cy="368300"/>
          </a:xfrm>
          <a:prstGeom prst="rect">
            <a:avLst/>
          </a:prstGeom>
          <a:noFill/>
          <a:ln w="9525">
            <a:noFill/>
          </a:ln>
        </p:spPr>
        <p:txBody>
          <a:bodyPr>
            <a:spAutoFit/>
          </a:bodyPr>
          <a:p>
            <a:r>
              <a:rPr lang="zh-CN" altLang="en-US" sz="1800" u="none" dirty="0">
                <a:latin typeface="Arial" panose="020B0604020202020204" pitchFamily="34" charset="0"/>
              </a:rPr>
              <a:t>中国民用航空局</a:t>
            </a:r>
            <a:endParaRPr lang="zh-CN" altLang="en-US" sz="1800" u="none">
              <a:latin typeface="Arial" panose="020B0604020202020204" pitchFamily="34" charset="0"/>
            </a:endParaRPr>
          </a:p>
        </p:txBody>
      </p:sp>
      <p:sp>
        <p:nvSpPr>
          <p:cNvPr id="34908" name="文本框 34907"/>
          <p:cNvSpPr txBox="1"/>
          <p:nvPr/>
        </p:nvSpPr>
        <p:spPr>
          <a:xfrm>
            <a:off x="2351088" y="3860800"/>
            <a:ext cx="15544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最高人民法院</a:t>
            </a:r>
            <a:endParaRPr lang="zh-CN" altLang="en-US" sz="1800" u="none" dirty="0">
              <a:latin typeface="Times New Roman" panose="02020603050405020304" pitchFamily="18" charset="0"/>
            </a:endParaRPr>
          </a:p>
        </p:txBody>
      </p:sp>
      <p:sp>
        <p:nvSpPr>
          <p:cNvPr id="34909" name="文本框 34908"/>
          <p:cNvSpPr txBox="1"/>
          <p:nvPr/>
        </p:nvSpPr>
        <p:spPr>
          <a:xfrm>
            <a:off x="4872038" y="5445125"/>
            <a:ext cx="2021840" cy="368300"/>
          </a:xfrm>
          <a:prstGeom prst="rect">
            <a:avLst/>
          </a:prstGeom>
          <a:noFill/>
          <a:ln w="9525">
            <a:noFill/>
          </a:ln>
        </p:spPr>
        <p:txBody>
          <a:bodyPr wrap="none" anchor="t">
            <a:spAutoFit/>
          </a:bodyPr>
          <a:p>
            <a:r>
              <a:rPr lang="zh-CN" altLang="en-US" sz="1800" b="1" u="none" dirty="0">
                <a:latin typeface="Times New Roman" panose="02020603050405020304" pitchFamily="18" charset="0"/>
              </a:rPr>
              <a:t>住房和城乡建设部</a:t>
            </a:r>
            <a:endParaRPr lang="zh-CN" altLang="en-US" sz="1800" b="1" u="none" dirty="0">
              <a:latin typeface="Times New Roman" panose="02020603050405020304" pitchFamily="18" charset="0"/>
            </a:endParaRPr>
          </a:p>
        </p:txBody>
      </p:sp>
      <p:sp>
        <p:nvSpPr>
          <p:cNvPr id="34910" name="文本框 34909"/>
          <p:cNvSpPr txBox="1"/>
          <p:nvPr/>
        </p:nvSpPr>
        <p:spPr>
          <a:xfrm>
            <a:off x="4943475" y="5805488"/>
            <a:ext cx="13258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交通运输部</a:t>
            </a:r>
            <a:endParaRPr lang="zh-CN" altLang="en-US" sz="1800" u="none" dirty="0">
              <a:latin typeface="Times New Roman" panose="02020603050405020304" pitchFamily="18" charset="0"/>
            </a:endParaRPr>
          </a:p>
        </p:txBody>
      </p:sp>
      <p:sp>
        <p:nvSpPr>
          <p:cNvPr id="34912" name="文本框 34911"/>
          <p:cNvSpPr txBox="1"/>
          <p:nvPr/>
        </p:nvSpPr>
        <p:spPr>
          <a:xfrm>
            <a:off x="6435725" y="5810250"/>
            <a:ext cx="8686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水利部</a:t>
            </a:r>
            <a:endParaRPr lang="zh-CN" altLang="en-US" sz="1800" u="none" dirty="0">
              <a:latin typeface="Times New Roman" panose="02020603050405020304" pitchFamily="18" charset="0"/>
            </a:endParaRPr>
          </a:p>
        </p:txBody>
      </p:sp>
      <p:sp>
        <p:nvSpPr>
          <p:cNvPr id="34913" name="文本框 34912"/>
          <p:cNvSpPr txBox="1"/>
          <p:nvPr/>
        </p:nvSpPr>
        <p:spPr>
          <a:xfrm>
            <a:off x="5375275" y="6237288"/>
            <a:ext cx="1332230" cy="368300"/>
          </a:xfrm>
          <a:prstGeom prst="rect">
            <a:avLst/>
          </a:prstGeom>
          <a:noFill/>
          <a:ln w="9525">
            <a:noFill/>
          </a:ln>
        </p:spPr>
        <p:txBody>
          <a:bodyPr wrap="none" anchor="t">
            <a:spAutoFit/>
          </a:bodyPr>
          <a:p>
            <a:r>
              <a:rPr lang="zh-CN" altLang="en-US" sz="1800" b="1" u="none" dirty="0">
                <a:latin typeface="Times New Roman" panose="02020603050405020304" pitchFamily="18" charset="0"/>
              </a:rPr>
              <a:t>农业农村部</a:t>
            </a:r>
            <a:endParaRPr lang="zh-CN" altLang="en-US" sz="1800" b="1" u="none" dirty="0">
              <a:latin typeface="Times New Roman" panose="02020603050405020304" pitchFamily="18" charset="0"/>
            </a:endParaRPr>
          </a:p>
        </p:txBody>
      </p:sp>
      <p:sp>
        <p:nvSpPr>
          <p:cNvPr id="34914" name="文本框 34913"/>
          <p:cNvSpPr txBox="1"/>
          <p:nvPr/>
        </p:nvSpPr>
        <p:spPr>
          <a:xfrm>
            <a:off x="7443788" y="5738813"/>
            <a:ext cx="22402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国家卫生健康委员会</a:t>
            </a:r>
            <a:endParaRPr lang="zh-CN" altLang="en-US" sz="1800" u="none" dirty="0">
              <a:latin typeface="Times New Roman" panose="02020603050405020304" pitchFamily="18" charset="0"/>
            </a:endParaRPr>
          </a:p>
        </p:txBody>
      </p:sp>
      <p:sp>
        <p:nvSpPr>
          <p:cNvPr id="34915" name="文本框 34914"/>
          <p:cNvSpPr txBox="1"/>
          <p:nvPr/>
        </p:nvSpPr>
        <p:spPr>
          <a:xfrm>
            <a:off x="8112125" y="4724400"/>
            <a:ext cx="15544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国家税务总局</a:t>
            </a:r>
            <a:endParaRPr lang="zh-CN" altLang="en-US" sz="1800" u="none" dirty="0">
              <a:latin typeface="Times New Roman" panose="02020603050405020304" pitchFamily="18" charset="0"/>
            </a:endParaRPr>
          </a:p>
        </p:txBody>
      </p:sp>
      <p:sp>
        <p:nvSpPr>
          <p:cNvPr id="34916" name="文本框 34915"/>
          <p:cNvSpPr txBox="1"/>
          <p:nvPr/>
        </p:nvSpPr>
        <p:spPr>
          <a:xfrm>
            <a:off x="6024563" y="1125538"/>
            <a:ext cx="20116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国家中医药管理局</a:t>
            </a:r>
            <a:endParaRPr lang="zh-CN" altLang="en-US" sz="1800" u="none" dirty="0">
              <a:latin typeface="Times New Roman" panose="02020603050405020304" pitchFamily="18" charset="0"/>
            </a:endParaRPr>
          </a:p>
        </p:txBody>
      </p:sp>
      <p:sp>
        <p:nvSpPr>
          <p:cNvPr id="34917" name="文本框 34916"/>
          <p:cNvSpPr txBox="1"/>
          <p:nvPr/>
        </p:nvSpPr>
        <p:spPr>
          <a:xfrm>
            <a:off x="4727575" y="692150"/>
            <a:ext cx="22402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国家煤矿安全监察局</a:t>
            </a:r>
            <a:endParaRPr lang="zh-CN" altLang="en-US" sz="1800" u="none" dirty="0">
              <a:latin typeface="Times New Roman" panose="02020603050405020304" pitchFamily="18" charset="0"/>
            </a:endParaRPr>
          </a:p>
        </p:txBody>
      </p:sp>
      <p:sp>
        <p:nvSpPr>
          <p:cNvPr id="34918" name="文本框 34917"/>
          <p:cNvSpPr txBox="1"/>
          <p:nvPr/>
        </p:nvSpPr>
        <p:spPr>
          <a:xfrm>
            <a:off x="3359150" y="333375"/>
            <a:ext cx="17830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国家外汇管理局</a:t>
            </a:r>
            <a:endParaRPr lang="zh-CN" altLang="en-US" sz="1800" u="none" dirty="0">
              <a:latin typeface="Times New Roman" panose="02020603050405020304" pitchFamily="18" charset="0"/>
            </a:endParaRPr>
          </a:p>
        </p:txBody>
      </p:sp>
      <p:sp>
        <p:nvSpPr>
          <p:cNvPr id="34919" name="文本框 34918"/>
          <p:cNvSpPr txBox="1"/>
          <p:nvPr/>
        </p:nvSpPr>
        <p:spPr>
          <a:xfrm>
            <a:off x="6743700" y="765175"/>
            <a:ext cx="22402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国家药品监督管理局</a:t>
            </a:r>
            <a:endParaRPr lang="zh-CN" altLang="en-US" sz="1800" u="none" dirty="0">
              <a:latin typeface="Times New Roman" panose="02020603050405020304" pitchFamily="18" charset="0"/>
            </a:endParaRPr>
          </a:p>
        </p:txBody>
      </p:sp>
      <p:sp>
        <p:nvSpPr>
          <p:cNvPr id="34920" name="文本框 34919"/>
          <p:cNvSpPr txBox="1"/>
          <p:nvPr/>
        </p:nvSpPr>
        <p:spPr>
          <a:xfrm>
            <a:off x="2711450" y="620713"/>
            <a:ext cx="17830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国家知识产权局</a:t>
            </a:r>
            <a:endParaRPr lang="zh-CN" altLang="en-US" sz="1800" u="none" dirty="0">
              <a:latin typeface="Times New Roman" panose="02020603050405020304" pitchFamily="18" charset="0"/>
            </a:endParaRPr>
          </a:p>
        </p:txBody>
      </p:sp>
      <p:sp>
        <p:nvSpPr>
          <p:cNvPr id="34921" name="文本框 34920"/>
          <p:cNvSpPr txBox="1"/>
          <p:nvPr/>
        </p:nvSpPr>
        <p:spPr>
          <a:xfrm>
            <a:off x="2424113" y="981075"/>
            <a:ext cx="33832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中国共产主义青年团中央委员会</a:t>
            </a:r>
            <a:endParaRPr lang="zh-CN" altLang="en-US" sz="1800" u="none" dirty="0">
              <a:latin typeface="Times New Roman" panose="02020603050405020304" pitchFamily="18" charset="0"/>
            </a:endParaRPr>
          </a:p>
        </p:txBody>
      </p:sp>
      <p:sp>
        <p:nvSpPr>
          <p:cNvPr id="34922" name="文本框 34921"/>
          <p:cNvSpPr txBox="1"/>
          <p:nvPr/>
        </p:nvSpPr>
        <p:spPr>
          <a:xfrm>
            <a:off x="5375275" y="404813"/>
            <a:ext cx="22402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中华全国妇女联合会</a:t>
            </a:r>
            <a:endParaRPr lang="zh-CN" altLang="en-US" sz="1800" u="none" dirty="0">
              <a:latin typeface="Times New Roman" panose="02020603050405020304" pitchFamily="18" charset="0"/>
            </a:endParaRPr>
          </a:p>
        </p:txBody>
      </p:sp>
      <p:sp>
        <p:nvSpPr>
          <p:cNvPr id="34923" name="文本框 34922"/>
          <p:cNvSpPr txBox="1"/>
          <p:nvPr/>
        </p:nvSpPr>
        <p:spPr>
          <a:xfrm>
            <a:off x="6167438" y="115888"/>
            <a:ext cx="2468880" cy="368300"/>
          </a:xfrm>
          <a:prstGeom prst="rect">
            <a:avLst/>
          </a:prstGeom>
          <a:noFill/>
          <a:ln w="9525">
            <a:noFill/>
          </a:ln>
        </p:spPr>
        <p:txBody>
          <a:bodyPr wrap="none" anchor="t">
            <a:spAutoFit/>
          </a:bodyPr>
          <a:p>
            <a:r>
              <a:rPr lang="zh-CN" altLang="en-US" sz="1800" u="none" dirty="0">
                <a:latin typeface="Times New Roman" panose="02020603050405020304" pitchFamily="18" charset="0"/>
              </a:rPr>
              <a:t>中华全国工商业联合会</a:t>
            </a:r>
            <a:endParaRPr lang="zh-CN" altLang="en-US" sz="1800" u="none" dirty="0">
              <a:latin typeface="Times New Roman" panose="02020603050405020304" pitchFamily="18" charset="0"/>
            </a:endParaRPr>
          </a:p>
        </p:txBody>
      </p:sp>
    </p:spTree>
    <p:custDataLst>
      <p:tags r:id="rId1"/>
    </p:custData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9" name="内容占位符 2"/>
          <p:cNvSpPr txBox="1"/>
          <p:nvPr/>
        </p:nvSpPr>
        <p:spPr>
          <a:xfrm>
            <a:off x="1358900" y="1123633"/>
            <a:ext cx="3694113" cy="563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联合惩戒（限制类）</a:t>
            </a:r>
            <a:endParaRPr kumimoji="0" lang="en-US" altLang="zh-CN"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49" name="文本框 48"/>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统计调查对象违法统计法律后果</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652905" y="1921510"/>
            <a:ext cx="8886825" cy="4025900"/>
          </a:xfrm>
          <a:prstGeom prst="rect">
            <a:avLst/>
          </a:prstGeom>
          <a:noFill/>
        </p:spPr>
        <p:txBody>
          <a:bodyPr wrap="square" rtlCol="0" anchor="t">
            <a:spAutoFit/>
          </a:bodyPr>
          <a:p>
            <a:pPr>
              <a:lnSpc>
                <a:spcPts val="2360"/>
              </a:lnSpc>
              <a:buNone/>
            </a:pPr>
            <a:r>
              <a:rPr lang="zh-CN" altLang="en-US" sz="1800" dirty="0">
                <a:solidFill>
                  <a:srgbClr val="FF3300"/>
                </a:solidFill>
                <a:sym typeface="+mn-ea"/>
              </a:rPr>
              <a:t>★</a:t>
            </a:r>
            <a:r>
              <a:rPr lang="zh-CN" altLang="en-US" sz="1800" dirty="0">
                <a:solidFill>
                  <a:srgbClr val="0066FF"/>
                </a:solidFill>
                <a:sym typeface="+mn-ea"/>
              </a:rPr>
              <a:t>依据统计法对失信企业及其失信人员作出处理。</a:t>
            </a:r>
            <a:endParaRPr lang="zh-CN" altLang="en-US" sz="1800" dirty="0">
              <a:solidFill>
                <a:srgbClr val="0066FF"/>
              </a:solidFill>
            </a:endParaRPr>
          </a:p>
          <a:p>
            <a:pPr>
              <a:lnSpc>
                <a:spcPts val="2360"/>
              </a:lnSpc>
              <a:buNone/>
            </a:pPr>
            <a:r>
              <a:rPr lang="zh-CN" altLang="en-US" sz="1800" dirty="0">
                <a:solidFill>
                  <a:srgbClr val="FF3300"/>
                </a:solidFill>
                <a:sym typeface="+mn-ea"/>
              </a:rPr>
              <a:t>★</a:t>
            </a:r>
            <a:r>
              <a:rPr lang="zh-CN" altLang="en-US" sz="1800" dirty="0">
                <a:solidFill>
                  <a:srgbClr val="0066FF"/>
                </a:solidFill>
                <a:sym typeface="+mn-ea"/>
              </a:rPr>
              <a:t>依法限制取得</a:t>
            </a:r>
            <a:r>
              <a:rPr lang="zh-CN" altLang="en-US" sz="1800" dirty="0">
                <a:solidFill>
                  <a:srgbClr val="FF0000"/>
                </a:solidFill>
                <a:sym typeface="+mn-ea"/>
              </a:rPr>
              <a:t>财政资金和社会保障资金</a:t>
            </a:r>
            <a:r>
              <a:rPr lang="zh-CN" altLang="en-US" sz="1800" dirty="0">
                <a:solidFill>
                  <a:srgbClr val="0066FF"/>
                </a:solidFill>
                <a:sym typeface="+mn-ea"/>
              </a:rPr>
              <a:t>支持。</a:t>
            </a:r>
            <a:endParaRPr lang="zh-CN" altLang="en-US" sz="1800" dirty="0">
              <a:solidFill>
                <a:srgbClr val="0066FF"/>
              </a:solidFill>
            </a:endParaRPr>
          </a:p>
          <a:p>
            <a:pPr>
              <a:lnSpc>
                <a:spcPts val="2360"/>
              </a:lnSpc>
              <a:buNone/>
            </a:pPr>
            <a:r>
              <a:rPr lang="zh-CN" altLang="en-US" sz="1800" dirty="0">
                <a:solidFill>
                  <a:srgbClr val="FF3300"/>
                </a:solidFill>
                <a:sym typeface="+mn-ea"/>
              </a:rPr>
              <a:t>★</a:t>
            </a:r>
            <a:r>
              <a:rPr lang="zh-CN" altLang="en-US" sz="1800" dirty="0">
                <a:solidFill>
                  <a:srgbClr val="0066FF"/>
                </a:solidFill>
                <a:sym typeface="+mn-ea"/>
              </a:rPr>
              <a:t>依法限制参加</a:t>
            </a:r>
            <a:r>
              <a:rPr lang="zh-CN" altLang="en-US" sz="1800" dirty="0">
                <a:solidFill>
                  <a:srgbClr val="FF0000"/>
                </a:solidFill>
                <a:sym typeface="+mn-ea"/>
              </a:rPr>
              <a:t>政府投资项目招投标</a:t>
            </a:r>
            <a:r>
              <a:rPr lang="zh-CN" altLang="en-US" sz="1800" dirty="0">
                <a:solidFill>
                  <a:srgbClr val="0066FF"/>
                </a:solidFill>
                <a:sym typeface="+mn-ea"/>
              </a:rPr>
              <a:t>。</a:t>
            </a:r>
            <a:endParaRPr lang="zh-CN" altLang="en-US" sz="1800" dirty="0">
              <a:solidFill>
                <a:srgbClr val="0066FF"/>
              </a:solidFill>
            </a:endParaRPr>
          </a:p>
          <a:p>
            <a:pPr>
              <a:lnSpc>
                <a:spcPts val="2360"/>
              </a:lnSpc>
              <a:buNone/>
            </a:pPr>
            <a:r>
              <a:rPr lang="zh-CN" altLang="en-US" sz="1800" dirty="0">
                <a:solidFill>
                  <a:srgbClr val="FF3300"/>
                </a:solidFill>
                <a:sym typeface="+mn-ea"/>
              </a:rPr>
              <a:t>★</a:t>
            </a:r>
            <a:r>
              <a:rPr lang="zh-CN" altLang="en-US" sz="1800" dirty="0">
                <a:solidFill>
                  <a:srgbClr val="0066FF"/>
                </a:solidFill>
                <a:sym typeface="+mn-ea"/>
              </a:rPr>
              <a:t>将失信信息作在</a:t>
            </a:r>
            <a:r>
              <a:rPr lang="zh-CN" altLang="en-US" sz="1800" dirty="0">
                <a:solidFill>
                  <a:srgbClr val="FF0000"/>
                </a:solidFill>
                <a:sym typeface="+mn-ea"/>
              </a:rPr>
              <a:t>股票、可转换债券发行审核及在全国中小企业股份转让系统</a:t>
            </a:r>
            <a:r>
              <a:rPr lang="zh-CN" altLang="en-US" sz="1800" dirty="0">
                <a:solidFill>
                  <a:srgbClr val="0066FF"/>
                </a:solidFill>
                <a:sym typeface="+mn-ea"/>
              </a:rPr>
              <a:t>挂牌公开转让审核的参考。对失信主体注册非金融企业债务融资工具加强管理，对申请</a:t>
            </a:r>
            <a:r>
              <a:rPr lang="zh-CN" altLang="en-US" sz="1800" dirty="0">
                <a:solidFill>
                  <a:srgbClr val="FF0000"/>
                </a:solidFill>
                <a:sym typeface="+mn-ea"/>
              </a:rPr>
              <a:t>发行企业债券</a:t>
            </a:r>
            <a:r>
              <a:rPr lang="zh-CN" altLang="en-US" sz="1800" dirty="0">
                <a:solidFill>
                  <a:srgbClr val="0066FF"/>
                </a:solidFill>
                <a:sym typeface="+mn-ea"/>
              </a:rPr>
              <a:t>不予受理。</a:t>
            </a:r>
            <a:endParaRPr lang="zh-CN" altLang="en-US" sz="1800" dirty="0">
              <a:solidFill>
                <a:srgbClr val="0066FF"/>
              </a:solidFill>
            </a:endParaRPr>
          </a:p>
          <a:p>
            <a:pPr>
              <a:lnSpc>
                <a:spcPts val="2360"/>
              </a:lnSpc>
              <a:buNone/>
            </a:pPr>
            <a:r>
              <a:rPr lang="zh-CN" altLang="en-US" sz="1800" dirty="0">
                <a:solidFill>
                  <a:srgbClr val="FF3300"/>
                </a:solidFill>
                <a:sym typeface="+mn-ea"/>
              </a:rPr>
              <a:t>★</a:t>
            </a:r>
            <a:r>
              <a:rPr lang="zh-CN" altLang="en-US" sz="1800" dirty="0">
                <a:solidFill>
                  <a:srgbClr val="0066FF"/>
                </a:solidFill>
                <a:sym typeface="+mn-ea"/>
              </a:rPr>
              <a:t>暂停审批科技项目；对已取得的</a:t>
            </a:r>
            <a:r>
              <a:rPr lang="zh-CN" altLang="en-US" sz="1800" dirty="0">
                <a:solidFill>
                  <a:srgbClr val="FF0000"/>
                </a:solidFill>
                <a:sym typeface="+mn-ea"/>
              </a:rPr>
              <a:t>高新技术企业资格</a:t>
            </a:r>
            <a:r>
              <a:rPr lang="zh-CN" altLang="en-US" sz="1800" dirty="0">
                <a:solidFill>
                  <a:srgbClr val="0066FF"/>
                </a:solidFill>
                <a:sym typeface="+mn-ea"/>
              </a:rPr>
              <a:t>的，经认定机构核实，取消资格；禁止参与科技型中小企业评价。</a:t>
            </a:r>
            <a:endParaRPr lang="zh-CN" altLang="en-US" sz="1800" dirty="0">
              <a:solidFill>
                <a:srgbClr val="0066FF"/>
              </a:solidFill>
            </a:endParaRPr>
          </a:p>
          <a:p>
            <a:pPr>
              <a:lnSpc>
                <a:spcPts val="2360"/>
              </a:lnSpc>
              <a:buNone/>
            </a:pPr>
            <a:r>
              <a:rPr lang="zh-CN" altLang="en-US" sz="1800" dirty="0">
                <a:solidFill>
                  <a:srgbClr val="FF3300"/>
                </a:solidFill>
                <a:sym typeface="+mn-ea"/>
              </a:rPr>
              <a:t>★</a:t>
            </a:r>
            <a:r>
              <a:rPr lang="zh-CN" altLang="en-US" sz="1800" dirty="0">
                <a:solidFill>
                  <a:srgbClr val="0066FF"/>
                </a:solidFill>
                <a:sym typeface="+mn-ea"/>
              </a:rPr>
              <a:t>依法限制申请外国人来华工作许可、申报引进外国专家项目、引才引智示范基地、出过培训项目等引智项目。</a:t>
            </a:r>
            <a:endParaRPr lang="zh-CN" altLang="en-US" sz="1800" dirty="0">
              <a:solidFill>
                <a:srgbClr val="0066FF"/>
              </a:solidFill>
            </a:endParaRPr>
          </a:p>
          <a:p>
            <a:pPr>
              <a:lnSpc>
                <a:spcPts val="2360"/>
              </a:lnSpc>
              <a:buNone/>
            </a:pPr>
            <a:r>
              <a:rPr lang="zh-CN" altLang="en-US" sz="1800" dirty="0">
                <a:solidFill>
                  <a:srgbClr val="FF3300"/>
                </a:solidFill>
                <a:sym typeface="+mn-ea"/>
              </a:rPr>
              <a:t>★</a:t>
            </a:r>
            <a:r>
              <a:rPr lang="zh-CN" altLang="en-US" sz="1800" dirty="0">
                <a:solidFill>
                  <a:srgbClr val="0066FF"/>
                </a:solidFill>
                <a:sym typeface="+mn-ea"/>
              </a:rPr>
              <a:t>依法限制参与</a:t>
            </a:r>
            <a:r>
              <a:rPr lang="zh-CN" altLang="en-US" sz="1800" dirty="0">
                <a:solidFill>
                  <a:srgbClr val="FF0000"/>
                </a:solidFill>
                <a:sym typeface="+mn-ea"/>
              </a:rPr>
              <a:t>政府采购</a:t>
            </a:r>
            <a:r>
              <a:rPr lang="zh-CN" altLang="en-US" sz="1800" dirty="0">
                <a:solidFill>
                  <a:srgbClr val="0066FF"/>
                </a:solidFill>
                <a:sym typeface="+mn-ea"/>
              </a:rPr>
              <a:t>活动。</a:t>
            </a:r>
            <a:endParaRPr lang="zh-CN" altLang="en-US" sz="1800" dirty="0">
              <a:solidFill>
                <a:srgbClr val="0066FF"/>
              </a:solidFill>
              <a:sym typeface="+mn-ea"/>
            </a:endParaRPr>
          </a:p>
          <a:p>
            <a:pPr>
              <a:lnSpc>
                <a:spcPts val="2360"/>
              </a:lnSpc>
              <a:buNone/>
            </a:pPr>
            <a:r>
              <a:rPr lang="zh-CN" altLang="en-US" sz="1800" dirty="0">
                <a:solidFill>
                  <a:srgbClr val="FF3300"/>
                </a:solidFill>
                <a:sym typeface="+mn-ea"/>
              </a:rPr>
              <a:t>★</a:t>
            </a:r>
            <a:r>
              <a:rPr lang="zh-CN" altLang="en-US" sz="1800" dirty="0">
                <a:solidFill>
                  <a:srgbClr val="0066FF"/>
                </a:solidFill>
                <a:sym typeface="+mn-ea"/>
              </a:rPr>
              <a:t>依法限制取得政府供应土地及出让探矿权、采矿权。</a:t>
            </a:r>
            <a:endParaRPr lang="zh-CN" altLang="en-US" sz="1800" dirty="0">
              <a:solidFill>
                <a:srgbClr val="0066FF"/>
              </a:solidFill>
            </a:endParaRPr>
          </a:p>
          <a:p>
            <a:pPr>
              <a:lnSpc>
                <a:spcPts val="2360"/>
              </a:lnSpc>
              <a:buNone/>
            </a:pPr>
            <a:r>
              <a:rPr lang="zh-CN" altLang="en-US" sz="1800" dirty="0">
                <a:solidFill>
                  <a:srgbClr val="FF3300"/>
                </a:solidFill>
                <a:sym typeface="+mn-ea"/>
              </a:rPr>
              <a:t>★</a:t>
            </a:r>
            <a:r>
              <a:rPr lang="zh-CN" altLang="en-US" sz="1800" dirty="0">
                <a:solidFill>
                  <a:srgbClr val="0066FF"/>
                </a:solidFill>
                <a:sym typeface="+mn-ea"/>
              </a:rPr>
              <a:t>依法限制参与基础设施和公用事业特许经营。</a:t>
            </a:r>
            <a:endParaRPr lang="zh-CN" altLang="en-US" sz="1800"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9" name="内容占位符 2"/>
          <p:cNvSpPr txBox="1"/>
          <p:nvPr/>
        </p:nvSpPr>
        <p:spPr>
          <a:xfrm>
            <a:off x="1331595" y="1082358"/>
            <a:ext cx="3694113" cy="563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联合惩戒（限制类）</a:t>
            </a:r>
            <a:endParaRPr kumimoji="0" lang="en-US" altLang="zh-CN"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49" name="文本框 48"/>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统计调查对象违法统计法律后果</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2071370" y="1897380"/>
            <a:ext cx="8048625" cy="4025900"/>
          </a:xfrm>
          <a:prstGeom prst="rect">
            <a:avLst/>
          </a:prstGeom>
          <a:noFill/>
        </p:spPr>
        <p:txBody>
          <a:bodyPr wrap="square" rtlCol="0" anchor="t">
            <a:spAutoFit/>
          </a:bodyPr>
          <a:p>
            <a:pPr>
              <a:lnSpc>
                <a:spcPts val="2360"/>
              </a:lnSpc>
              <a:buNone/>
            </a:pPr>
            <a:r>
              <a:rPr lang="zh-CN" altLang="en-US" dirty="0">
                <a:solidFill>
                  <a:srgbClr val="FF3300"/>
                </a:solidFill>
                <a:sym typeface="+mn-ea"/>
              </a:rPr>
              <a:t>★</a:t>
            </a:r>
            <a:r>
              <a:rPr lang="zh-CN" altLang="en-US" dirty="0">
                <a:solidFill>
                  <a:srgbClr val="0066FF"/>
                </a:solidFill>
                <a:sym typeface="+mn-ea"/>
              </a:rPr>
              <a:t>依法限制新增建设项目审批；限制</a:t>
            </a:r>
            <a:r>
              <a:rPr lang="zh-CN" altLang="en-US" dirty="0">
                <a:solidFill>
                  <a:srgbClr val="FF0000"/>
                </a:solidFill>
                <a:sym typeface="+mn-ea"/>
              </a:rPr>
              <a:t>建筑业企业资质</a:t>
            </a:r>
            <a:r>
              <a:rPr lang="zh-CN" altLang="en-US" dirty="0">
                <a:solidFill>
                  <a:srgbClr val="0066FF"/>
                </a:solidFill>
                <a:sym typeface="+mn-ea"/>
              </a:rPr>
              <a:t>；从严审核新增许可范围在内的铁路运输企业准入许可。</a:t>
            </a:r>
            <a:endParaRPr lang="zh-CN" altLang="en-US" dirty="0">
              <a:solidFill>
                <a:srgbClr val="0066FF"/>
              </a:solidFill>
            </a:endParaRPr>
          </a:p>
          <a:p>
            <a:pPr>
              <a:lnSpc>
                <a:spcPts val="2360"/>
              </a:lnSpc>
              <a:buNone/>
            </a:pPr>
            <a:r>
              <a:rPr lang="zh-CN" altLang="en-US" dirty="0">
                <a:solidFill>
                  <a:srgbClr val="FF3300"/>
                </a:solidFill>
                <a:sym typeface="+mn-ea"/>
              </a:rPr>
              <a:t>★</a:t>
            </a:r>
            <a:r>
              <a:rPr lang="zh-CN" altLang="en-US" dirty="0">
                <a:solidFill>
                  <a:srgbClr val="0066FF"/>
                </a:solidFill>
                <a:sym typeface="+mn-ea"/>
              </a:rPr>
              <a:t>依法限制享受财政资金补贴等各类政府优惠政策。</a:t>
            </a:r>
            <a:endParaRPr lang="zh-CN" altLang="en-US" dirty="0">
              <a:solidFill>
                <a:srgbClr val="0066FF"/>
              </a:solidFill>
            </a:endParaRPr>
          </a:p>
          <a:p>
            <a:pPr>
              <a:lnSpc>
                <a:spcPts val="2360"/>
              </a:lnSpc>
              <a:buNone/>
            </a:pPr>
            <a:r>
              <a:rPr lang="zh-CN" altLang="en-US" dirty="0">
                <a:solidFill>
                  <a:srgbClr val="FF3300"/>
                </a:solidFill>
                <a:sym typeface="+mn-ea"/>
              </a:rPr>
              <a:t>★</a:t>
            </a:r>
            <a:r>
              <a:rPr lang="zh-CN" altLang="en-US" dirty="0">
                <a:solidFill>
                  <a:srgbClr val="0066FF"/>
                </a:solidFill>
                <a:sym typeface="+mn-ea"/>
              </a:rPr>
              <a:t>依法限制受让收费公路权益。</a:t>
            </a:r>
            <a:endParaRPr lang="zh-CN" altLang="en-US" dirty="0">
              <a:solidFill>
                <a:srgbClr val="0066FF"/>
              </a:solidFill>
            </a:endParaRPr>
          </a:p>
          <a:p>
            <a:pPr>
              <a:lnSpc>
                <a:spcPts val="2360"/>
              </a:lnSpc>
              <a:buNone/>
            </a:pPr>
            <a:r>
              <a:rPr lang="zh-CN" altLang="en-US" dirty="0">
                <a:solidFill>
                  <a:srgbClr val="FF3300"/>
                </a:solidFill>
                <a:sym typeface="+mn-ea"/>
              </a:rPr>
              <a:t>★</a:t>
            </a:r>
            <a:r>
              <a:rPr lang="zh-CN" altLang="en-US" dirty="0">
                <a:solidFill>
                  <a:srgbClr val="0066FF"/>
                </a:solidFill>
                <a:sym typeface="+mn-ea"/>
              </a:rPr>
              <a:t>依法限制申请认证机构资质（含资质延续）、认证领域扩大；依法限制申请认证（含认证证书延续）；认证机构加大对失信企业的证后监督力度，依法撤销或者暂停相关认证证书。</a:t>
            </a:r>
            <a:endParaRPr lang="zh-CN" altLang="en-US" dirty="0">
              <a:solidFill>
                <a:srgbClr val="0066FF"/>
              </a:solidFill>
            </a:endParaRPr>
          </a:p>
          <a:p>
            <a:pPr>
              <a:lnSpc>
                <a:spcPts val="2360"/>
              </a:lnSpc>
              <a:buNone/>
            </a:pPr>
            <a:r>
              <a:rPr lang="zh-CN" altLang="en-US" dirty="0">
                <a:solidFill>
                  <a:srgbClr val="FF3300"/>
                </a:solidFill>
                <a:sym typeface="+mn-ea"/>
              </a:rPr>
              <a:t>★</a:t>
            </a:r>
            <a:r>
              <a:rPr lang="zh-CN" altLang="en-US" dirty="0">
                <a:solidFill>
                  <a:srgbClr val="0066FF"/>
                </a:solidFill>
                <a:sym typeface="+mn-ea"/>
              </a:rPr>
              <a:t>取消申报国家知识产权示范和优势企业资格，取消申报国家专利运营试点企业资格。</a:t>
            </a:r>
            <a:endParaRPr lang="zh-CN" altLang="en-US" dirty="0">
              <a:solidFill>
                <a:srgbClr val="0066FF"/>
              </a:solidFill>
            </a:endParaRPr>
          </a:p>
          <a:p>
            <a:pPr>
              <a:lnSpc>
                <a:spcPts val="2360"/>
              </a:lnSpc>
              <a:buNone/>
            </a:pPr>
            <a:r>
              <a:rPr lang="zh-CN" altLang="en-US" dirty="0">
                <a:solidFill>
                  <a:srgbClr val="FF3300"/>
                </a:solidFill>
                <a:sym typeface="+mn-ea"/>
              </a:rPr>
              <a:t>★</a:t>
            </a:r>
            <a:r>
              <a:rPr lang="zh-CN" altLang="en-US" dirty="0">
                <a:solidFill>
                  <a:srgbClr val="0066FF"/>
                </a:solidFill>
                <a:sym typeface="+mn-ea"/>
              </a:rPr>
              <a:t>依法限制申请设立保安服务公司。</a:t>
            </a:r>
            <a:endParaRPr lang="zh-CN" altLang="en-US" dirty="0">
              <a:solidFill>
                <a:srgbClr val="0066FF"/>
              </a:solidFill>
            </a:endParaRPr>
          </a:p>
          <a:p>
            <a:pPr>
              <a:lnSpc>
                <a:spcPts val="2360"/>
              </a:lnSpc>
              <a:buNone/>
            </a:pPr>
            <a:r>
              <a:rPr lang="zh-CN" altLang="en-US" dirty="0">
                <a:solidFill>
                  <a:srgbClr val="FF3300"/>
                </a:solidFill>
                <a:sym typeface="+mn-ea"/>
              </a:rPr>
              <a:t>★</a:t>
            </a:r>
            <a:r>
              <a:rPr lang="zh-CN" altLang="en-US" dirty="0">
                <a:solidFill>
                  <a:srgbClr val="0066FF"/>
                </a:solidFill>
                <a:sym typeface="+mn-ea"/>
              </a:rPr>
              <a:t>依法限制从事食品等行业。</a:t>
            </a:r>
            <a:endParaRPr lang="zh-CN" altLang="en-US" dirty="0">
              <a:solidFill>
                <a:srgbClr val="0066FF"/>
              </a:solidFill>
            </a:endParaRPr>
          </a:p>
          <a:p>
            <a:pPr>
              <a:lnSpc>
                <a:spcPts val="2360"/>
              </a:lnSpc>
              <a:buNone/>
            </a:pPr>
            <a:r>
              <a:rPr lang="zh-CN" altLang="en-US" dirty="0">
                <a:solidFill>
                  <a:srgbClr val="FF3300"/>
                </a:solidFill>
                <a:sym typeface="+mn-ea"/>
              </a:rPr>
              <a:t>★</a:t>
            </a:r>
            <a:r>
              <a:rPr lang="zh-CN" altLang="en-US" dirty="0">
                <a:solidFill>
                  <a:srgbClr val="0066FF"/>
                </a:solidFill>
                <a:sym typeface="+mn-ea"/>
              </a:rPr>
              <a:t>取消立案时收购许可，取消中央储备代储资格，不得作为政策性粮食收储委托苦点，限制参与政策性粮食竞买。</a:t>
            </a:r>
            <a:endParaRPr lang="zh-CN" altLang="en-US" sz="3600" u="sng"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9" name="内容占位符 2"/>
          <p:cNvSpPr txBox="1"/>
          <p:nvPr/>
        </p:nvSpPr>
        <p:spPr>
          <a:xfrm>
            <a:off x="1242060" y="1220470"/>
            <a:ext cx="4023995" cy="6007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联合惩戒（个人权益）</a:t>
            </a:r>
            <a:endParaRPr kumimoji="0" lang="en-US" altLang="zh-CN"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49" name="文本框 48"/>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统计调查对象违法统计法律后果</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858645" y="2240915"/>
            <a:ext cx="8502015" cy="3117850"/>
          </a:xfrm>
          <a:prstGeom prst="rect">
            <a:avLst/>
          </a:prstGeom>
          <a:noFill/>
        </p:spPr>
        <p:txBody>
          <a:bodyPr wrap="square" rtlCol="0" anchor="t">
            <a:spAutoFit/>
          </a:bodyPr>
          <a:p>
            <a:pPr>
              <a:lnSpc>
                <a:spcPts val="2360"/>
              </a:lnSpc>
              <a:buNone/>
            </a:pPr>
            <a:r>
              <a:rPr lang="zh-CN" altLang="en-US" dirty="0">
                <a:solidFill>
                  <a:schemeClr val="accent1"/>
                </a:solidFill>
                <a:effectLst>
                  <a:outerShdw blurRad="38100" dist="25400" dir="5400000" algn="ctr" rotWithShape="0">
                    <a:srgbClr val="6E747A">
                      <a:alpha val="43000"/>
                    </a:srgbClr>
                  </a:outerShdw>
                </a:effectLst>
                <a:sym typeface="+mn-ea"/>
              </a:rPr>
              <a:t>★对企业和个人给予表彰奖励、授予荣誉称号时，参考其统计信用状况，对失信企业和失信人员不予颁发政府荣誉，及时撤销失信企业和失信人员获得的荣誉称号。</a:t>
            </a:r>
            <a:endParaRPr lang="zh-CN" altLang="en-US" dirty="0">
              <a:solidFill>
                <a:schemeClr val="accent1"/>
              </a:solidFill>
              <a:effectLst>
                <a:outerShdw blurRad="38100" dist="25400" dir="5400000" algn="ctr" rotWithShape="0">
                  <a:srgbClr val="6E747A">
                    <a:alpha val="43000"/>
                  </a:srgbClr>
                </a:outerShdw>
              </a:effectLst>
            </a:endParaRPr>
          </a:p>
          <a:p>
            <a:pPr>
              <a:lnSpc>
                <a:spcPts val="2360"/>
              </a:lnSpc>
              <a:buNone/>
            </a:pPr>
            <a:r>
              <a:rPr lang="zh-CN" altLang="en-US" dirty="0">
                <a:solidFill>
                  <a:schemeClr val="accent1"/>
                </a:solidFill>
                <a:effectLst>
                  <a:outerShdw blurRad="38100" dist="25400" dir="5400000" algn="ctr" rotWithShape="0">
                    <a:srgbClr val="6E747A">
                      <a:alpha val="43000"/>
                    </a:srgbClr>
                  </a:outerShdw>
                </a:effectLst>
                <a:sym typeface="+mn-ea"/>
              </a:rPr>
              <a:t>★依法限制参加各类评先评优。</a:t>
            </a:r>
            <a:endParaRPr lang="zh-CN" altLang="en-US" dirty="0">
              <a:solidFill>
                <a:schemeClr val="accent1"/>
              </a:solidFill>
              <a:effectLst>
                <a:outerShdw blurRad="38100" dist="25400" dir="5400000" algn="ctr" rotWithShape="0">
                  <a:srgbClr val="6E747A">
                    <a:alpha val="43000"/>
                  </a:srgbClr>
                </a:outerShdw>
              </a:effectLst>
            </a:endParaRPr>
          </a:p>
          <a:p>
            <a:pPr>
              <a:lnSpc>
                <a:spcPts val="2360"/>
              </a:lnSpc>
              <a:buNone/>
            </a:pPr>
            <a:r>
              <a:rPr lang="zh-CN" altLang="en-US" dirty="0">
                <a:solidFill>
                  <a:schemeClr val="accent1"/>
                </a:solidFill>
                <a:effectLst>
                  <a:outerShdw blurRad="38100" dist="25400" dir="5400000" algn="ctr" rotWithShape="0">
                    <a:srgbClr val="6E747A">
                      <a:alpha val="43000"/>
                    </a:srgbClr>
                  </a:outerShdw>
                </a:effectLst>
                <a:sym typeface="+mn-ea"/>
              </a:rPr>
              <a:t>★依法限制招录（聘）为公务员或事业单位工作人员。</a:t>
            </a:r>
            <a:endParaRPr lang="zh-CN" altLang="en-US" dirty="0">
              <a:solidFill>
                <a:schemeClr val="accent1"/>
              </a:solidFill>
              <a:effectLst>
                <a:outerShdw blurRad="38100" dist="25400" dir="5400000" algn="ctr" rotWithShape="0">
                  <a:srgbClr val="6E747A">
                    <a:alpha val="43000"/>
                  </a:srgbClr>
                </a:outerShdw>
              </a:effectLst>
            </a:endParaRPr>
          </a:p>
          <a:p>
            <a:pPr>
              <a:lnSpc>
                <a:spcPts val="2360"/>
              </a:lnSpc>
              <a:buNone/>
            </a:pPr>
            <a:r>
              <a:rPr lang="zh-CN" altLang="en-US" dirty="0">
                <a:solidFill>
                  <a:schemeClr val="accent1"/>
                </a:solidFill>
                <a:effectLst>
                  <a:outerShdw blurRad="38100" dist="25400" dir="5400000" algn="ctr" rotWithShape="0">
                    <a:srgbClr val="6E747A">
                      <a:alpha val="43000"/>
                    </a:srgbClr>
                  </a:outerShdw>
                </a:effectLst>
                <a:sym typeface="+mn-ea"/>
              </a:rPr>
              <a:t>★失信责任主体是自然人的，依法限制登记为事业单位法定代表</a:t>
            </a:r>
            <a:endParaRPr lang="zh-CN" altLang="en-US" dirty="0">
              <a:solidFill>
                <a:schemeClr val="accent1"/>
              </a:solidFill>
              <a:effectLst>
                <a:outerShdw blurRad="38100" dist="25400" dir="5400000" algn="ctr" rotWithShape="0">
                  <a:srgbClr val="6E747A">
                    <a:alpha val="43000"/>
                  </a:srgbClr>
                </a:outerShdw>
              </a:effectLst>
            </a:endParaRPr>
          </a:p>
          <a:p>
            <a:pPr>
              <a:lnSpc>
                <a:spcPts val="2360"/>
              </a:lnSpc>
              <a:buNone/>
            </a:pPr>
            <a:r>
              <a:rPr lang="zh-CN" altLang="en-US" dirty="0">
                <a:solidFill>
                  <a:schemeClr val="accent1"/>
                </a:solidFill>
                <a:effectLst>
                  <a:outerShdw blurRad="38100" dist="25400" dir="5400000" algn="ctr" rotWithShape="0">
                    <a:srgbClr val="6E747A">
                      <a:alpha val="43000"/>
                    </a:srgbClr>
                  </a:outerShdw>
                </a:effectLst>
                <a:sym typeface="+mn-ea"/>
              </a:rPr>
              <a:t>    人。失信责任主体是机构的，该机构法定代表人依法限制登记</a:t>
            </a:r>
            <a:endParaRPr lang="zh-CN" altLang="en-US" dirty="0">
              <a:solidFill>
                <a:schemeClr val="accent1"/>
              </a:solidFill>
              <a:effectLst>
                <a:outerShdw blurRad="38100" dist="25400" dir="5400000" algn="ctr" rotWithShape="0">
                  <a:srgbClr val="6E747A">
                    <a:alpha val="43000"/>
                  </a:srgbClr>
                </a:outerShdw>
              </a:effectLst>
            </a:endParaRPr>
          </a:p>
          <a:p>
            <a:pPr>
              <a:lnSpc>
                <a:spcPts val="2360"/>
              </a:lnSpc>
              <a:buNone/>
            </a:pPr>
            <a:r>
              <a:rPr lang="zh-CN" altLang="en-US" dirty="0">
                <a:solidFill>
                  <a:schemeClr val="accent1"/>
                </a:solidFill>
                <a:effectLst>
                  <a:outerShdw blurRad="38100" dist="25400" dir="5400000" algn="ctr" rotWithShape="0">
                    <a:srgbClr val="6E747A">
                      <a:alpha val="43000"/>
                    </a:srgbClr>
                  </a:outerShdw>
                </a:effectLst>
                <a:sym typeface="+mn-ea"/>
              </a:rPr>
              <a:t>    为事业单位法定代表人。</a:t>
            </a:r>
            <a:endParaRPr lang="zh-CN" altLang="en-US" dirty="0">
              <a:solidFill>
                <a:schemeClr val="accent1"/>
              </a:solidFill>
              <a:effectLst>
                <a:outerShdw blurRad="38100" dist="25400" dir="5400000" algn="ctr" rotWithShape="0">
                  <a:srgbClr val="6E747A">
                    <a:alpha val="43000"/>
                  </a:srgbClr>
                </a:outerShdw>
              </a:effectLst>
            </a:endParaRPr>
          </a:p>
          <a:p>
            <a:pPr>
              <a:lnSpc>
                <a:spcPts val="2360"/>
              </a:lnSpc>
              <a:buNone/>
            </a:pPr>
            <a:r>
              <a:rPr lang="zh-CN" altLang="en-US" dirty="0">
                <a:solidFill>
                  <a:schemeClr val="accent1"/>
                </a:solidFill>
                <a:effectLst>
                  <a:outerShdw blurRad="38100" dist="25400" dir="5400000" algn="ctr" rotWithShape="0">
                    <a:srgbClr val="6E747A">
                      <a:alpha val="43000"/>
                    </a:srgbClr>
                  </a:outerShdw>
                </a:effectLst>
                <a:sym typeface="+mn-ea"/>
              </a:rPr>
              <a:t>★依法限制担任国有企业法定代表人、董事、监事。</a:t>
            </a:r>
            <a:endParaRPr lang="zh-CN" altLang="en-US" dirty="0">
              <a:solidFill>
                <a:schemeClr val="accent1"/>
              </a:solidFill>
              <a:effectLst>
                <a:outerShdw blurRad="38100" dist="25400" dir="5400000" algn="ctr" rotWithShape="0">
                  <a:srgbClr val="6E747A">
                    <a:alpha val="43000"/>
                  </a:srgbClr>
                </a:outerShdw>
              </a:effectLst>
            </a:endParaRPr>
          </a:p>
          <a:p>
            <a:pPr>
              <a:lnSpc>
                <a:spcPts val="2360"/>
              </a:lnSpc>
              <a:buNone/>
            </a:pPr>
            <a:r>
              <a:rPr lang="zh-CN" altLang="en-US" dirty="0">
                <a:solidFill>
                  <a:schemeClr val="accent1"/>
                </a:solidFill>
                <a:effectLst>
                  <a:outerShdw blurRad="38100" dist="25400" dir="5400000" algn="ctr" rotWithShape="0">
                    <a:srgbClr val="6E747A">
                      <a:alpha val="43000"/>
                    </a:srgbClr>
                  </a:outerShdw>
                </a:effectLst>
                <a:sym typeface="+mn-ea"/>
              </a:rPr>
              <a:t>★一定期限内不得从事与会计、统计等有关的工作，不能去的会计、统计等有关专业职称。</a:t>
            </a:r>
            <a:endParaRPr lang="zh-CN" altLang="en-US" sz="3600" u="sng"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8" name="直接连接符 27"/>
          <p:cNvCxnSpPr>
            <a:stCxn id="33" idx="0"/>
            <a:endCxn id="47" idx="4"/>
          </p:cNvCxnSpPr>
          <p:nvPr/>
        </p:nvCxnSpPr>
        <p:spPr>
          <a:xfrm>
            <a:off x="1965325" y="2451735"/>
            <a:ext cx="5080" cy="361188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9" name="内容占位符 2"/>
          <p:cNvSpPr txBox="1"/>
          <p:nvPr/>
        </p:nvSpPr>
        <p:spPr>
          <a:xfrm>
            <a:off x="1606550" y="1439863"/>
            <a:ext cx="3694113" cy="563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什么是统计法律体系</a:t>
            </a:r>
            <a:endParaRPr kumimoji="0" lang="en-US" altLang="zh-CN" sz="28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nvGrpSpPr>
          <p:cNvPr id="30" name="组合 29"/>
          <p:cNvGrpSpPr/>
          <p:nvPr/>
        </p:nvGrpSpPr>
        <p:grpSpPr>
          <a:xfrm>
            <a:off x="1345565" y="2451735"/>
            <a:ext cx="4842510" cy="2306955"/>
            <a:chOff x="1522639" y="2121861"/>
            <a:chExt cx="8948652" cy="510418"/>
          </a:xfrm>
        </p:grpSpPr>
        <p:sp>
          <p:nvSpPr>
            <p:cNvPr id="35" name="矩形 34"/>
            <p:cNvSpPr/>
            <p:nvPr/>
          </p:nvSpPr>
          <p:spPr>
            <a:xfrm>
              <a:off x="2273759" y="2121861"/>
              <a:ext cx="8197532" cy="51041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SzPct val="75000"/>
              </a:pPr>
              <a:r>
                <a:rPr lang="en-US" altLang="zh-CN" sz="2400" noProof="0" dirty="0" smtClean="0">
                  <a:ln>
                    <a:noFill/>
                  </a:ln>
                  <a:solidFill>
                    <a:srgbClr val="003399"/>
                  </a:solidFill>
                  <a:effectLst/>
                  <a:uLnTx/>
                  <a:uFillTx/>
                  <a:ea typeface="仿宋_GB2312" pitchFamily="49" charset="-122"/>
                  <a:sym typeface="+mn-ea"/>
                </a:rPr>
                <a:t>   </a:t>
              </a:r>
              <a:r>
                <a:rPr lang="en-US" altLang="zh-CN" sz="2400" noProof="0" dirty="0" smtClean="0">
                  <a:ln>
                    <a:noFill/>
                  </a:ln>
                  <a:solidFill>
                    <a:srgbClr val="0033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统计法律规章（</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b="1" kern="1200" dirty="0">
                <a:latin typeface="微软雅黑" panose="020B0503020204020204" pitchFamily="34" charset="-122"/>
                <a:ea typeface="微软雅黑" panose="020B0503020204020204" pitchFamily="34" charset="-122"/>
                <a:cs typeface="微软雅黑" panose="020B0503020204020204" pitchFamily="34" charset="-122"/>
              </a:endParaRPr>
            </a:p>
            <a:p>
              <a:pPr algn="l">
                <a:buSzPct val="75000"/>
              </a:pPr>
              <a:endParaRPr lang="en-US" altLang="zh-CN" sz="2400" kern="1200" dirty="0">
                <a:latin typeface="微软雅黑" panose="020B0503020204020204" pitchFamily="34" charset="-122"/>
                <a:ea typeface="微软雅黑" panose="020B0503020204020204" pitchFamily="34" charset="-122"/>
                <a:cs typeface="微软雅黑" panose="020B0503020204020204" pitchFamily="34" charset="-122"/>
              </a:endParaRPr>
            </a:p>
            <a:p>
              <a:pPr lvl="1">
                <a:buClr>
                  <a:schemeClr val="accent2"/>
                </a:buClr>
                <a:buSzPct val="85000"/>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统计法律（</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lvl="1">
                <a:buClr>
                  <a:schemeClr val="accent2"/>
                </a:buClr>
                <a:buSzPct val="85000"/>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统计行政法规（</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lvl="1">
                <a:buClr>
                  <a:schemeClr val="accent2"/>
                </a:buClr>
                <a:buSzPct val="85000"/>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统计规章（</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lvl="1">
                <a:buClr>
                  <a:schemeClr val="accent2"/>
                </a:buClr>
                <a:buSzPct val="85000"/>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统计地方性法规（</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椭圆 11"/>
            <p:cNvSpPr/>
            <p:nvPr/>
          </p:nvSpPr>
          <p:spPr>
            <a:xfrm>
              <a:off x="1522639" y="2277305"/>
              <a:ext cx="274080" cy="273871"/>
            </a:xfrm>
            <a:custGeom>
              <a:avLst/>
              <a:gdLst>
                <a:gd name="connsiteX0" fmla="*/ 145025 w 331788"/>
                <a:gd name="connsiteY0" fmla="*/ 104594 h 331536"/>
                <a:gd name="connsiteX1" fmla="*/ 198438 w 331788"/>
                <a:gd name="connsiteY1" fmla="*/ 123670 h 331536"/>
                <a:gd name="connsiteX2" fmla="*/ 198438 w 331788"/>
                <a:gd name="connsiteY2" fmla="*/ 152614 h 331536"/>
                <a:gd name="connsiteX3" fmla="*/ 169334 w 331788"/>
                <a:gd name="connsiteY3" fmla="*/ 152614 h 331536"/>
                <a:gd name="connsiteX4" fmla="*/ 113771 w 331788"/>
                <a:gd name="connsiteY4" fmla="*/ 167085 h 331536"/>
                <a:gd name="connsiteX5" fmla="*/ 51594 w 331788"/>
                <a:gd name="connsiteY5" fmla="*/ 227603 h 331536"/>
                <a:gd name="connsiteX6" fmla="*/ 41010 w 331788"/>
                <a:gd name="connsiteY6" fmla="*/ 253915 h 331536"/>
                <a:gd name="connsiteX7" fmla="*/ 51594 w 331788"/>
                <a:gd name="connsiteY7" fmla="*/ 280228 h 331536"/>
                <a:gd name="connsiteX8" fmla="*/ 105833 w 331788"/>
                <a:gd name="connsiteY8" fmla="*/ 280228 h 331536"/>
                <a:gd name="connsiteX9" fmla="*/ 121708 w 331788"/>
                <a:gd name="connsiteY9" fmla="*/ 263125 h 331536"/>
                <a:gd name="connsiteX10" fmla="*/ 150813 w 331788"/>
                <a:gd name="connsiteY10" fmla="*/ 263125 h 331536"/>
                <a:gd name="connsiteX11" fmla="*/ 150813 w 331788"/>
                <a:gd name="connsiteY11" fmla="*/ 292068 h 331536"/>
                <a:gd name="connsiteX12" fmla="*/ 134938 w 331788"/>
                <a:gd name="connsiteY12" fmla="*/ 309171 h 331536"/>
                <a:gd name="connsiteX13" fmla="*/ 78052 w 331788"/>
                <a:gd name="connsiteY13" fmla="*/ 331536 h 331536"/>
                <a:gd name="connsiteX14" fmla="*/ 22489 w 331788"/>
                <a:gd name="connsiteY14" fmla="*/ 309171 h 331536"/>
                <a:gd name="connsiteX15" fmla="*/ 0 w 331788"/>
                <a:gd name="connsiteY15" fmla="*/ 253915 h 331536"/>
                <a:gd name="connsiteX16" fmla="*/ 22489 w 331788"/>
                <a:gd name="connsiteY16" fmla="*/ 198660 h 331536"/>
                <a:gd name="connsiteX17" fmla="*/ 84666 w 331788"/>
                <a:gd name="connsiteY17" fmla="*/ 136826 h 331536"/>
                <a:gd name="connsiteX18" fmla="*/ 145025 w 331788"/>
                <a:gd name="connsiteY18" fmla="*/ 104594 h 331536"/>
                <a:gd name="connsiteX19" fmla="*/ 254829 w 331788"/>
                <a:gd name="connsiteY19" fmla="*/ 43 h 331536"/>
                <a:gd name="connsiteX20" fmla="*/ 309472 w 331788"/>
                <a:gd name="connsiteY20" fmla="*/ 24739 h 331536"/>
                <a:gd name="connsiteX21" fmla="*/ 331788 w 331788"/>
                <a:gd name="connsiteY21" fmla="*/ 80057 h 331536"/>
                <a:gd name="connsiteX22" fmla="*/ 309472 w 331788"/>
                <a:gd name="connsiteY22" fmla="*/ 135376 h 331536"/>
                <a:gd name="connsiteX23" fmla="*/ 242522 w 331788"/>
                <a:gd name="connsiteY23" fmla="*/ 199914 h 331536"/>
                <a:gd name="connsiteX24" fmla="*/ 180823 w 331788"/>
                <a:gd name="connsiteY24" fmla="*/ 231524 h 331536"/>
                <a:gd name="connsiteX25" fmla="*/ 134877 w 331788"/>
                <a:gd name="connsiteY25" fmla="*/ 210451 h 331536"/>
                <a:gd name="connsiteX26" fmla="*/ 134877 w 331788"/>
                <a:gd name="connsiteY26" fmla="*/ 181474 h 331536"/>
                <a:gd name="connsiteX27" fmla="*/ 163757 w 331788"/>
                <a:gd name="connsiteY27" fmla="*/ 181474 h 331536"/>
                <a:gd name="connsiteX28" fmla="*/ 213641 w 331788"/>
                <a:gd name="connsiteY28" fmla="*/ 170937 h 331536"/>
                <a:gd name="connsiteX29" fmla="*/ 280591 w 331788"/>
                <a:gd name="connsiteY29" fmla="*/ 106399 h 331536"/>
                <a:gd name="connsiteX30" fmla="*/ 291093 w 331788"/>
                <a:gd name="connsiteY30" fmla="*/ 80057 h 331536"/>
                <a:gd name="connsiteX31" fmla="*/ 280591 w 331788"/>
                <a:gd name="connsiteY31" fmla="*/ 53715 h 331536"/>
                <a:gd name="connsiteX32" fmla="*/ 232020 w 331788"/>
                <a:gd name="connsiteY32" fmla="*/ 49764 h 331536"/>
                <a:gd name="connsiteX33" fmla="*/ 211016 w 331788"/>
                <a:gd name="connsiteY33" fmla="*/ 70838 h 331536"/>
                <a:gd name="connsiteX34" fmla="*/ 182135 w 331788"/>
                <a:gd name="connsiteY34" fmla="*/ 70838 h 331536"/>
                <a:gd name="connsiteX35" fmla="*/ 182135 w 331788"/>
                <a:gd name="connsiteY35" fmla="*/ 41861 h 331536"/>
                <a:gd name="connsiteX36" fmla="*/ 203139 w 331788"/>
                <a:gd name="connsiteY36" fmla="*/ 20788 h 331536"/>
                <a:gd name="connsiteX37" fmla="*/ 254829 w 331788"/>
                <a:gd name="connsiteY37" fmla="*/ 43 h 33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31536">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sp>
        <p:nvSpPr>
          <p:cNvPr id="49" name="文本框 48"/>
          <p:cNvSpPr txBox="1"/>
          <p:nvPr/>
        </p:nvSpPr>
        <p:spPr>
          <a:xfrm>
            <a:off x="1241807" y="340882"/>
            <a:ext cx="5253449"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前言</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6035040" y="2801620"/>
            <a:ext cx="3291840" cy="2676525"/>
          </a:xfrm>
          <a:prstGeom prst="rect">
            <a:avLst/>
          </a:prstGeom>
          <a:noFill/>
        </p:spPr>
        <p:txBody>
          <a:bodyPr wrap="square" rtlCol="0" anchor="t">
            <a:spAutoFit/>
          </a:bodyPr>
          <a:p>
            <a:pPr algn="l">
              <a:buSzPct val="75000"/>
            </a:pPr>
            <a:r>
              <a:rPr lang="zh-CN" altLang="en-US" sz="2400" b="1">
                <a:latin typeface="微软雅黑" panose="020B0503020204020204" pitchFamily="34" charset="-122"/>
                <a:ea typeface="微软雅黑" panose="020B0503020204020204" pitchFamily="34" charset="-122"/>
              </a:rPr>
              <a:t>统计党内规范性文件</a:t>
            </a:r>
            <a:endParaRPr lang="zh-CN" altLang="en-US" sz="2400" b="1">
              <a:latin typeface="微软雅黑" panose="020B0503020204020204" pitchFamily="34" charset="-122"/>
              <a:ea typeface="微软雅黑" panose="020B0503020204020204" pitchFamily="34" charset="-122"/>
            </a:endParaRPr>
          </a:p>
          <a:p>
            <a:pPr algn="l">
              <a:buSzPct val="75000"/>
            </a:pPr>
            <a:endParaRPr lang="zh-CN" altLang="en-US" sz="2400" b="1">
              <a:latin typeface="微软雅黑" panose="020B0503020204020204" pitchFamily="34" charset="-122"/>
              <a:ea typeface="微软雅黑" panose="020B0503020204020204" pitchFamily="34" charset="-122"/>
            </a:endParaRPr>
          </a:p>
          <a:p>
            <a:pPr marL="800100" lvl="1" indent="-342900" algn="l">
              <a:buSzPct val="75000"/>
              <a:buFont typeface="Wingdings" panose="05000000000000000000" charset="0"/>
              <a:buChar char="u"/>
            </a:pPr>
            <a:r>
              <a:rPr lang="zh-CN" altLang="en-US" sz="2400">
                <a:latin typeface="微软雅黑" panose="020B0503020204020204" pitchFamily="34" charset="-122"/>
                <a:ea typeface="微软雅黑" panose="020B0503020204020204" pitchFamily="34" charset="-122"/>
              </a:rPr>
              <a:t>意见</a:t>
            </a:r>
            <a:endParaRPr lang="zh-CN" altLang="en-US" sz="2400">
              <a:latin typeface="微软雅黑" panose="020B0503020204020204" pitchFamily="34" charset="-122"/>
              <a:ea typeface="微软雅黑" panose="020B0503020204020204" pitchFamily="34" charset="-122"/>
            </a:endParaRPr>
          </a:p>
          <a:p>
            <a:pPr marL="800100" lvl="1" indent="-342900" algn="l">
              <a:buSzPct val="75000"/>
              <a:buFont typeface="Wingdings" panose="05000000000000000000" charset="0"/>
              <a:buChar char="u"/>
            </a:pPr>
            <a:r>
              <a:rPr lang="zh-CN" altLang="en-US" sz="2400">
                <a:latin typeface="微软雅黑" panose="020B0503020204020204" pitchFamily="34" charset="-122"/>
                <a:ea typeface="微软雅黑" panose="020B0503020204020204" pitchFamily="34" charset="-122"/>
              </a:rPr>
              <a:t>办法</a:t>
            </a:r>
            <a:endParaRPr lang="zh-CN" altLang="en-US" sz="2400">
              <a:latin typeface="微软雅黑" panose="020B0503020204020204" pitchFamily="34" charset="-122"/>
              <a:ea typeface="微软雅黑" panose="020B0503020204020204" pitchFamily="34" charset="-122"/>
            </a:endParaRPr>
          </a:p>
          <a:p>
            <a:pPr marL="800100" lvl="1" indent="-342900" algn="l">
              <a:buSzPct val="75000"/>
              <a:buFont typeface="Wingdings" panose="05000000000000000000" charset="0"/>
              <a:buChar char="u"/>
            </a:pPr>
            <a:r>
              <a:rPr lang="zh-CN" altLang="en-US" sz="2400">
                <a:latin typeface="微软雅黑" panose="020B0503020204020204" pitchFamily="34" charset="-122"/>
                <a:ea typeface="微软雅黑" panose="020B0503020204020204" pitchFamily="34" charset="-122"/>
              </a:rPr>
              <a:t>规定</a:t>
            </a:r>
            <a:endParaRPr lang="zh-CN" altLang="en-US" sz="2400" b="1">
              <a:latin typeface="微软雅黑" panose="020B0503020204020204" pitchFamily="34" charset="-122"/>
              <a:ea typeface="微软雅黑" panose="020B0503020204020204" pitchFamily="34" charset="-122"/>
            </a:endParaRPr>
          </a:p>
          <a:p>
            <a:pPr algn="l">
              <a:buSzPct val="75000"/>
            </a:pPr>
            <a:endParaRPr lang="zh-CN" altLang="en-US" sz="2400" b="1">
              <a:latin typeface="微软雅黑" panose="020B0503020204020204" pitchFamily="34" charset="-122"/>
              <a:ea typeface="微软雅黑" panose="020B0503020204020204" pitchFamily="34" charset="-122"/>
            </a:endParaRPr>
          </a:p>
          <a:p>
            <a:pPr algn="l">
              <a:buSzPct val="75000"/>
            </a:pPr>
            <a:endParaRPr lang="zh-CN" altLang="en-US" sz="2400" b="1">
              <a:latin typeface="微软雅黑" panose="020B0503020204020204" pitchFamily="34" charset="-122"/>
              <a:ea typeface="微软雅黑" panose="020B0503020204020204" pitchFamily="34" charset="-122"/>
            </a:endParaRPr>
          </a:p>
        </p:txBody>
      </p:sp>
      <p:sp>
        <p:nvSpPr>
          <p:cNvPr id="3" name="文本框 2"/>
          <p:cNvSpPr txBox="1"/>
          <p:nvPr/>
        </p:nvSpPr>
        <p:spPr>
          <a:xfrm>
            <a:off x="9719310" y="3588385"/>
            <a:ext cx="1534795" cy="460375"/>
          </a:xfrm>
          <a:prstGeom prst="rect">
            <a:avLst/>
          </a:prstGeom>
          <a:noFill/>
        </p:spPr>
        <p:txBody>
          <a:bodyPr wrap="square" rtlCol="0">
            <a:spAutoFit/>
          </a:bodyPr>
          <a:p>
            <a:r>
              <a:rPr lang="zh-CN" altLang="en-US" sz="2400" b="1">
                <a:latin typeface="微软雅黑" panose="020B0503020204020204" pitchFamily="34" charset="-122"/>
                <a:ea typeface="微软雅黑" panose="020B0503020204020204" pitchFamily="34" charset="-122"/>
              </a:rPr>
              <a:t>统计政令</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 name="矩形 10"/>
          <p:cNvSpPr>
            <a:spLocks noChangeAspect="1"/>
          </p:cNvSpPr>
          <p:nvPr/>
        </p:nvSpPr>
        <p:spPr>
          <a:xfrm>
            <a:off x="4821709" y="1129480"/>
            <a:ext cx="1940540" cy="211380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grpSp>
        <p:nvGrpSpPr>
          <p:cNvPr id="29" name="组合 28"/>
          <p:cNvGrpSpPr/>
          <p:nvPr/>
        </p:nvGrpSpPr>
        <p:grpSpPr>
          <a:xfrm>
            <a:off x="4452938" y="3690938"/>
            <a:ext cx="3333750" cy="1192212"/>
            <a:chOff x="784919" y="1740306"/>
            <a:chExt cx="1332642" cy="893711"/>
          </a:xfrm>
        </p:grpSpPr>
        <p:sp>
          <p:nvSpPr>
            <p:cNvPr id="60420" name="TextBox 4"/>
            <p:cNvSpPr txBox="1"/>
            <p:nvPr/>
          </p:nvSpPr>
          <p:spPr>
            <a:xfrm>
              <a:off x="910655" y="1740306"/>
              <a:ext cx="1206906" cy="691169"/>
            </a:xfrm>
            <a:prstGeom prst="rect">
              <a:avLst/>
            </a:prstGeom>
            <a:noFill/>
            <a:ln w="9525">
              <a:noFill/>
            </a:ln>
          </p:spPr>
          <p:txBody>
            <a:bodyPr lIns="0" rIns="0">
              <a:spAutoFit/>
            </a:bodyPr>
            <a:p>
              <a:pPr algn="ctr"/>
              <a:r>
                <a:rPr lang="zh-CN" altLang="en-US" sz="5400" b="1" dirty="0">
                  <a:solidFill>
                    <a:srgbClr val="404040"/>
                  </a:solidFill>
                  <a:latin typeface="微软雅黑" panose="020B0503020204020204" pitchFamily="34" charset="-122"/>
                  <a:ea typeface="微软雅黑" panose="020B0503020204020204" pitchFamily="34" charset="-122"/>
                </a:rPr>
                <a:t>法治手段</a:t>
              </a:r>
              <a:endParaRPr lang="zh-CN" altLang="en-US" sz="5400" b="1" dirty="0">
                <a:solidFill>
                  <a:srgbClr val="404040"/>
                </a:solidFill>
                <a:latin typeface="微软雅黑" panose="020B0503020204020204" pitchFamily="34" charset="-122"/>
                <a:ea typeface="微软雅黑" panose="020B0503020204020204" pitchFamily="34" charset="-122"/>
              </a:endParaRPr>
            </a:p>
          </p:txBody>
        </p:sp>
        <p:sp>
          <p:nvSpPr>
            <p:cNvPr id="60421" name="TextBox 5"/>
            <p:cNvSpPr txBox="1"/>
            <p:nvPr/>
          </p:nvSpPr>
          <p:spPr>
            <a:xfrm>
              <a:off x="784919" y="2380102"/>
              <a:ext cx="1313916" cy="253915"/>
            </a:xfrm>
            <a:prstGeom prst="rect">
              <a:avLst/>
            </a:prstGeom>
            <a:noFill/>
            <a:ln w="9525">
              <a:noFill/>
            </a:ln>
          </p:spPr>
          <p:txBody>
            <a:bodyPr>
              <a:spAutoFit/>
            </a:bodyPr>
            <a:p>
              <a:pPr algn="ctr"/>
              <a:endParaRPr lang="zh-CN" altLang="en-US" sz="1600" b="1" dirty="0">
                <a:solidFill>
                  <a:schemeClr val="accent1"/>
                </a:solidFill>
                <a:latin typeface="Calibri" panose="020F0502020204030204" pitchFamily="34" charset="0"/>
              </a:endParaRPr>
            </a:p>
          </p:txBody>
        </p:sp>
      </p:grpSp>
      <p:sp>
        <p:nvSpPr>
          <p:cNvPr id="32" name="椭圆 31"/>
          <p:cNvSpPr/>
          <p:nvPr/>
        </p:nvSpPr>
        <p:spPr>
          <a:xfrm>
            <a:off x="8368451" y="5477629"/>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3" name="椭圆 32"/>
          <p:cNvSpPr/>
          <p:nvPr/>
        </p:nvSpPr>
        <p:spPr>
          <a:xfrm>
            <a:off x="11248772" y="5124788"/>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4" name="椭圆 33"/>
          <p:cNvSpPr/>
          <p:nvPr/>
        </p:nvSpPr>
        <p:spPr>
          <a:xfrm>
            <a:off x="2596612" y="6288117"/>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5" name="椭圆 34"/>
          <p:cNvSpPr>
            <a:spLocks noChangeAspect="1"/>
          </p:cNvSpPr>
          <p:nvPr/>
        </p:nvSpPr>
        <p:spPr>
          <a:xfrm>
            <a:off x="6337217" y="6143097"/>
            <a:ext cx="768000" cy="768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6" name="椭圆 35"/>
          <p:cNvSpPr>
            <a:spLocks noChangeAspect="1"/>
          </p:cNvSpPr>
          <p:nvPr/>
        </p:nvSpPr>
        <p:spPr>
          <a:xfrm>
            <a:off x="10337800" y="6288088"/>
            <a:ext cx="863600" cy="8636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7" name="椭圆 36"/>
          <p:cNvSpPr>
            <a:spLocks noChangeAspect="1"/>
          </p:cNvSpPr>
          <p:nvPr/>
        </p:nvSpPr>
        <p:spPr>
          <a:xfrm>
            <a:off x="7216775" y="6575425"/>
            <a:ext cx="1150938" cy="1152525"/>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8" name="椭圆 37"/>
          <p:cNvSpPr>
            <a:spLocks noChangeAspect="1"/>
          </p:cNvSpPr>
          <p:nvPr/>
        </p:nvSpPr>
        <p:spPr>
          <a:xfrm>
            <a:off x="4213856" y="5770287"/>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39" name="椭圆 38"/>
          <p:cNvSpPr>
            <a:spLocks noChangeAspect="1"/>
          </p:cNvSpPr>
          <p:nvPr/>
        </p:nvSpPr>
        <p:spPr>
          <a:xfrm>
            <a:off x="1679575" y="6142038"/>
            <a:ext cx="671513" cy="6731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0" name="椭圆 39"/>
          <p:cNvSpPr>
            <a:spLocks noChangeAspect="1"/>
          </p:cNvSpPr>
          <p:nvPr/>
        </p:nvSpPr>
        <p:spPr>
          <a:xfrm>
            <a:off x="1007507" y="6706511"/>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1" name="椭圆 40"/>
          <p:cNvSpPr>
            <a:spLocks noChangeAspect="1"/>
          </p:cNvSpPr>
          <p:nvPr/>
        </p:nvSpPr>
        <p:spPr>
          <a:xfrm>
            <a:off x="335360" y="6521842"/>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2" name="椭圆 41"/>
          <p:cNvSpPr>
            <a:spLocks noChangeAspect="1"/>
          </p:cNvSpPr>
          <p:nvPr/>
        </p:nvSpPr>
        <p:spPr>
          <a:xfrm>
            <a:off x="5237163" y="6016625"/>
            <a:ext cx="334963" cy="33655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3" name="椭圆 42"/>
          <p:cNvSpPr>
            <a:spLocks noChangeAspect="1"/>
          </p:cNvSpPr>
          <p:nvPr/>
        </p:nvSpPr>
        <p:spPr>
          <a:xfrm>
            <a:off x="5842764" y="5711182"/>
            <a:ext cx="336000" cy="33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4" name="椭圆 43"/>
          <p:cNvSpPr>
            <a:spLocks noChangeAspect="1"/>
          </p:cNvSpPr>
          <p:nvPr/>
        </p:nvSpPr>
        <p:spPr>
          <a:xfrm>
            <a:off x="95250" y="6264275"/>
            <a:ext cx="239713" cy="239713"/>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grpSp>
        <p:nvGrpSpPr>
          <p:cNvPr id="45" name="组合 44"/>
          <p:cNvGrpSpPr/>
          <p:nvPr/>
        </p:nvGrpSpPr>
        <p:grpSpPr>
          <a:xfrm>
            <a:off x="5502275" y="965200"/>
            <a:ext cx="2236788" cy="2438400"/>
            <a:chOff x="4126930" y="-1460698"/>
            <a:chExt cx="1677546" cy="1828848"/>
          </a:xfrm>
        </p:grpSpPr>
        <p:sp>
          <p:nvSpPr>
            <p:cNvPr id="46" name="矩形 10"/>
            <p:cNvSpPr>
              <a:spLocks noChangeAspect="1"/>
            </p:cNvSpPr>
            <p:nvPr/>
          </p:nvSpPr>
          <p:spPr>
            <a:xfrm>
              <a:off x="4126930" y="-1460698"/>
              <a:ext cx="1677546" cy="1828848"/>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7" name="KSO_Shape"/>
            <p:cNvSpPr>
              <a:spLocks noChangeAspect="1"/>
            </p:cNvSpPr>
            <p:nvPr/>
          </p:nvSpPr>
          <p:spPr bwMode="auto">
            <a:xfrm>
              <a:off x="4543303" y="-769442"/>
              <a:ext cx="844801" cy="446336"/>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48" name="矩形 10"/>
          <p:cNvSpPr/>
          <p:nvPr/>
        </p:nvSpPr>
        <p:spPr>
          <a:xfrm>
            <a:off x="4555228" y="658067"/>
            <a:ext cx="1232944" cy="134414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a:t>
            </a:r>
            <a:r>
              <a:rPr kumimoji="0" lang="en-US" sz="48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6</a:t>
            </a:r>
            <a:endParaRPr kumimoji="0" lang="en-US" sz="3735"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ppt_w</p:attrName>
                                        </p:attrNameLst>
                                      </p:cBhvr>
                                      <p:tavLst>
                                        <p:tav tm="0">
                                          <p:val>
                                            <p:fltVal val="0.000000"/>
                                          </p:val>
                                        </p:tav>
                                        <p:tav tm="100000">
                                          <p:val>
                                            <p:strVal val="#ppt_w"/>
                                          </p:val>
                                        </p:tav>
                                      </p:tavLst>
                                    </p:anim>
                                    <p:anim calcmode="lin" valueType="num">
                                      <p:cBhvr>
                                        <p:cTn id="8" dur="250" fill="hold"/>
                                        <p:tgtEl>
                                          <p:spTgt spid="28"/>
                                        </p:tgtEl>
                                        <p:attrNameLst>
                                          <p:attrName>ppt_h</p:attrName>
                                        </p:attrNameLst>
                                      </p:cBhvr>
                                      <p:tavLst>
                                        <p:tav tm="0">
                                          <p:val>
                                            <p:fltVal val="0.000000"/>
                                          </p:val>
                                        </p:tav>
                                        <p:tav tm="100000">
                                          <p:val>
                                            <p:strVal val="#ppt_h"/>
                                          </p:val>
                                        </p:tav>
                                      </p:tavLst>
                                    </p:anim>
                                    <p:animEffect transition="in" filter="fade">
                                      <p:cBhvr>
                                        <p:cTn id="9" dur="250"/>
                                        <p:tgtEl>
                                          <p:spTgt spid="2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50"/>
                                        <p:tgtEl>
                                          <p:spTgt spid="45"/>
                                        </p:tgtEl>
                                      </p:cBhvr>
                                    </p:animEffect>
                                  </p:childTnLst>
                                </p:cTn>
                              </p:par>
                              <p:par>
                                <p:cTn id="14" presetID="42" presetClass="path" presetSubtype="0" accel="50000" decel="50000" autoRev="1" fill="hold" nodeType="withEffect">
                                  <p:stCondLst>
                                    <p:cond delay="0"/>
                                  </p:stCondLst>
                                  <p:childTnLst>
                                    <p:animMotion origin="layout" path="M 2.77778E-7 1.80191E-6 L -0.06302 -0.00062 " pathEditMode="relative" rAng="0" ptsTypes="AA">
                                      <p:cBhvr>
                                        <p:cTn id="15" dur="250" fill="hold"/>
                                        <p:tgtEl>
                                          <p:spTgt spid="45"/>
                                        </p:tgtEl>
                                        <p:attrNameLst>
                                          <p:attrName>ppt_x</p:attrName>
                                          <p:attrName>ppt_y</p:attrName>
                                        </p:attrNameLst>
                                      </p:cBhvr>
                                      <p:rCtr x="-316000" y="-3100"/>
                                    </p:animMotion>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000000"/>
                                          </p:val>
                                        </p:tav>
                                        <p:tav tm="100000">
                                          <p:val>
                                            <p:strVal val="#ppt_w"/>
                                          </p:val>
                                        </p:tav>
                                      </p:tavLst>
                                    </p:anim>
                                    <p:anim calcmode="lin" valueType="num">
                                      <p:cBhvr>
                                        <p:cTn id="20" dur="500" fill="hold"/>
                                        <p:tgtEl>
                                          <p:spTgt spid="48"/>
                                        </p:tgtEl>
                                        <p:attrNameLst>
                                          <p:attrName>ppt_h</p:attrName>
                                        </p:attrNameLst>
                                      </p:cBhvr>
                                      <p:tavLst>
                                        <p:tav tm="0">
                                          <p:val>
                                            <p:fltVal val="0.000000"/>
                                          </p:val>
                                        </p:tav>
                                        <p:tav tm="100000">
                                          <p:val>
                                            <p:strVal val="#ppt_h"/>
                                          </p:val>
                                        </p:tav>
                                      </p:tavLst>
                                    </p:anim>
                                    <p:anim calcmode="lin" valueType="num">
                                      <p:cBhvr>
                                        <p:cTn id="21" dur="500" fill="hold"/>
                                        <p:tgtEl>
                                          <p:spTgt spid="48"/>
                                        </p:tgtEl>
                                        <p:attrNameLst>
                                          <p:attrName>style.rotation</p:attrName>
                                        </p:attrNameLst>
                                      </p:cBhvr>
                                      <p:tavLst>
                                        <p:tav tm="0">
                                          <p:val>
                                            <p:fltVal val="90.000000"/>
                                          </p:val>
                                        </p:tav>
                                        <p:tav tm="100000">
                                          <p:val>
                                            <p:fltVal val="0.000000"/>
                                          </p:val>
                                        </p:tav>
                                      </p:tavLst>
                                    </p:anim>
                                    <p:animEffect transition="in" filter="fade">
                                      <p:cBhvr>
                                        <p:cTn id="22" dur="500"/>
                                        <p:tgtEl>
                                          <p:spTgt spid="48"/>
                                        </p:tgtEl>
                                      </p:cBhvr>
                                    </p:animEffect>
                                  </p:childTnLst>
                                </p:cTn>
                              </p:par>
                              <p:par>
                                <p:cTn id="23" presetID="22" presetClass="entr" presetSubtype="8"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1500"/>
                            </p:stCondLst>
                            <p:childTnLst>
                              <p:par>
                                <p:cTn id="27" presetID="23" presetClass="entr" presetSubtype="52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000000"/>
                                          </p:val>
                                        </p:tav>
                                        <p:tav tm="100000">
                                          <p:val>
                                            <p:strVal val="#ppt_w"/>
                                          </p:val>
                                        </p:tav>
                                      </p:tavLst>
                                    </p:anim>
                                    <p:anim calcmode="lin" valueType="num">
                                      <p:cBhvr>
                                        <p:cTn id="30" dur="500" fill="hold"/>
                                        <p:tgtEl>
                                          <p:spTgt spid="33"/>
                                        </p:tgtEl>
                                        <p:attrNameLst>
                                          <p:attrName>ppt_h</p:attrName>
                                        </p:attrNameLst>
                                      </p:cBhvr>
                                      <p:tavLst>
                                        <p:tav tm="0">
                                          <p:val>
                                            <p:fltVal val="0.000000"/>
                                          </p:val>
                                        </p:tav>
                                        <p:tav tm="100000">
                                          <p:val>
                                            <p:strVal val="#ppt_h"/>
                                          </p:val>
                                        </p:tav>
                                      </p:tavLst>
                                    </p:anim>
                                    <p:anim calcmode="lin" valueType="num">
                                      <p:cBhvr>
                                        <p:cTn id="31" dur="500" fill="hold"/>
                                        <p:tgtEl>
                                          <p:spTgt spid="33"/>
                                        </p:tgtEl>
                                        <p:attrNameLst>
                                          <p:attrName>ppt_x</p:attrName>
                                        </p:attrNameLst>
                                      </p:cBhvr>
                                      <p:tavLst>
                                        <p:tav tm="0">
                                          <p:val>
                                            <p:fltVal val="0.500000"/>
                                          </p:val>
                                        </p:tav>
                                        <p:tav tm="100000">
                                          <p:val>
                                            <p:strVal val="#ppt_x"/>
                                          </p:val>
                                        </p:tav>
                                      </p:tavLst>
                                    </p:anim>
                                    <p:anim calcmode="lin" valueType="num">
                                      <p:cBhvr>
                                        <p:cTn id="32" dur="500" fill="hold"/>
                                        <p:tgtEl>
                                          <p:spTgt spid="33"/>
                                        </p:tgtEl>
                                        <p:attrNameLst>
                                          <p:attrName>ppt_y</p:attrName>
                                        </p:attrNameLst>
                                      </p:cBhvr>
                                      <p:tavLst>
                                        <p:tav tm="0">
                                          <p:val>
                                            <p:fltVal val="0.500000"/>
                                          </p:val>
                                        </p:tav>
                                        <p:tav tm="100000">
                                          <p:val>
                                            <p:strVal val="#ppt_y"/>
                                          </p:val>
                                        </p:tav>
                                      </p:tavLst>
                                    </p:anim>
                                  </p:childTnLst>
                                </p:cTn>
                              </p:par>
                              <p:par>
                                <p:cTn id="33" presetID="23" presetClass="entr" presetSubtype="528" fill="hold" nodeType="withEffect">
                                  <p:stCondLst>
                                    <p:cond delay="1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000000"/>
                                          </p:val>
                                        </p:tav>
                                        <p:tav tm="100000">
                                          <p:val>
                                            <p:strVal val="#ppt_w"/>
                                          </p:val>
                                        </p:tav>
                                      </p:tavLst>
                                    </p:anim>
                                    <p:anim calcmode="lin" valueType="num">
                                      <p:cBhvr>
                                        <p:cTn id="36" dur="500" fill="hold"/>
                                        <p:tgtEl>
                                          <p:spTgt spid="34"/>
                                        </p:tgtEl>
                                        <p:attrNameLst>
                                          <p:attrName>ppt_h</p:attrName>
                                        </p:attrNameLst>
                                      </p:cBhvr>
                                      <p:tavLst>
                                        <p:tav tm="0">
                                          <p:val>
                                            <p:fltVal val="0.000000"/>
                                          </p:val>
                                        </p:tav>
                                        <p:tav tm="100000">
                                          <p:val>
                                            <p:strVal val="#ppt_h"/>
                                          </p:val>
                                        </p:tav>
                                      </p:tavLst>
                                    </p:anim>
                                    <p:anim calcmode="lin" valueType="num">
                                      <p:cBhvr>
                                        <p:cTn id="37" dur="500" fill="hold"/>
                                        <p:tgtEl>
                                          <p:spTgt spid="34"/>
                                        </p:tgtEl>
                                        <p:attrNameLst>
                                          <p:attrName>ppt_x</p:attrName>
                                        </p:attrNameLst>
                                      </p:cBhvr>
                                      <p:tavLst>
                                        <p:tav tm="0">
                                          <p:val>
                                            <p:fltVal val="0.500000"/>
                                          </p:val>
                                        </p:tav>
                                        <p:tav tm="100000">
                                          <p:val>
                                            <p:strVal val="#ppt_x"/>
                                          </p:val>
                                        </p:tav>
                                      </p:tavLst>
                                    </p:anim>
                                    <p:anim calcmode="lin" valueType="num">
                                      <p:cBhvr>
                                        <p:cTn id="38" dur="500" fill="hold"/>
                                        <p:tgtEl>
                                          <p:spTgt spid="34"/>
                                        </p:tgtEl>
                                        <p:attrNameLst>
                                          <p:attrName>ppt_y</p:attrName>
                                        </p:attrNameLst>
                                      </p:cBhvr>
                                      <p:tavLst>
                                        <p:tav tm="0">
                                          <p:val>
                                            <p:fltVal val="0.500000"/>
                                          </p:val>
                                        </p:tav>
                                        <p:tav tm="100000">
                                          <p:val>
                                            <p:strVal val="#ppt_y"/>
                                          </p:val>
                                        </p:tav>
                                      </p:tavLst>
                                    </p:anim>
                                  </p:childTnLst>
                                </p:cTn>
                              </p:par>
                              <p:par>
                                <p:cTn id="39" presetID="23" presetClass="entr" presetSubtype="528" fill="hold" nodeType="withEffect">
                                  <p:stCondLst>
                                    <p:cond delay="103"/>
                                  </p:stCondLst>
                                  <p:childTnLst>
                                    <p:set>
                                      <p:cBhvr>
                                        <p:cTn id="40" dur="1" fill="hold">
                                          <p:stCondLst>
                                            <p:cond delay="0"/>
                                          </p:stCondLst>
                                        </p:cTn>
                                        <p:tgtEl>
                                          <p:spTgt spid="35"/>
                                        </p:tgtEl>
                                        <p:attrNameLst>
                                          <p:attrName>style.visibility</p:attrName>
                                        </p:attrNameLst>
                                      </p:cBhvr>
                                      <p:to>
                                        <p:strVal val="visible"/>
                                      </p:to>
                                    </p:set>
                                    <p:anim calcmode="lin" valueType="num">
                                      <p:cBhvr>
                                        <p:cTn id="41" dur="589" fill="hold"/>
                                        <p:tgtEl>
                                          <p:spTgt spid="35"/>
                                        </p:tgtEl>
                                        <p:attrNameLst>
                                          <p:attrName>ppt_w</p:attrName>
                                        </p:attrNameLst>
                                      </p:cBhvr>
                                      <p:tavLst>
                                        <p:tav tm="0">
                                          <p:val>
                                            <p:fltVal val="0.000000"/>
                                          </p:val>
                                        </p:tav>
                                        <p:tav tm="100000">
                                          <p:val>
                                            <p:strVal val="#ppt_w"/>
                                          </p:val>
                                        </p:tav>
                                      </p:tavLst>
                                    </p:anim>
                                    <p:anim calcmode="lin" valueType="num">
                                      <p:cBhvr>
                                        <p:cTn id="42" dur="589" fill="hold"/>
                                        <p:tgtEl>
                                          <p:spTgt spid="35"/>
                                        </p:tgtEl>
                                        <p:attrNameLst>
                                          <p:attrName>ppt_h</p:attrName>
                                        </p:attrNameLst>
                                      </p:cBhvr>
                                      <p:tavLst>
                                        <p:tav tm="0">
                                          <p:val>
                                            <p:fltVal val="0.000000"/>
                                          </p:val>
                                        </p:tav>
                                        <p:tav tm="100000">
                                          <p:val>
                                            <p:strVal val="#ppt_h"/>
                                          </p:val>
                                        </p:tav>
                                      </p:tavLst>
                                    </p:anim>
                                    <p:anim calcmode="lin" valueType="num">
                                      <p:cBhvr>
                                        <p:cTn id="43" dur="589" fill="hold"/>
                                        <p:tgtEl>
                                          <p:spTgt spid="35"/>
                                        </p:tgtEl>
                                        <p:attrNameLst>
                                          <p:attrName>ppt_x</p:attrName>
                                        </p:attrNameLst>
                                      </p:cBhvr>
                                      <p:tavLst>
                                        <p:tav tm="0">
                                          <p:val>
                                            <p:fltVal val="0.500000"/>
                                          </p:val>
                                        </p:tav>
                                        <p:tav tm="100000">
                                          <p:val>
                                            <p:strVal val="#ppt_x"/>
                                          </p:val>
                                        </p:tav>
                                      </p:tavLst>
                                    </p:anim>
                                    <p:anim calcmode="lin" valueType="num">
                                      <p:cBhvr>
                                        <p:cTn id="44" dur="589" fill="hold"/>
                                        <p:tgtEl>
                                          <p:spTgt spid="35"/>
                                        </p:tgtEl>
                                        <p:attrNameLst>
                                          <p:attrName>ppt_y</p:attrName>
                                        </p:attrNameLst>
                                      </p:cBhvr>
                                      <p:tavLst>
                                        <p:tav tm="0">
                                          <p:val>
                                            <p:fltVal val="0.500000"/>
                                          </p:val>
                                        </p:tav>
                                        <p:tav tm="100000">
                                          <p:val>
                                            <p:strVal val="#ppt_y"/>
                                          </p:val>
                                        </p:tav>
                                      </p:tavLst>
                                    </p:anim>
                                  </p:childTnLst>
                                </p:cTn>
                              </p:par>
                              <p:par>
                                <p:cTn id="45" presetID="23" presetClass="entr" presetSubtype="528" fill="hold" grpId="0" nodeType="withEffect">
                                  <p:stCondLst>
                                    <p:cond delay="25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000000"/>
                                          </p:val>
                                        </p:tav>
                                        <p:tav tm="100000">
                                          <p:val>
                                            <p:strVal val="#ppt_w"/>
                                          </p:val>
                                        </p:tav>
                                      </p:tavLst>
                                    </p:anim>
                                    <p:anim calcmode="lin" valueType="num">
                                      <p:cBhvr>
                                        <p:cTn id="48" dur="500" fill="hold"/>
                                        <p:tgtEl>
                                          <p:spTgt spid="36"/>
                                        </p:tgtEl>
                                        <p:attrNameLst>
                                          <p:attrName>ppt_h</p:attrName>
                                        </p:attrNameLst>
                                      </p:cBhvr>
                                      <p:tavLst>
                                        <p:tav tm="0">
                                          <p:val>
                                            <p:fltVal val="0.000000"/>
                                          </p:val>
                                        </p:tav>
                                        <p:tav tm="100000">
                                          <p:val>
                                            <p:strVal val="#ppt_h"/>
                                          </p:val>
                                        </p:tav>
                                      </p:tavLst>
                                    </p:anim>
                                    <p:anim calcmode="lin" valueType="num">
                                      <p:cBhvr>
                                        <p:cTn id="49" dur="500" fill="hold"/>
                                        <p:tgtEl>
                                          <p:spTgt spid="36"/>
                                        </p:tgtEl>
                                        <p:attrNameLst>
                                          <p:attrName>ppt_x</p:attrName>
                                        </p:attrNameLst>
                                      </p:cBhvr>
                                      <p:tavLst>
                                        <p:tav tm="0">
                                          <p:val>
                                            <p:fltVal val="0.500000"/>
                                          </p:val>
                                        </p:tav>
                                        <p:tav tm="100000">
                                          <p:val>
                                            <p:strVal val="#ppt_x"/>
                                          </p:val>
                                        </p:tav>
                                      </p:tavLst>
                                    </p:anim>
                                    <p:anim calcmode="lin" valueType="num">
                                      <p:cBhvr>
                                        <p:cTn id="50" dur="500" fill="hold"/>
                                        <p:tgtEl>
                                          <p:spTgt spid="36"/>
                                        </p:tgtEl>
                                        <p:attrNameLst>
                                          <p:attrName>ppt_y</p:attrName>
                                        </p:attrNameLst>
                                      </p:cBhvr>
                                      <p:tavLst>
                                        <p:tav tm="0">
                                          <p:val>
                                            <p:fltVal val="0.500000"/>
                                          </p:val>
                                        </p:tav>
                                        <p:tav tm="100000">
                                          <p:val>
                                            <p:strVal val="#ppt_y"/>
                                          </p:val>
                                        </p:tav>
                                      </p:tavLst>
                                    </p:anim>
                                  </p:childTnLst>
                                </p:cTn>
                              </p:par>
                              <p:par>
                                <p:cTn id="51" presetID="23" presetClass="entr" presetSubtype="528" fill="hold" nodeType="withEffect">
                                  <p:stCondLst>
                                    <p:cond delay="35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000000"/>
                                          </p:val>
                                        </p:tav>
                                        <p:tav tm="100000">
                                          <p:val>
                                            <p:strVal val="#ppt_w"/>
                                          </p:val>
                                        </p:tav>
                                      </p:tavLst>
                                    </p:anim>
                                    <p:anim calcmode="lin" valueType="num">
                                      <p:cBhvr>
                                        <p:cTn id="54" dur="500" fill="hold"/>
                                        <p:tgtEl>
                                          <p:spTgt spid="32"/>
                                        </p:tgtEl>
                                        <p:attrNameLst>
                                          <p:attrName>ppt_h</p:attrName>
                                        </p:attrNameLst>
                                      </p:cBhvr>
                                      <p:tavLst>
                                        <p:tav tm="0">
                                          <p:val>
                                            <p:fltVal val="0.000000"/>
                                          </p:val>
                                        </p:tav>
                                        <p:tav tm="100000">
                                          <p:val>
                                            <p:strVal val="#ppt_h"/>
                                          </p:val>
                                        </p:tav>
                                      </p:tavLst>
                                    </p:anim>
                                    <p:anim calcmode="lin" valueType="num">
                                      <p:cBhvr>
                                        <p:cTn id="55" dur="500" fill="hold"/>
                                        <p:tgtEl>
                                          <p:spTgt spid="32"/>
                                        </p:tgtEl>
                                        <p:attrNameLst>
                                          <p:attrName>ppt_x</p:attrName>
                                        </p:attrNameLst>
                                      </p:cBhvr>
                                      <p:tavLst>
                                        <p:tav tm="0">
                                          <p:val>
                                            <p:fltVal val="0.500000"/>
                                          </p:val>
                                        </p:tav>
                                        <p:tav tm="100000">
                                          <p:val>
                                            <p:strVal val="#ppt_x"/>
                                          </p:val>
                                        </p:tav>
                                      </p:tavLst>
                                    </p:anim>
                                    <p:anim calcmode="lin" valueType="num">
                                      <p:cBhvr>
                                        <p:cTn id="56" dur="500" fill="hold"/>
                                        <p:tgtEl>
                                          <p:spTgt spid="32"/>
                                        </p:tgtEl>
                                        <p:attrNameLst>
                                          <p:attrName>ppt_y</p:attrName>
                                        </p:attrNameLst>
                                      </p:cBhvr>
                                      <p:tavLst>
                                        <p:tav tm="0">
                                          <p:val>
                                            <p:fltVal val="0.500000"/>
                                          </p:val>
                                        </p:tav>
                                        <p:tav tm="100000">
                                          <p:val>
                                            <p:strVal val="#ppt_y"/>
                                          </p:val>
                                        </p:tav>
                                      </p:tavLst>
                                    </p:anim>
                                  </p:childTnLst>
                                </p:cTn>
                              </p:par>
                              <p:par>
                                <p:cTn id="57" presetID="23" presetClass="entr" presetSubtype="528" fill="hold" nodeType="withEffect">
                                  <p:stCondLst>
                                    <p:cond delay="46"/>
                                  </p:stCondLst>
                                  <p:childTnLst>
                                    <p:set>
                                      <p:cBhvr>
                                        <p:cTn id="58" dur="1" fill="hold">
                                          <p:stCondLst>
                                            <p:cond delay="0"/>
                                          </p:stCondLst>
                                        </p:cTn>
                                        <p:tgtEl>
                                          <p:spTgt spid="38"/>
                                        </p:tgtEl>
                                        <p:attrNameLst>
                                          <p:attrName>style.visibility</p:attrName>
                                        </p:attrNameLst>
                                      </p:cBhvr>
                                      <p:to>
                                        <p:strVal val="visible"/>
                                      </p:to>
                                    </p:set>
                                    <p:anim calcmode="lin" valueType="num">
                                      <p:cBhvr>
                                        <p:cTn id="59" dur="227" fill="hold"/>
                                        <p:tgtEl>
                                          <p:spTgt spid="38"/>
                                        </p:tgtEl>
                                        <p:attrNameLst>
                                          <p:attrName>ppt_w</p:attrName>
                                        </p:attrNameLst>
                                      </p:cBhvr>
                                      <p:tavLst>
                                        <p:tav tm="0">
                                          <p:val>
                                            <p:fltVal val="0.000000"/>
                                          </p:val>
                                        </p:tav>
                                        <p:tav tm="100000">
                                          <p:val>
                                            <p:strVal val="#ppt_w"/>
                                          </p:val>
                                        </p:tav>
                                      </p:tavLst>
                                    </p:anim>
                                    <p:anim calcmode="lin" valueType="num">
                                      <p:cBhvr>
                                        <p:cTn id="60" dur="227" fill="hold"/>
                                        <p:tgtEl>
                                          <p:spTgt spid="38"/>
                                        </p:tgtEl>
                                        <p:attrNameLst>
                                          <p:attrName>ppt_h</p:attrName>
                                        </p:attrNameLst>
                                      </p:cBhvr>
                                      <p:tavLst>
                                        <p:tav tm="0">
                                          <p:val>
                                            <p:fltVal val="0.000000"/>
                                          </p:val>
                                        </p:tav>
                                        <p:tav tm="100000">
                                          <p:val>
                                            <p:strVal val="#ppt_h"/>
                                          </p:val>
                                        </p:tav>
                                      </p:tavLst>
                                    </p:anim>
                                    <p:anim calcmode="lin" valueType="num">
                                      <p:cBhvr>
                                        <p:cTn id="61" dur="227" fill="hold"/>
                                        <p:tgtEl>
                                          <p:spTgt spid="38"/>
                                        </p:tgtEl>
                                        <p:attrNameLst>
                                          <p:attrName>ppt_x</p:attrName>
                                        </p:attrNameLst>
                                      </p:cBhvr>
                                      <p:tavLst>
                                        <p:tav tm="0">
                                          <p:val>
                                            <p:fltVal val="0.500000"/>
                                          </p:val>
                                        </p:tav>
                                        <p:tav tm="100000">
                                          <p:val>
                                            <p:strVal val="#ppt_x"/>
                                          </p:val>
                                        </p:tav>
                                      </p:tavLst>
                                    </p:anim>
                                    <p:anim calcmode="lin" valueType="num">
                                      <p:cBhvr>
                                        <p:cTn id="62" dur="227" fill="hold"/>
                                        <p:tgtEl>
                                          <p:spTgt spid="38"/>
                                        </p:tgtEl>
                                        <p:attrNameLst>
                                          <p:attrName>ppt_y</p:attrName>
                                        </p:attrNameLst>
                                      </p:cBhvr>
                                      <p:tavLst>
                                        <p:tav tm="0">
                                          <p:val>
                                            <p:fltVal val="0.500000"/>
                                          </p:val>
                                        </p:tav>
                                        <p:tav tm="100000">
                                          <p:val>
                                            <p:strVal val="#ppt_y"/>
                                          </p:val>
                                        </p:tav>
                                      </p:tavLst>
                                    </p:anim>
                                  </p:childTnLst>
                                </p:cTn>
                              </p:par>
                              <p:par>
                                <p:cTn id="63" presetID="23" presetClass="entr" presetSubtype="528" fill="hold" grpId="0" nodeType="withEffect">
                                  <p:stCondLst>
                                    <p:cond delay="46"/>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000000"/>
                                          </p:val>
                                        </p:tav>
                                        <p:tav tm="100000">
                                          <p:val>
                                            <p:strVal val="#ppt_w"/>
                                          </p:val>
                                        </p:tav>
                                      </p:tavLst>
                                    </p:anim>
                                    <p:anim calcmode="lin" valueType="num">
                                      <p:cBhvr>
                                        <p:cTn id="66" dur="500" fill="hold"/>
                                        <p:tgtEl>
                                          <p:spTgt spid="37"/>
                                        </p:tgtEl>
                                        <p:attrNameLst>
                                          <p:attrName>ppt_h</p:attrName>
                                        </p:attrNameLst>
                                      </p:cBhvr>
                                      <p:tavLst>
                                        <p:tav tm="0">
                                          <p:val>
                                            <p:fltVal val="0.000000"/>
                                          </p:val>
                                        </p:tav>
                                        <p:tav tm="100000">
                                          <p:val>
                                            <p:strVal val="#ppt_h"/>
                                          </p:val>
                                        </p:tav>
                                      </p:tavLst>
                                    </p:anim>
                                    <p:anim calcmode="lin" valueType="num">
                                      <p:cBhvr>
                                        <p:cTn id="67" dur="500" fill="hold"/>
                                        <p:tgtEl>
                                          <p:spTgt spid="37"/>
                                        </p:tgtEl>
                                        <p:attrNameLst>
                                          <p:attrName>ppt_x</p:attrName>
                                        </p:attrNameLst>
                                      </p:cBhvr>
                                      <p:tavLst>
                                        <p:tav tm="0">
                                          <p:val>
                                            <p:fltVal val="0.500000"/>
                                          </p:val>
                                        </p:tav>
                                        <p:tav tm="100000">
                                          <p:val>
                                            <p:strVal val="#ppt_x"/>
                                          </p:val>
                                        </p:tav>
                                      </p:tavLst>
                                    </p:anim>
                                    <p:anim calcmode="lin" valueType="num">
                                      <p:cBhvr>
                                        <p:cTn id="68" dur="500" fill="hold"/>
                                        <p:tgtEl>
                                          <p:spTgt spid="37"/>
                                        </p:tgtEl>
                                        <p:attrNameLst>
                                          <p:attrName>ppt_y</p:attrName>
                                        </p:attrNameLst>
                                      </p:cBhvr>
                                      <p:tavLst>
                                        <p:tav tm="0">
                                          <p:val>
                                            <p:fltVal val="0.500000"/>
                                          </p:val>
                                        </p:tav>
                                        <p:tav tm="100000">
                                          <p:val>
                                            <p:strVal val="#ppt_y"/>
                                          </p:val>
                                        </p:tav>
                                      </p:tavLst>
                                    </p:anim>
                                  </p:childTnLst>
                                </p:cTn>
                              </p:par>
                              <p:par>
                                <p:cTn id="69" presetID="23" presetClass="entr" presetSubtype="528" fill="hold" grpId="0" nodeType="withEffect">
                                  <p:stCondLst>
                                    <p:cond delay="296"/>
                                  </p:stCondLst>
                                  <p:childTnLst>
                                    <p:set>
                                      <p:cBhvr>
                                        <p:cTn id="70" dur="1" fill="hold">
                                          <p:stCondLst>
                                            <p:cond delay="0"/>
                                          </p:stCondLst>
                                        </p:cTn>
                                        <p:tgtEl>
                                          <p:spTgt spid="39"/>
                                        </p:tgtEl>
                                        <p:attrNameLst>
                                          <p:attrName>style.visibility</p:attrName>
                                        </p:attrNameLst>
                                      </p:cBhvr>
                                      <p:to>
                                        <p:strVal val="visible"/>
                                      </p:to>
                                    </p:set>
                                    <p:anim calcmode="lin" valueType="num">
                                      <p:cBhvr>
                                        <p:cTn id="71" dur="695" fill="hold"/>
                                        <p:tgtEl>
                                          <p:spTgt spid="39"/>
                                        </p:tgtEl>
                                        <p:attrNameLst>
                                          <p:attrName>ppt_w</p:attrName>
                                        </p:attrNameLst>
                                      </p:cBhvr>
                                      <p:tavLst>
                                        <p:tav tm="0">
                                          <p:val>
                                            <p:fltVal val="0.000000"/>
                                          </p:val>
                                        </p:tav>
                                        <p:tav tm="100000">
                                          <p:val>
                                            <p:strVal val="#ppt_w"/>
                                          </p:val>
                                        </p:tav>
                                      </p:tavLst>
                                    </p:anim>
                                    <p:anim calcmode="lin" valueType="num">
                                      <p:cBhvr>
                                        <p:cTn id="72" dur="695" fill="hold"/>
                                        <p:tgtEl>
                                          <p:spTgt spid="39"/>
                                        </p:tgtEl>
                                        <p:attrNameLst>
                                          <p:attrName>ppt_h</p:attrName>
                                        </p:attrNameLst>
                                      </p:cBhvr>
                                      <p:tavLst>
                                        <p:tav tm="0">
                                          <p:val>
                                            <p:fltVal val="0.000000"/>
                                          </p:val>
                                        </p:tav>
                                        <p:tav tm="100000">
                                          <p:val>
                                            <p:strVal val="#ppt_h"/>
                                          </p:val>
                                        </p:tav>
                                      </p:tavLst>
                                    </p:anim>
                                    <p:anim calcmode="lin" valueType="num">
                                      <p:cBhvr>
                                        <p:cTn id="73" dur="695" fill="hold"/>
                                        <p:tgtEl>
                                          <p:spTgt spid="39"/>
                                        </p:tgtEl>
                                        <p:attrNameLst>
                                          <p:attrName>ppt_x</p:attrName>
                                        </p:attrNameLst>
                                      </p:cBhvr>
                                      <p:tavLst>
                                        <p:tav tm="0">
                                          <p:val>
                                            <p:fltVal val="0.500000"/>
                                          </p:val>
                                        </p:tav>
                                        <p:tav tm="100000">
                                          <p:val>
                                            <p:strVal val="#ppt_x"/>
                                          </p:val>
                                        </p:tav>
                                      </p:tavLst>
                                    </p:anim>
                                    <p:anim calcmode="lin" valueType="num">
                                      <p:cBhvr>
                                        <p:cTn id="74" dur="695" fill="hold"/>
                                        <p:tgtEl>
                                          <p:spTgt spid="39"/>
                                        </p:tgtEl>
                                        <p:attrNameLst>
                                          <p:attrName>ppt_y</p:attrName>
                                        </p:attrNameLst>
                                      </p:cBhvr>
                                      <p:tavLst>
                                        <p:tav tm="0">
                                          <p:val>
                                            <p:fltVal val="0.500000"/>
                                          </p:val>
                                        </p:tav>
                                        <p:tav tm="100000">
                                          <p:val>
                                            <p:strVal val="#ppt_y"/>
                                          </p:val>
                                        </p:tav>
                                      </p:tavLst>
                                    </p:anim>
                                  </p:childTnLst>
                                </p:cTn>
                              </p:par>
                              <p:par>
                                <p:cTn id="75" presetID="23" presetClass="entr" presetSubtype="528" fill="hold" nodeType="withEffect">
                                  <p:stCondLst>
                                    <p:cond delay="382"/>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000000"/>
                                          </p:val>
                                        </p:tav>
                                        <p:tav tm="100000">
                                          <p:val>
                                            <p:strVal val="#ppt_w"/>
                                          </p:val>
                                        </p:tav>
                                      </p:tavLst>
                                    </p:anim>
                                    <p:anim calcmode="lin" valueType="num">
                                      <p:cBhvr>
                                        <p:cTn id="78" dur="500" fill="hold"/>
                                        <p:tgtEl>
                                          <p:spTgt spid="40"/>
                                        </p:tgtEl>
                                        <p:attrNameLst>
                                          <p:attrName>ppt_h</p:attrName>
                                        </p:attrNameLst>
                                      </p:cBhvr>
                                      <p:tavLst>
                                        <p:tav tm="0">
                                          <p:val>
                                            <p:fltVal val="0.000000"/>
                                          </p:val>
                                        </p:tav>
                                        <p:tav tm="100000">
                                          <p:val>
                                            <p:strVal val="#ppt_h"/>
                                          </p:val>
                                        </p:tav>
                                      </p:tavLst>
                                    </p:anim>
                                    <p:anim calcmode="lin" valueType="num">
                                      <p:cBhvr>
                                        <p:cTn id="79" dur="500" fill="hold"/>
                                        <p:tgtEl>
                                          <p:spTgt spid="40"/>
                                        </p:tgtEl>
                                        <p:attrNameLst>
                                          <p:attrName>ppt_x</p:attrName>
                                        </p:attrNameLst>
                                      </p:cBhvr>
                                      <p:tavLst>
                                        <p:tav tm="0">
                                          <p:val>
                                            <p:fltVal val="0.500000"/>
                                          </p:val>
                                        </p:tav>
                                        <p:tav tm="100000">
                                          <p:val>
                                            <p:strVal val="#ppt_x"/>
                                          </p:val>
                                        </p:tav>
                                      </p:tavLst>
                                    </p:anim>
                                    <p:anim calcmode="lin" valueType="num">
                                      <p:cBhvr>
                                        <p:cTn id="80" dur="500" fill="hold"/>
                                        <p:tgtEl>
                                          <p:spTgt spid="40"/>
                                        </p:tgtEl>
                                        <p:attrNameLst>
                                          <p:attrName>ppt_y</p:attrName>
                                        </p:attrNameLst>
                                      </p:cBhvr>
                                      <p:tavLst>
                                        <p:tav tm="0">
                                          <p:val>
                                            <p:fltVal val="0.500000"/>
                                          </p:val>
                                        </p:tav>
                                        <p:tav tm="100000">
                                          <p:val>
                                            <p:strVal val="#ppt_y"/>
                                          </p:val>
                                        </p:tav>
                                      </p:tavLst>
                                    </p:anim>
                                  </p:childTnLst>
                                </p:cTn>
                              </p:par>
                              <p:par>
                                <p:cTn id="81" presetID="23" presetClass="entr" presetSubtype="528" fill="hold" nodeType="withEffect">
                                  <p:stCondLst>
                                    <p:cond delay="301"/>
                                  </p:stCondLst>
                                  <p:childTnLst>
                                    <p:set>
                                      <p:cBhvr>
                                        <p:cTn id="82" dur="1" fill="hold">
                                          <p:stCondLst>
                                            <p:cond delay="0"/>
                                          </p:stCondLst>
                                        </p:cTn>
                                        <p:tgtEl>
                                          <p:spTgt spid="41"/>
                                        </p:tgtEl>
                                        <p:attrNameLst>
                                          <p:attrName>style.visibility</p:attrName>
                                        </p:attrNameLst>
                                      </p:cBhvr>
                                      <p:to>
                                        <p:strVal val="visible"/>
                                      </p:to>
                                    </p:set>
                                    <p:anim calcmode="lin" valueType="num">
                                      <p:cBhvr>
                                        <p:cTn id="83" dur="244" fill="hold"/>
                                        <p:tgtEl>
                                          <p:spTgt spid="41"/>
                                        </p:tgtEl>
                                        <p:attrNameLst>
                                          <p:attrName>ppt_w</p:attrName>
                                        </p:attrNameLst>
                                      </p:cBhvr>
                                      <p:tavLst>
                                        <p:tav tm="0">
                                          <p:val>
                                            <p:fltVal val="0.000000"/>
                                          </p:val>
                                        </p:tav>
                                        <p:tav tm="100000">
                                          <p:val>
                                            <p:strVal val="#ppt_w"/>
                                          </p:val>
                                        </p:tav>
                                      </p:tavLst>
                                    </p:anim>
                                    <p:anim calcmode="lin" valueType="num">
                                      <p:cBhvr>
                                        <p:cTn id="84" dur="244" fill="hold"/>
                                        <p:tgtEl>
                                          <p:spTgt spid="41"/>
                                        </p:tgtEl>
                                        <p:attrNameLst>
                                          <p:attrName>ppt_h</p:attrName>
                                        </p:attrNameLst>
                                      </p:cBhvr>
                                      <p:tavLst>
                                        <p:tav tm="0">
                                          <p:val>
                                            <p:fltVal val="0.000000"/>
                                          </p:val>
                                        </p:tav>
                                        <p:tav tm="100000">
                                          <p:val>
                                            <p:strVal val="#ppt_h"/>
                                          </p:val>
                                        </p:tav>
                                      </p:tavLst>
                                    </p:anim>
                                    <p:anim calcmode="lin" valueType="num">
                                      <p:cBhvr>
                                        <p:cTn id="85" dur="244" fill="hold"/>
                                        <p:tgtEl>
                                          <p:spTgt spid="41"/>
                                        </p:tgtEl>
                                        <p:attrNameLst>
                                          <p:attrName>ppt_x</p:attrName>
                                        </p:attrNameLst>
                                      </p:cBhvr>
                                      <p:tavLst>
                                        <p:tav tm="0">
                                          <p:val>
                                            <p:fltVal val="0.500000"/>
                                          </p:val>
                                        </p:tav>
                                        <p:tav tm="100000">
                                          <p:val>
                                            <p:strVal val="#ppt_x"/>
                                          </p:val>
                                        </p:tav>
                                      </p:tavLst>
                                    </p:anim>
                                    <p:anim calcmode="lin" valueType="num">
                                      <p:cBhvr>
                                        <p:cTn id="86" dur="244" fill="hold"/>
                                        <p:tgtEl>
                                          <p:spTgt spid="41"/>
                                        </p:tgtEl>
                                        <p:attrNameLst>
                                          <p:attrName>ppt_y</p:attrName>
                                        </p:attrNameLst>
                                      </p:cBhvr>
                                      <p:tavLst>
                                        <p:tav tm="0">
                                          <p:val>
                                            <p:fltVal val="0.500000"/>
                                          </p:val>
                                        </p:tav>
                                        <p:tav tm="100000">
                                          <p:val>
                                            <p:strVal val="#ppt_y"/>
                                          </p:val>
                                        </p:tav>
                                      </p:tavLst>
                                    </p:anim>
                                  </p:childTnLst>
                                </p:cTn>
                              </p:par>
                              <p:par>
                                <p:cTn id="87" presetID="23" presetClass="entr" presetSubtype="528" fill="hold" grpId="0" nodeType="withEffect">
                                  <p:stCondLst>
                                    <p:cond delay="50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34" fill="hold"/>
                                        <p:tgtEl>
                                          <p:spTgt spid="42"/>
                                        </p:tgtEl>
                                        <p:attrNameLst>
                                          <p:attrName>ppt_w</p:attrName>
                                        </p:attrNameLst>
                                      </p:cBhvr>
                                      <p:tavLst>
                                        <p:tav tm="0">
                                          <p:val>
                                            <p:fltVal val="0.000000"/>
                                          </p:val>
                                        </p:tav>
                                        <p:tav tm="100000">
                                          <p:val>
                                            <p:strVal val="#ppt_w"/>
                                          </p:val>
                                        </p:tav>
                                      </p:tavLst>
                                    </p:anim>
                                    <p:anim calcmode="lin" valueType="num">
                                      <p:cBhvr>
                                        <p:cTn id="90" dur="534" fill="hold"/>
                                        <p:tgtEl>
                                          <p:spTgt spid="42"/>
                                        </p:tgtEl>
                                        <p:attrNameLst>
                                          <p:attrName>ppt_h</p:attrName>
                                        </p:attrNameLst>
                                      </p:cBhvr>
                                      <p:tavLst>
                                        <p:tav tm="0">
                                          <p:val>
                                            <p:fltVal val="0.000000"/>
                                          </p:val>
                                        </p:tav>
                                        <p:tav tm="100000">
                                          <p:val>
                                            <p:strVal val="#ppt_h"/>
                                          </p:val>
                                        </p:tav>
                                      </p:tavLst>
                                    </p:anim>
                                    <p:anim calcmode="lin" valueType="num">
                                      <p:cBhvr>
                                        <p:cTn id="91" dur="534" fill="hold"/>
                                        <p:tgtEl>
                                          <p:spTgt spid="42"/>
                                        </p:tgtEl>
                                        <p:attrNameLst>
                                          <p:attrName>ppt_x</p:attrName>
                                        </p:attrNameLst>
                                      </p:cBhvr>
                                      <p:tavLst>
                                        <p:tav tm="0">
                                          <p:val>
                                            <p:fltVal val="0.500000"/>
                                          </p:val>
                                        </p:tav>
                                        <p:tav tm="100000">
                                          <p:val>
                                            <p:strVal val="#ppt_x"/>
                                          </p:val>
                                        </p:tav>
                                      </p:tavLst>
                                    </p:anim>
                                    <p:anim calcmode="lin" valueType="num">
                                      <p:cBhvr>
                                        <p:cTn id="92" dur="534" fill="hold"/>
                                        <p:tgtEl>
                                          <p:spTgt spid="42"/>
                                        </p:tgtEl>
                                        <p:attrNameLst>
                                          <p:attrName>ppt_y</p:attrName>
                                        </p:attrNameLst>
                                      </p:cBhvr>
                                      <p:tavLst>
                                        <p:tav tm="0">
                                          <p:val>
                                            <p:fltVal val="0.500000"/>
                                          </p:val>
                                        </p:tav>
                                        <p:tav tm="100000">
                                          <p:val>
                                            <p:strVal val="#ppt_y"/>
                                          </p:val>
                                        </p:tav>
                                      </p:tavLst>
                                    </p:anim>
                                  </p:childTnLst>
                                </p:cTn>
                              </p:par>
                              <p:par>
                                <p:cTn id="93" presetID="23" presetClass="entr" presetSubtype="528" fill="hold" nodeType="withEffect">
                                  <p:stCondLst>
                                    <p:cond delay="500"/>
                                  </p:stCondLst>
                                  <p:childTnLst>
                                    <p:set>
                                      <p:cBhvr>
                                        <p:cTn id="94" dur="1" fill="hold">
                                          <p:stCondLst>
                                            <p:cond delay="0"/>
                                          </p:stCondLst>
                                        </p:cTn>
                                        <p:tgtEl>
                                          <p:spTgt spid="43"/>
                                        </p:tgtEl>
                                        <p:attrNameLst>
                                          <p:attrName>style.visibility</p:attrName>
                                        </p:attrNameLst>
                                      </p:cBhvr>
                                      <p:to>
                                        <p:strVal val="visible"/>
                                      </p:to>
                                    </p:set>
                                    <p:anim calcmode="lin" valueType="num">
                                      <p:cBhvr>
                                        <p:cTn id="95" dur="106" fill="hold"/>
                                        <p:tgtEl>
                                          <p:spTgt spid="43"/>
                                        </p:tgtEl>
                                        <p:attrNameLst>
                                          <p:attrName>ppt_w</p:attrName>
                                        </p:attrNameLst>
                                      </p:cBhvr>
                                      <p:tavLst>
                                        <p:tav tm="0">
                                          <p:val>
                                            <p:fltVal val="0.000000"/>
                                          </p:val>
                                        </p:tav>
                                        <p:tav tm="100000">
                                          <p:val>
                                            <p:strVal val="#ppt_w"/>
                                          </p:val>
                                        </p:tav>
                                      </p:tavLst>
                                    </p:anim>
                                    <p:anim calcmode="lin" valueType="num">
                                      <p:cBhvr>
                                        <p:cTn id="96" dur="106" fill="hold"/>
                                        <p:tgtEl>
                                          <p:spTgt spid="43"/>
                                        </p:tgtEl>
                                        <p:attrNameLst>
                                          <p:attrName>ppt_h</p:attrName>
                                        </p:attrNameLst>
                                      </p:cBhvr>
                                      <p:tavLst>
                                        <p:tav tm="0">
                                          <p:val>
                                            <p:fltVal val="0.000000"/>
                                          </p:val>
                                        </p:tav>
                                        <p:tav tm="100000">
                                          <p:val>
                                            <p:strVal val="#ppt_h"/>
                                          </p:val>
                                        </p:tav>
                                      </p:tavLst>
                                    </p:anim>
                                    <p:anim calcmode="lin" valueType="num">
                                      <p:cBhvr>
                                        <p:cTn id="97" dur="106" fill="hold"/>
                                        <p:tgtEl>
                                          <p:spTgt spid="43"/>
                                        </p:tgtEl>
                                        <p:attrNameLst>
                                          <p:attrName>ppt_x</p:attrName>
                                        </p:attrNameLst>
                                      </p:cBhvr>
                                      <p:tavLst>
                                        <p:tav tm="0">
                                          <p:val>
                                            <p:fltVal val="0.500000"/>
                                          </p:val>
                                        </p:tav>
                                        <p:tav tm="100000">
                                          <p:val>
                                            <p:strVal val="#ppt_x"/>
                                          </p:val>
                                        </p:tav>
                                      </p:tavLst>
                                    </p:anim>
                                    <p:anim calcmode="lin" valueType="num">
                                      <p:cBhvr>
                                        <p:cTn id="98" dur="106" fill="hold"/>
                                        <p:tgtEl>
                                          <p:spTgt spid="43"/>
                                        </p:tgtEl>
                                        <p:attrNameLst>
                                          <p:attrName>ppt_y</p:attrName>
                                        </p:attrNameLst>
                                      </p:cBhvr>
                                      <p:tavLst>
                                        <p:tav tm="0">
                                          <p:val>
                                            <p:fltVal val="0.500000"/>
                                          </p:val>
                                        </p:tav>
                                        <p:tav tm="100000">
                                          <p:val>
                                            <p:strVal val="#ppt_y"/>
                                          </p:val>
                                        </p:tav>
                                      </p:tavLst>
                                    </p:anim>
                                  </p:childTnLst>
                                </p:cTn>
                              </p:par>
                              <p:par>
                                <p:cTn id="99" presetID="23" presetClass="entr" presetSubtype="528" fill="hold" grpId="0" nodeType="withEffect">
                                  <p:stCondLst>
                                    <p:cond delay="401"/>
                                  </p:stCondLst>
                                  <p:childTnLst>
                                    <p:set>
                                      <p:cBhvr>
                                        <p:cTn id="100" dur="1" fill="hold">
                                          <p:stCondLst>
                                            <p:cond delay="0"/>
                                          </p:stCondLst>
                                        </p:cTn>
                                        <p:tgtEl>
                                          <p:spTgt spid="44"/>
                                        </p:tgtEl>
                                        <p:attrNameLst>
                                          <p:attrName>style.visibility</p:attrName>
                                        </p:attrNameLst>
                                      </p:cBhvr>
                                      <p:to>
                                        <p:strVal val="visible"/>
                                      </p:to>
                                    </p:set>
                                    <p:anim calcmode="lin" valueType="num">
                                      <p:cBhvr>
                                        <p:cTn id="101" dur="500" fill="hold"/>
                                        <p:tgtEl>
                                          <p:spTgt spid="44"/>
                                        </p:tgtEl>
                                        <p:attrNameLst>
                                          <p:attrName>ppt_w</p:attrName>
                                        </p:attrNameLst>
                                      </p:cBhvr>
                                      <p:tavLst>
                                        <p:tav tm="0">
                                          <p:val>
                                            <p:fltVal val="0.000000"/>
                                          </p:val>
                                        </p:tav>
                                        <p:tav tm="100000">
                                          <p:val>
                                            <p:strVal val="#ppt_w"/>
                                          </p:val>
                                        </p:tav>
                                      </p:tavLst>
                                    </p:anim>
                                    <p:anim calcmode="lin" valueType="num">
                                      <p:cBhvr>
                                        <p:cTn id="102" dur="500" fill="hold"/>
                                        <p:tgtEl>
                                          <p:spTgt spid="44"/>
                                        </p:tgtEl>
                                        <p:attrNameLst>
                                          <p:attrName>ppt_h</p:attrName>
                                        </p:attrNameLst>
                                      </p:cBhvr>
                                      <p:tavLst>
                                        <p:tav tm="0">
                                          <p:val>
                                            <p:fltVal val="0.000000"/>
                                          </p:val>
                                        </p:tav>
                                        <p:tav tm="100000">
                                          <p:val>
                                            <p:strVal val="#ppt_h"/>
                                          </p:val>
                                        </p:tav>
                                      </p:tavLst>
                                    </p:anim>
                                    <p:anim calcmode="lin" valueType="num">
                                      <p:cBhvr>
                                        <p:cTn id="103" dur="500" fill="hold"/>
                                        <p:tgtEl>
                                          <p:spTgt spid="44"/>
                                        </p:tgtEl>
                                        <p:attrNameLst>
                                          <p:attrName>ppt_x</p:attrName>
                                        </p:attrNameLst>
                                      </p:cBhvr>
                                      <p:tavLst>
                                        <p:tav tm="0">
                                          <p:val>
                                            <p:fltVal val="0.500000"/>
                                          </p:val>
                                        </p:tav>
                                        <p:tav tm="100000">
                                          <p:val>
                                            <p:strVal val="#ppt_x"/>
                                          </p:val>
                                        </p:tav>
                                      </p:tavLst>
                                    </p:anim>
                                    <p:anim calcmode="lin" valueType="num">
                                      <p:cBhvr>
                                        <p:cTn id="104" dur="500" fill="hold"/>
                                        <p:tgtEl>
                                          <p:spTgt spid="44"/>
                                        </p:tgtEl>
                                        <p:attrNameLst>
                                          <p:attrName>ppt_y</p:attrName>
                                        </p:attrNameLst>
                                      </p:cBhvr>
                                      <p:tavLst>
                                        <p:tav tm="0">
                                          <p:val>
                                            <p:fltVal val="0.500000"/>
                                          </p:val>
                                        </p:tav>
                                        <p:tav tm="100000">
                                          <p:val>
                                            <p:strVal val="#ppt_y"/>
                                          </p:val>
                                        </p:tav>
                                      </p:tavLst>
                                    </p:anim>
                                  </p:childTnLst>
                                </p:cTn>
                              </p:par>
                            </p:childTnLst>
                          </p:cTn>
                        </p:par>
                        <p:par>
                          <p:cTn id="105" fill="hold">
                            <p:stCondLst>
                              <p:cond delay="20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33"/>
                                        </p:tgtEl>
                                      </p:cBhvr>
                                    </p:animEffect>
                                    <p:animScale>
                                      <p:cBhvr>
                                        <p:cTn id="108" dur="250" autoRev="1" fill="hold"/>
                                        <p:tgtEl>
                                          <p:spTgt spid="33"/>
                                        </p:tgtEl>
                                      </p:cBhvr>
                                      <p:by x="105000" y="105000"/>
                                    </p:animScale>
                                  </p:childTnLst>
                                </p:cTn>
                              </p:par>
                              <p:par>
                                <p:cTn id="109" presetID="26" presetClass="emph" presetSubtype="0" repeatCount="3000" fill="hold" nodeType="withEffect">
                                  <p:stCondLst>
                                    <p:cond delay="300"/>
                                  </p:stCondLst>
                                  <p:childTnLst>
                                    <p:animEffect transition="out" filter="fade">
                                      <p:cBhvr>
                                        <p:cTn id="110" dur="350" tmFilter="0, 0; .2, .5; .8, .5; 1, 0"/>
                                        <p:tgtEl>
                                          <p:spTgt spid="34"/>
                                        </p:tgtEl>
                                      </p:cBhvr>
                                    </p:animEffect>
                                    <p:animScale>
                                      <p:cBhvr>
                                        <p:cTn id="111" dur="175" autoRev="1" fill="hold"/>
                                        <p:tgtEl>
                                          <p:spTgt spid="34"/>
                                        </p:tgtEl>
                                      </p:cBhvr>
                                      <p:by x="105000" y="105000"/>
                                    </p:animScale>
                                  </p:childTnLst>
                                </p:cTn>
                              </p:par>
                              <p:par>
                                <p:cTn id="112" presetID="26" presetClass="emph" presetSubtype="0" repeatCount="4000" fill="hold" grpId="1" nodeType="withEffect">
                                  <p:stCondLst>
                                    <p:cond delay="500"/>
                                  </p:stCondLst>
                                  <p:childTnLst>
                                    <p:animEffect transition="out" filter="fade">
                                      <p:cBhvr>
                                        <p:cTn id="113" dur="250" tmFilter="0, 0; .2, .5; .8, .5; 1, 0"/>
                                        <p:tgtEl>
                                          <p:spTgt spid="39"/>
                                        </p:tgtEl>
                                      </p:cBhvr>
                                    </p:animEffect>
                                    <p:animScale>
                                      <p:cBhvr>
                                        <p:cTn id="114" dur="125" autoRev="1" fill="hold"/>
                                        <p:tgtEl>
                                          <p:spTgt spid="39"/>
                                        </p:tgtEl>
                                      </p:cBhvr>
                                      <p:by x="105000" y="105000"/>
                                    </p:animScale>
                                  </p:childTnLst>
                                </p:cTn>
                              </p:par>
                              <p:par>
                                <p:cTn id="115" presetID="26" presetClass="emph" presetSubtype="0" repeatCount="3000" fill="hold" nodeType="withEffect">
                                  <p:stCondLst>
                                    <p:cond delay="150"/>
                                  </p:stCondLst>
                                  <p:childTnLst>
                                    <p:animEffect transition="out" filter="fade">
                                      <p:cBhvr>
                                        <p:cTn id="116" dur="400" tmFilter="0, 0; .2, .5; .8, .5; 1, 0"/>
                                        <p:tgtEl>
                                          <p:spTgt spid="32"/>
                                        </p:tgtEl>
                                      </p:cBhvr>
                                    </p:animEffect>
                                    <p:animScale>
                                      <p:cBhvr>
                                        <p:cTn id="117" dur="2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9" grpId="0" bldLvl="0" animBg="1"/>
      <p:bldP spid="39" grpId="1" bldLvl="0" animBg="1"/>
      <p:bldP spid="42" grpId="0" bldLvl="0" animBg="1"/>
      <p:bldP spid="4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 name="文本框 39"/>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统计执法检查</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69635" name="矩形 40"/>
          <p:cNvSpPr/>
          <p:nvPr/>
        </p:nvSpPr>
        <p:spPr>
          <a:xfrm>
            <a:off x="1333500" y="1120775"/>
            <a:ext cx="4006215" cy="460375"/>
          </a:xfrm>
          <a:prstGeom prst="rect">
            <a:avLst/>
          </a:prstGeom>
          <a:noFill/>
          <a:ln w="9525">
            <a:noFill/>
          </a:ln>
        </p:spPr>
        <p:txBody>
          <a:bodyPr wrap="square">
            <a:spAutoFit/>
          </a:bodyPr>
          <a:p>
            <a:pPr algn="ctr"/>
            <a:r>
              <a:rPr lang="zh-CN" altLang="en-US" sz="2400" b="1" dirty="0">
                <a:latin typeface="微软雅黑" panose="020B0503020204020204" pitchFamily="34" charset="-122"/>
                <a:ea typeface="微软雅黑" panose="020B0503020204020204" pitchFamily="34" charset="-122"/>
              </a:rPr>
              <a:t>执法检查权力</a:t>
            </a:r>
            <a:endParaRPr lang="zh-CN" altLang="en-US" sz="24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393950" y="1955800"/>
            <a:ext cx="4765675" cy="1236663"/>
            <a:chOff x="1525730" y="1574751"/>
            <a:chExt cx="4765782" cy="1236181"/>
          </a:xfrm>
        </p:grpSpPr>
        <p:sp>
          <p:nvSpPr>
            <p:cNvPr id="43" name="Freeform 5"/>
            <p:cNvSpPr/>
            <p:nvPr/>
          </p:nvSpPr>
          <p:spPr bwMode="auto">
            <a:xfrm>
              <a:off x="1525730" y="1757517"/>
              <a:ext cx="3784933" cy="786796"/>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00A1DA"/>
            </a:solidFill>
            <a:ln>
              <a:noFill/>
            </a:ln>
            <a:effectLst>
              <a:innerShdw blurRad="63500" dist="1016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srgbClr val="127210"/>
                  </a:solidFill>
                </a:ln>
                <a:solidFill>
                  <a:schemeClr val="lt1"/>
                </a:solidFill>
                <a:effectLst/>
                <a:uLnTx/>
                <a:uFillTx/>
                <a:latin typeface="+mn-lt"/>
                <a:ea typeface="+mn-ea"/>
                <a:cs typeface="+mn-cs"/>
              </a:endParaRPr>
            </a:p>
          </p:txBody>
        </p:sp>
        <p:pic>
          <p:nvPicPr>
            <p:cNvPr id="69638" name="图片 43"/>
            <p:cNvPicPr>
              <a:picLocks noChangeAspect="1"/>
            </p:cNvPicPr>
            <p:nvPr/>
          </p:nvPicPr>
          <p:blipFill>
            <a:blip r:embed="rId2"/>
            <a:stretch>
              <a:fillRect/>
            </a:stretch>
          </p:blipFill>
          <p:spPr>
            <a:xfrm>
              <a:off x="2048040" y="1574751"/>
              <a:ext cx="4243472" cy="1236181"/>
            </a:xfrm>
            <a:prstGeom prst="rect">
              <a:avLst/>
            </a:prstGeom>
            <a:noFill/>
            <a:ln w="9525">
              <a:noFill/>
            </a:ln>
          </p:spPr>
        </p:pic>
        <p:grpSp>
          <p:nvGrpSpPr>
            <p:cNvPr id="69639" name="组合 44"/>
            <p:cNvGrpSpPr/>
            <p:nvPr/>
          </p:nvGrpSpPr>
          <p:grpSpPr>
            <a:xfrm>
              <a:off x="1671721" y="1944658"/>
              <a:ext cx="504001" cy="302664"/>
              <a:chOff x="4370388" y="1439863"/>
              <a:chExt cx="608012" cy="365125"/>
            </a:xfrm>
          </p:grpSpPr>
          <p:sp>
            <p:nvSpPr>
              <p:cNvPr id="69640" name="Freeform 25"/>
              <p:cNvSpPr>
                <a:spLocks noEditPoints="1"/>
              </p:cNvSpPr>
              <p:nvPr/>
            </p:nvSpPr>
            <p:spPr>
              <a:xfrm>
                <a:off x="4605338" y="1439863"/>
                <a:ext cx="373062" cy="365125"/>
              </a:xfrm>
              <a:custGeom>
                <a:avLst/>
                <a:gdLst/>
                <a:ahLst/>
                <a:cxnLst>
                  <a:cxn ang="0">
                    <a:pos x="373062" y="182563"/>
                  </a:cxn>
                  <a:cxn ang="0">
                    <a:pos x="322045" y="160529"/>
                  </a:cxn>
                  <a:cxn ang="0">
                    <a:pos x="337988" y="122758"/>
                  </a:cxn>
                  <a:cxn ang="0">
                    <a:pos x="315668" y="81838"/>
                  </a:cxn>
                  <a:cxn ang="0">
                    <a:pos x="274217" y="75543"/>
                  </a:cxn>
                  <a:cxn ang="0">
                    <a:pos x="277405" y="22033"/>
                  </a:cxn>
                  <a:cxn ang="0">
                    <a:pos x="235954" y="53510"/>
                  </a:cxn>
                  <a:cxn ang="0">
                    <a:pos x="207257" y="22033"/>
                  </a:cxn>
                  <a:cxn ang="0">
                    <a:pos x="162617" y="22033"/>
                  </a:cxn>
                  <a:cxn ang="0">
                    <a:pos x="137108" y="53510"/>
                  </a:cxn>
                  <a:cxn ang="0">
                    <a:pos x="92468" y="22033"/>
                  </a:cxn>
                  <a:cxn ang="0">
                    <a:pos x="95657" y="75543"/>
                  </a:cxn>
                  <a:cxn ang="0">
                    <a:pos x="57394" y="81838"/>
                  </a:cxn>
                  <a:cxn ang="0">
                    <a:pos x="31886" y="122758"/>
                  </a:cxn>
                  <a:cxn ang="0">
                    <a:pos x="47828" y="160529"/>
                  </a:cxn>
                  <a:cxn ang="0">
                    <a:pos x="0" y="182563"/>
                  </a:cxn>
                  <a:cxn ang="0">
                    <a:pos x="47828" y="204596"/>
                  </a:cxn>
                  <a:cxn ang="0">
                    <a:pos x="31886" y="242367"/>
                  </a:cxn>
                  <a:cxn ang="0">
                    <a:pos x="57394" y="283287"/>
                  </a:cxn>
                  <a:cxn ang="0">
                    <a:pos x="95657" y="289582"/>
                  </a:cxn>
                  <a:cxn ang="0">
                    <a:pos x="92468" y="339944"/>
                  </a:cxn>
                  <a:cxn ang="0">
                    <a:pos x="137108" y="311615"/>
                  </a:cxn>
                  <a:cxn ang="0">
                    <a:pos x="162617" y="343092"/>
                  </a:cxn>
                  <a:cxn ang="0">
                    <a:pos x="207257" y="343092"/>
                  </a:cxn>
                  <a:cxn ang="0">
                    <a:pos x="235954" y="311615"/>
                  </a:cxn>
                  <a:cxn ang="0">
                    <a:pos x="277405" y="339944"/>
                  </a:cxn>
                  <a:cxn ang="0">
                    <a:pos x="274217" y="289582"/>
                  </a:cxn>
                  <a:cxn ang="0">
                    <a:pos x="315668" y="283287"/>
                  </a:cxn>
                  <a:cxn ang="0">
                    <a:pos x="337988" y="242367"/>
                  </a:cxn>
                  <a:cxn ang="0">
                    <a:pos x="322045" y="204596"/>
                  </a:cxn>
                  <a:cxn ang="0">
                    <a:pos x="184937" y="295877"/>
                  </a:cxn>
                  <a:cxn ang="0">
                    <a:pos x="184937" y="66100"/>
                  </a:cxn>
                  <a:cxn ang="0">
                    <a:pos x="184937" y="295877"/>
                  </a:cxn>
                </a:cxnLst>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w="9525">
                <a:noFill/>
              </a:ln>
            </p:spPr>
            <p:txBody>
              <a:bodyPr/>
              <a:p>
                <a:endParaRPr lang="zh-CN" altLang="en-US"/>
              </a:p>
            </p:txBody>
          </p:sp>
          <p:sp>
            <p:nvSpPr>
              <p:cNvPr id="69641" name="Freeform 26"/>
              <p:cNvSpPr>
                <a:spLocks noEditPoints="1"/>
              </p:cNvSpPr>
              <p:nvPr/>
            </p:nvSpPr>
            <p:spPr>
              <a:xfrm>
                <a:off x="4370388" y="1552576"/>
                <a:ext cx="244475" cy="242888"/>
              </a:xfrm>
              <a:custGeom>
                <a:avLst/>
                <a:gdLst/>
                <a:ahLst/>
                <a:cxnLst>
                  <a:cxn ang="0">
                    <a:pos x="222250" y="97786"/>
                  </a:cxn>
                  <a:cxn ang="0">
                    <a:pos x="203200" y="97786"/>
                  </a:cxn>
                  <a:cxn ang="0">
                    <a:pos x="193675" y="82014"/>
                  </a:cxn>
                  <a:cxn ang="0">
                    <a:pos x="209550" y="66242"/>
                  </a:cxn>
                  <a:cxn ang="0">
                    <a:pos x="209550" y="34698"/>
                  </a:cxn>
                  <a:cxn ang="0">
                    <a:pos x="177800" y="34698"/>
                  </a:cxn>
                  <a:cxn ang="0">
                    <a:pos x="161925" y="50470"/>
                  </a:cxn>
                  <a:cxn ang="0">
                    <a:pos x="146050" y="44161"/>
                  </a:cxn>
                  <a:cxn ang="0">
                    <a:pos x="146050" y="22081"/>
                  </a:cxn>
                  <a:cxn ang="0">
                    <a:pos x="123825" y="0"/>
                  </a:cxn>
                  <a:cxn ang="0">
                    <a:pos x="101600" y="22081"/>
                  </a:cxn>
                  <a:cxn ang="0">
                    <a:pos x="101600" y="44161"/>
                  </a:cxn>
                  <a:cxn ang="0">
                    <a:pos x="82550" y="50470"/>
                  </a:cxn>
                  <a:cxn ang="0">
                    <a:pos x="69850" y="34698"/>
                  </a:cxn>
                  <a:cxn ang="0">
                    <a:pos x="34925" y="34698"/>
                  </a:cxn>
                  <a:cxn ang="0">
                    <a:pos x="34925" y="66242"/>
                  </a:cxn>
                  <a:cxn ang="0">
                    <a:pos x="50800" y="82014"/>
                  </a:cxn>
                  <a:cxn ang="0">
                    <a:pos x="44450" y="97786"/>
                  </a:cxn>
                  <a:cxn ang="0">
                    <a:pos x="22225" y="97786"/>
                  </a:cxn>
                  <a:cxn ang="0">
                    <a:pos x="0" y="119867"/>
                  </a:cxn>
                  <a:cxn ang="0">
                    <a:pos x="22225" y="145102"/>
                  </a:cxn>
                  <a:cxn ang="0">
                    <a:pos x="44450" y="145102"/>
                  </a:cxn>
                  <a:cxn ang="0">
                    <a:pos x="50800" y="160874"/>
                  </a:cxn>
                  <a:cxn ang="0">
                    <a:pos x="34925" y="176646"/>
                  </a:cxn>
                  <a:cxn ang="0">
                    <a:pos x="34925" y="208190"/>
                  </a:cxn>
                  <a:cxn ang="0">
                    <a:pos x="69850" y="208190"/>
                  </a:cxn>
                  <a:cxn ang="0">
                    <a:pos x="82550" y="192418"/>
                  </a:cxn>
                  <a:cxn ang="0">
                    <a:pos x="101600" y="198727"/>
                  </a:cxn>
                  <a:cxn ang="0">
                    <a:pos x="101600" y="220807"/>
                  </a:cxn>
                  <a:cxn ang="0">
                    <a:pos x="123825" y="242888"/>
                  </a:cxn>
                  <a:cxn ang="0">
                    <a:pos x="146050" y="220807"/>
                  </a:cxn>
                  <a:cxn ang="0">
                    <a:pos x="146050" y="198727"/>
                  </a:cxn>
                  <a:cxn ang="0">
                    <a:pos x="161925" y="192418"/>
                  </a:cxn>
                  <a:cxn ang="0">
                    <a:pos x="177800" y="208190"/>
                  </a:cxn>
                  <a:cxn ang="0">
                    <a:pos x="209550" y="208190"/>
                  </a:cxn>
                  <a:cxn ang="0">
                    <a:pos x="209550" y="176646"/>
                  </a:cxn>
                  <a:cxn ang="0">
                    <a:pos x="193675" y="160874"/>
                  </a:cxn>
                  <a:cxn ang="0">
                    <a:pos x="203200" y="145102"/>
                  </a:cxn>
                  <a:cxn ang="0">
                    <a:pos x="222250" y="145102"/>
                  </a:cxn>
                  <a:cxn ang="0">
                    <a:pos x="244475" y="119867"/>
                  </a:cxn>
                  <a:cxn ang="0">
                    <a:pos x="222250" y="97786"/>
                  </a:cxn>
                  <a:cxn ang="0">
                    <a:pos x="123825" y="179800"/>
                  </a:cxn>
                  <a:cxn ang="0">
                    <a:pos x="63500" y="119867"/>
                  </a:cxn>
                  <a:cxn ang="0">
                    <a:pos x="123825" y="63088"/>
                  </a:cxn>
                  <a:cxn ang="0">
                    <a:pos x="180975" y="119867"/>
                  </a:cxn>
                  <a:cxn ang="0">
                    <a:pos x="123825" y="179800"/>
                  </a:cxn>
                </a:cxnLst>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w="9525">
                <a:noFill/>
              </a:ln>
            </p:spPr>
            <p:txBody>
              <a:bodyPr/>
              <a:p>
                <a:endParaRPr lang="zh-CN" altLang="en-US"/>
              </a:p>
            </p:txBody>
          </p:sp>
        </p:grpSp>
        <p:sp>
          <p:nvSpPr>
            <p:cNvPr id="69642" name="文本框 45"/>
            <p:cNvSpPr txBox="1"/>
            <p:nvPr/>
          </p:nvSpPr>
          <p:spPr>
            <a:xfrm>
              <a:off x="2462245" y="1907925"/>
              <a:ext cx="396884" cy="460196"/>
            </a:xfrm>
            <a:prstGeom prst="rect">
              <a:avLst/>
            </a:prstGeom>
            <a:noFill/>
            <a:ln w="9525">
              <a:noFill/>
            </a:ln>
          </p:spPr>
          <p:txBody>
            <a:bodyPr wrap="none">
              <a:spAutoFit/>
            </a:bodyPr>
            <a:p>
              <a:r>
                <a:rPr lang="en-US" altLang="zh-CN" sz="2400" b="1">
                  <a:solidFill>
                    <a:schemeClr val="bg1"/>
                  </a:solidFill>
                  <a:latin typeface="Agency FB" panose="020B0503020202020204"/>
                </a:rPr>
                <a:t>0</a:t>
              </a:r>
              <a:r>
                <a:rPr lang="en-US" sz="2400" b="1">
                  <a:solidFill>
                    <a:schemeClr val="bg1"/>
                  </a:solidFill>
                  <a:latin typeface="Agency FB" panose="020B0503020202020204"/>
                </a:rPr>
                <a:t>1</a:t>
              </a:r>
              <a:endParaRPr lang="en-US" sz="2400" b="1" dirty="0">
                <a:solidFill>
                  <a:schemeClr val="bg1"/>
                </a:solidFill>
                <a:latin typeface="Agency FB" panose="020B0503020202020204"/>
              </a:endParaRPr>
            </a:p>
          </p:txBody>
        </p:sp>
        <p:sp>
          <p:nvSpPr>
            <p:cNvPr id="69643" name="文本框 44"/>
            <p:cNvSpPr txBox="1"/>
            <p:nvPr/>
          </p:nvSpPr>
          <p:spPr>
            <a:xfrm>
              <a:off x="3462477" y="1882920"/>
              <a:ext cx="1350198" cy="460196"/>
            </a:xfrm>
            <a:prstGeom prst="rect">
              <a:avLst/>
            </a:prstGeom>
            <a:noFill/>
            <a:ln w="9525">
              <a:noFill/>
            </a:ln>
          </p:spPr>
          <p:txBody>
            <a:bodyPr>
              <a:spAutoFit/>
            </a:bodyPr>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查询权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74" name="文本框 48"/>
          <p:cNvSpPr txBox="1"/>
          <p:nvPr/>
        </p:nvSpPr>
        <p:spPr>
          <a:xfrm>
            <a:off x="2393315" y="3672205"/>
            <a:ext cx="7724140" cy="2453640"/>
          </a:xfrm>
          <a:prstGeom prst="rect">
            <a:avLst/>
          </a:prstGeom>
          <a:noFill/>
          <a:ln w="9525">
            <a:noFill/>
          </a:ln>
        </p:spPr>
        <p:txBody>
          <a:bodyPr wrap="square">
            <a:spAutoFit/>
          </a:bodyPr>
          <a:p>
            <a:pPr>
              <a:lnSpc>
                <a:spcPct val="120000"/>
              </a:lnSpc>
            </a:pPr>
            <a:r>
              <a:rPr lang="zh-CN" altLang="en-US"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中华人民共和国统计法</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第三十五条第一款：</a:t>
            </a:r>
            <a:b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     （一）发出统计检查查询书，向检查对象</a:t>
            </a:r>
            <a:r>
              <a:rPr lang="zh-CN" altLang="en-US"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查询</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有关事项；</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 name="文本框 39"/>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统计执法检查</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69635" name="矩形 40"/>
          <p:cNvSpPr/>
          <p:nvPr/>
        </p:nvSpPr>
        <p:spPr>
          <a:xfrm>
            <a:off x="1333500" y="1120775"/>
            <a:ext cx="4006215" cy="460375"/>
          </a:xfrm>
          <a:prstGeom prst="rect">
            <a:avLst/>
          </a:prstGeom>
          <a:noFill/>
          <a:ln w="9525">
            <a:noFill/>
          </a:ln>
        </p:spPr>
        <p:txBody>
          <a:bodyPr wrap="square">
            <a:spAutoFit/>
          </a:bodyPr>
          <a:p>
            <a:pPr algn="ctr"/>
            <a:r>
              <a:rPr lang="zh-CN" altLang="en-US" sz="2400" b="1" dirty="0">
                <a:latin typeface="微软雅黑" panose="020B0503020204020204" pitchFamily="34" charset="-122"/>
                <a:ea typeface="微软雅黑" panose="020B0503020204020204" pitchFamily="34" charset="-122"/>
              </a:rPr>
              <a:t>执法检查权力</a:t>
            </a:r>
            <a:endParaRPr lang="zh-CN" altLang="en-US" sz="24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393950" y="1955800"/>
            <a:ext cx="4765675" cy="1236663"/>
            <a:chOff x="1525730" y="1574751"/>
            <a:chExt cx="4765782" cy="1236181"/>
          </a:xfrm>
        </p:grpSpPr>
        <p:sp>
          <p:nvSpPr>
            <p:cNvPr id="43" name="Freeform 5"/>
            <p:cNvSpPr/>
            <p:nvPr/>
          </p:nvSpPr>
          <p:spPr bwMode="auto">
            <a:xfrm>
              <a:off x="1525730" y="1757517"/>
              <a:ext cx="3784933" cy="786796"/>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00A1DA"/>
            </a:solidFill>
            <a:ln>
              <a:noFill/>
            </a:ln>
            <a:effectLst>
              <a:innerShdw blurRad="63500" dist="1016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srgbClr val="127210"/>
                  </a:solidFill>
                </a:ln>
                <a:solidFill>
                  <a:schemeClr val="lt1"/>
                </a:solidFill>
                <a:effectLst/>
                <a:uLnTx/>
                <a:uFillTx/>
                <a:latin typeface="+mn-lt"/>
                <a:ea typeface="+mn-ea"/>
                <a:cs typeface="+mn-cs"/>
              </a:endParaRPr>
            </a:p>
          </p:txBody>
        </p:sp>
        <p:pic>
          <p:nvPicPr>
            <p:cNvPr id="69638" name="图片 43"/>
            <p:cNvPicPr>
              <a:picLocks noChangeAspect="1"/>
            </p:cNvPicPr>
            <p:nvPr/>
          </p:nvPicPr>
          <p:blipFill>
            <a:blip r:embed="rId2"/>
            <a:stretch>
              <a:fillRect/>
            </a:stretch>
          </p:blipFill>
          <p:spPr>
            <a:xfrm>
              <a:off x="2048040" y="1574751"/>
              <a:ext cx="4243472" cy="1236181"/>
            </a:xfrm>
            <a:prstGeom prst="rect">
              <a:avLst/>
            </a:prstGeom>
            <a:noFill/>
            <a:ln w="9525">
              <a:noFill/>
            </a:ln>
          </p:spPr>
        </p:pic>
        <p:grpSp>
          <p:nvGrpSpPr>
            <p:cNvPr id="69639" name="组合 44"/>
            <p:cNvGrpSpPr/>
            <p:nvPr/>
          </p:nvGrpSpPr>
          <p:grpSpPr>
            <a:xfrm>
              <a:off x="1671721" y="1944658"/>
              <a:ext cx="504001" cy="302664"/>
              <a:chOff x="4370388" y="1439863"/>
              <a:chExt cx="608012" cy="365125"/>
            </a:xfrm>
          </p:grpSpPr>
          <p:sp>
            <p:nvSpPr>
              <p:cNvPr id="69640" name="Freeform 25"/>
              <p:cNvSpPr>
                <a:spLocks noEditPoints="1"/>
              </p:cNvSpPr>
              <p:nvPr/>
            </p:nvSpPr>
            <p:spPr>
              <a:xfrm>
                <a:off x="4605338" y="1439863"/>
                <a:ext cx="373062" cy="365125"/>
              </a:xfrm>
              <a:custGeom>
                <a:avLst/>
                <a:gdLst/>
                <a:ahLst/>
                <a:cxnLst>
                  <a:cxn ang="0">
                    <a:pos x="373062" y="182563"/>
                  </a:cxn>
                  <a:cxn ang="0">
                    <a:pos x="322045" y="160529"/>
                  </a:cxn>
                  <a:cxn ang="0">
                    <a:pos x="337988" y="122758"/>
                  </a:cxn>
                  <a:cxn ang="0">
                    <a:pos x="315668" y="81838"/>
                  </a:cxn>
                  <a:cxn ang="0">
                    <a:pos x="274217" y="75543"/>
                  </a:cxn>
                  <a:cxn ang="0">
                    <a:pos x="277405" y="22033"/>
                  </a:cxn>
                  <a:cxn ang="0">
                    <a:pos x="235954" y="53510"/>
                  </a:cxn>
                  <a:cxn ang="0">
                    <a:pos x="207257" y="22033"/>
                  </a:cxn>
                  <a:cxn ang="0">
                    <a:pos x="162617" y="22033"/>
                  </a:cxn>
                  <a:cxn ang="0">
                    <a:pos x="137108" y="53510"/>
                  </a:cxn>
                  <a:cxn ang="0">
                    <a:pos x="92468" y="22033"/>
                  </a:cxn>
                  <a:cxn ang="0">
                    <a:pos x="95657" y="75543"/>
                  </a:cxn>
                  <a:cxn ang="0">
                    <a:pos x="57394" y="81838"/>
                  </a:cxn>
                  <a:cxn ang="0">
                    <a:pos x="31886" y="122758"/>
                  </a:cxn>
                  <a:cxn ang="0">
                    <a:pos x="47828" y="160529"/>
                  </a:cxn>
                  <a:cxn ang="0">
                    <a:pos x="0" y="182563"/>
                  </a:cxn>
                  <a:cxn ang="0">
                    <a:pos x="47828" y="204596"/>
                  </a:cxn>
                  <a:cxn ang="0">
                    <a:pos x="31886" y="242367"/>
                  </a:cxn>
                  <a:cxn ang="0">
                    <a:pos x="57394" y="283287"/>
                  </a:cxn>
                  <a:cxn ang="0">
                    <a:pos x="95657" y="289582"/>
                  </a:cxn>
                  <a:cxn ang="0">
                    <a:pos x="92468" y="339944"/>
                  </a:cxn>
                  <a:cxn ang="0">
                    <a:pos x="137108" y="311615"/>
                  </a:cxn>
                  <a:cxn ang="0">
                    <a:pos x="162617" y="343092"/>
                  </a:cxn>
                  <a:cxn ang="0">
                    <a:pos x="207257" y="343092"/>
                  </a:cxn>
                  <a:cxn ang="0">
                    <a:pos x="235954" y="311615"/>
                  </a:cxn>
                  <a:cxn ang="0">
                    <a:pos x="277405" y="339944"/>
                  </a:cxn>
                  <a:cxn ang="0">
                    <a:pos x="274217" y="289582"/>
                  </a:cxn>
                  <a:cxn ang="0">
                    <a:pos x="315668" y="283287"/>
                  </a:cxn>
                  <a:cxn ang="0">
                    <a:pos x="337988" y="242367"/>
                  </a:cxn>
                  <a:cxn ang="0">
                    <a:pos x="322045" y="204596"/>
                  </a:cxn>
                  <a:cxn ang="0">
                    <a:pos x="184937" y="295877"/>
                  </a:cxn>
                  <a:cxn ang="0">
                    <a:pos x="184937" y="66100"/>
                  </a:cxn>
                  <a:cxn ang="0">
                    <a:pos x="184937" y="295877"/>
                  </a:cxn>
                </a:cxnLst>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w="9525">
                <a:noFill/>
              </a:ln>
            </p:spPr>
            <p:txBody>
              <a:bodyPr/>
              <a:p>
                <a:endParaRPr lang="zh-CN" altLang="en-US"/>
              </a:p>
            </p:txBody>
          </p:sp>
          <p:sp>
            <p:nvSpPr>
              <p:cNvPr id="69641" name="Freeform 26"/>
              <p:cNvSpPr>
                <a:spLocks noEditPoints="1"/>
              </p:cNvSpPr>
              <p:nvPr/>
            </p:nvSpPr>
            <p:spPr>
              <a:xfrm>
                <a:off x="4370388" y="1552576"/>
                <a:ext cx="244475" cy="242888"/>
              </a:xfrm>
              <a:custGeom>
                <a:avLst/>
                <a:gdLst/>
                <a:ahLst/>
                <a:cxnLst>
                  <a:cxn ang="0">
                    <a:pos x="222250" y="97786"/>
                  </a:cxn>
                  <a:cxn ang="0">
                    <a:pos x="203200" y="97786"/>
                  </a:cxn>
                  <a:cxn ang="0">
                    <a:pos x="193675" y="82014"/>
                  </a:cxn>
                  <a:cxn ang="0">
                    <a:pos x="209550" y="66242"/>
                  </a:cxn>
                  <a:cxn ang="0">
                    <a:pos x="209550" y="34698"/>
                  </a:cxn>
                  <a:cxn ang="0">
                    <a:pos x="177800" y="34698"/>
                  </a:cxn>
                  <a:cxn ang="0">
                    <a:pos x="161925" y="50470"/>
                  </a:cxn>
                  <a:cxn ang="0">
                    <a:pos x="146050" y="44161"/>
                  </a:cxn>
                  <a:cxn ang="0">
                    <a:pos x="146050" y="22081"/>
                  </a:cxn>
                  <a:cxn ang="0">
                    <a:pos x="123825" y="0"/>
                  </a:cxn>
                  <a:cxn ang="0">
                    <a:pos x="101600" y="22081"/>
                  </a:cxn>
                  <a:cxn ang="0">
                    <a:pos x="101600" y="44161"/>
                  </a:cxn>
                  <a:cxn ang="0">
                    <a:pos x="82550" y="50470"/>
                  </a:cxn>
                  <a:cxn ang="0">
                    <a:pos x="69850" y="34698"/>
                  </a:cxn>
                  <a:cxn ang="0">
                    <a:pos x="34925" y="34698"/>
                  </a:cxn>
                  <a:cxn ang="0">
                    <a:pos x="34925" y="66242"/>
                  </a:cxn>
                  <a:cxn ang="0">
                    <a:pos x="50800" y="82014"/>
                  </a:cxn>
                  <a:cxn ang="0">
                    <a:pos x="44450" y="97786"/>
                  </a:cxn>
                  <a:cxn ang="0">
                    <a:pos x="22225" y="97786"/>
                  </a:cxn>
                  <a:cxn ang="0">
                    <a:pos x="0" y="119867"/>
                  </a:cxn>
                  <a:cxn ang="0">
                    <a:pos x="22225" y="145102"/>
                  </a:cxn>
                  <a:cxn ang="0">
                    <a:pos x="44450" y="145102"/>
                  </a:cxn>
                  <a:cxn ang="0">
                    <a:pos x="50800" y="160874"/>
                  </a:cxn>
                  <a:cxn ang="0">
                    <a:pos x="34925" y="176646"/>
                  </a:cxn>
                  <a:cxn ang="0">
                    <a:pos x="34925" y="208190"/>
                  </a:cxn>
                  <a:cxn ang="0">
                    <a:pos x="69850" y="208190"/>
                  </a:cxn>
                  <a:cxn ang="0">
                    <a:pos x="82550" y="192418"/>
                  </a:cxn>
                  <a:cxn ang="0">
                    <a:pos x="101600" y="198727"/>
                  </a:cxn>
                  <a:cxn ang="0">
                    <a:pos x="101600" y="220807"/>
                  </a:cxn>
                  <a:cxn ang="0">
                    <a:pos x="123825" y="242888"/>
                  </a:cxn>
                  <a:cxn ang="0">
                    <a:pos x="146050" y="220807"/>
                  </a:cxn>
                  <a:cxn ang="0">
                    <a:pos x="146050" y="198727"/>
                  </a:cxn>
                  <a:cxn ang="0">
                    <a:pos x="161925" y="192418"/>
                  </a:cxn>
                  <a:cxn ang="0">
                    <a:pos x="177800" y="208190"/>
                  </a:cxn>
                  <a:cxn ang="0">
                    <a:pos x="209550" y="208190"/>
                  </a:cxn>
                  <a:cxn ang="0">
                    <a:pos x="209550" y="176646"/>
                  </a:cxn>
                  <a:cxn ang="0">
                    <a:pos x="193675" y="160874"/>
                  </a:cxn>
                  <a:cxn ang="0">
                    <a:pos x="203200" y="145102"/>
                  </a:cxn>
                  <a:cxn ang="0">
                    <a:pos x="222250" y="145102"/>
                  </a:cxn>
                  <a:cxn ang="0">
                    <a:pos x="244475" y="119867"/>
                  </a:cxn>
                  <a:cxn ang="0">
                    <a:pos x="222250" y="97786"/>
                  </a:cxn>
                  <a:cxn ang="0">
                    <a:pos x="123825" y="179800"/>
                  </a:cxn>
                  <a:cxn ang="0">
                    <a:pos x="63500" y="119867"/>
                  </a:cxn>
                  <a:cxn ang="0">
                    <a:pos x="123825" y="63088"/>
                  </a:cxn>
                  <a:cxn ang="0">
                    <a:pos x="180975" y="119867"/>
                  </a:cxn>
                  <a:cxn ang="0">
                    <a:pos x="123825" y="179800"/>
                  </a:cxn>
                </a:cxnLst>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w="9525">
                <a:noFill/>
              </a:ln>
            </p:spPr>
            <p:txBody>
              <a:bodyPr/>
              <a:p>
                <a:endParaRPr lang="zh-CN" altLang="en-US"/>
              </a:p>
            </p:txBody>
          </p:sp>
        </p:grpSp>
        <p:sp>
          <p:nvSpPr>
            <p:cNvPr id="69642" name="文本框 45"/>
            <p:cNvSpPr txBox="1"/>
            <p:nvPr/>
          </p:nvSpPr>
          <p:spPr>
            <a:xfrm>
              <a:off x="2462245" y="1907925"/>
              <a:ext cx="459750" cy="460196"/>
            </a:xfrm>
            <a:prstGeom prst="rect">
              <a:avLst/>
            </a:prstGeom>
            <a:noFill/>
            <a:ln w="9525">
              <a:noFill/>
            </a:ln>
          </p:spPr>
          <p:txBody>
            <a:bodyPr wrap="none">
              <a:spAutoFit/>
            </a:bodyPr>
            <a:p>
              <a:r>
                <a:rPr lang="en-US" altLang="zh-CN" sz="2400" b="1">
                  <a:solidFill>
                    <a:schemeClr val="bg1"/>
                  </a:solidFill>
                  <a:latin typeface="Agency FB" panose="020B0503020202020204"/>
                </a:rPr>
                <a:t>0</a:t>
              </a:r>
              <a:r>
                <a:rPr lang="en-US" sz="2400" b="1">
                  <a:solidFill>
                    <a:schemeClr val="bg1"/>
                  </a:solidFill>
                  <a:latin typeface="Agency FB" panose="020B0503020202020204"/>
                </a:rPr>
                <a:t>2</a:t>
              </a:r>
              <a:endParaRPr lang="en-US" sz="2400" b="1" dirty="0">
                <a:solidFill>
                  <a:schemeClr val="bg1"/>
                </a:solidFill>
                <a:latin typeface="Agency FB" panose="020B0503020202020204"/>
              </a:endParaRPr>
            </a:p>
          </p:txBody>
        </p:sp>
        <p:sp>
          <p:nvSpPr>
            <p:cNvPr id="69643" name="文本框 44"/>
            <p:cNvSpPr txBox="1"/>
            <p:nvPr/>
          </p:nvSpPr>
          <p:spPr>
            <a:xfrm>
              <a:off x="3462477" y="1882920"/>
              <a:ext cx="1350198" cy="460196"/>
            </a:xfrm>
            <a:prstGeom prst="rect">
              <a:avLst/>
            </a:prstGeom>
            <a:noFill/>
            <a:ln w="9525">
              <a:noFill/>
            </a:ln>
          </p:spPr>
          <p:txBody>
            <a:bodyPr>
              <a:spAutoFit/>
            </a:bodyPr>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查阅权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74" name="文本框 48"/>
          <p:cNvSpPr txBox="1"/>
          <p:nvPr/>
        </p:nvSpPr>
        <p:spPr>
          <a:xfrm>
            <a:off x="2393950" y="3672205"/>
            <a:ext cx="7902575" cy="3044190"/>
          </a:xfrm>
          <a:prstGeom prst="rect">
            <a:avLst/>
          </a:prstGeom>
          <a:noFill/>
          <a:ln w="9525">
            <a:noFill/>
          </a:ln>
        </p:spPr>
        <p:txBody>
          <a:bodyPr wrap="square">
            <a:spAutoFit/>
          </a:bodyPr>
          <a:p>
            <a:pPr>
              <a:lnSpc>
                <a:spcPct val="120000"/>
              </a:lnSpc>
            </a:pPr>
            <a:r>
              <a:rPr lang="zh-CN" altLang="en-US"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中华人民共和国统计法</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第三十五条第二款：</a:t>
            </a:r>
            <a:b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     （二）要求检查对象提供有关原始记录和凭证、统计台账、统计调查表、会计资料及其他相关证明和资料；</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 name="文本框 39"/>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统计执法检查</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69635" name="矩形 40"/>
          <p:cNvSpPr/>
          <p:nvPr/>
        </p:nvSpPr>
        <p:spPr>
          <a:xfrm>
            <a:off x="1333500" y="1120775"/>
            <a:ext cx="4006215" cy="460375"/>
          </a:xfrm>
          <a:prstGeom prst="rect">
            <a:avLst/>
          </a:prstGeom>
          <a:noFill/>
          <a:ln w="9525">
            <a:noFill/>
          </a:ln>
        </p:spPr>
        <p:txBody>
          <a:bodyPr wrap="square">
            <a:spAutoFit/>
          </a:bodyPr>
          <a:p>
            <a:pPr algn="ctr"/>
            <a:r>
              <a:rPr lang="zh-CN" altLang="en-US" sz="2400" b="1" dirty="0">
                <a:latin typeface="微软雅黑" panose="020B0503020204020204" pitchFamily="34" charset="-122"/>
                <a:ea typeface="微软雅黑" panose="020B0503020204020204" pitchFamily="34" charset="-122"/>
              </a:rPr>
              <a:t>执法检查权力</a:t>
            </a:r>
            <a:endParaRPr lang="zh-CN" altLang="en-US" sz="24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393950" y="1955800"/>
            <a:ext cx="4765675" cy="1236663"/>
            <a:chOff x="1525730" y="1574751"/>
            <a:chExt cx="4765782" cy="1236181"/>
          </a:xfrm>
        </p:grpSpPr>
        <p:sp>
          <p:nvSpPr>
            <p:cNvPr id="43" name="Freeform 5"/>
            <p:cNvSpPr/>
            <p:nvPr/>
          </p:nvSpPr>
          <p:spPr bwMode="auto">
            <a:xfrm>
              <a:off x="1525730" y="1757517"/>
              <a:ext cx="3784933" cy="786796"/>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00A1DA"/>
            </a:solidFill>
            <a:ln>
              <a:noFill/>
            </a:ln>
            <a:effectLst>
              <a:innerShdw blurRad="63500" dist="1016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srgbClr val="127210"/>
                  </a:solidFill>
                </a:ln>
                <a:solidFill>
                  <a:schemeClr val="lt1"/>
                </a:solidFill>
                <a:effectLst/>
                <a:uLnTx/>
                <a:uFillTx/>
                <a:latin typeface="+mn-lt"/>
                <a:ea typeface="+mn-ea"/>
                <a:cs typeface="+mn-cs"/>
              </a:endParaRPr>
            </a:p>
          </p:txBody>
        </p:sp>
        <p:pic>
          <p:nvPicPr>
            <p:cNvPr id="69638" name="图片 43"/>
            <p:cNvPicPr>
              <a:picLocks noChangeAspect="1"/>
            </p:cNvPicPr>
            <p:nvPr/>
          </p:nvPicPr>
          <p:blipFill>
            <a:blip r:embed="rId2"/>
            <a:stretch>
              <a:fillRect/>
            </a:stretch>
          </p:blipFill>
          <p:spPr>
            <a:xfrm>
              <a:off x="2048040" y="1574751"/>
              <a:ext cx="4243472" cy="1236181"/>
            </a:xfrm>
            <a:prstGeom prst="rect">
              <a:avLst/>
            </a:prstGeom>
            <a:noFill/>
            <a:ln w="9525">
              <a:noFill/>
            </a:ln>
          </p:spPr>
        </p:pic>
        <p:grpSp>
          <p:nvGrpSpPr>
            <p:cNvPr id="69639" name="组合 44"/>
            <p:cNvGrpSpPr/>
            <p:nvPr/>
          </p:nvGrpSpPr>
          <p:grpSpPr>
            <a:xfrm>
              <a:off x="1671721" y="1944658"/>
              <a:ext cx="504001" cy="302664"/>
              <a:chOff x="4370388" y="1439863"/>
              <a:chExt cx="608012" cy="365125"/>
            </a:xfrm>
          </p:grpSpPr>
          <p:sp>
            <p:nvSpPr>
              <p:cNvPr id="69640" name="Freeform 25"/>
              <p:cNvSpPr>
                <a:spLocks noEditPoints="1"/>
              </p:cNvSpPr>
              <p:nvPr/>
            </p:nvSpPr>
            <p:spPr>
              <a:xfrm>
                <a:off x="4605338" y="1439863"/>
                <a:ext cx="373062" cy="365125"/>
              </a:xfrm>
              <a:custGeom>
                <a:avLst/>
                <a:gdLst/>
                <a:ahLst/>
                <a:cxnLst>
                  <a:cxn ang="0">
                    <a:pos x="373062" y="182563"/>
                  </a:cxn>
                  <a:cxn ang="0">
                    <a:pos x="322045" y="160529"/>
                  </a:cxn>
                  <a:cxn ang="0">
                    <a:pos x="337988" y="122758"/>
                  </a:cxn>
                  <a:cxn ang="0">
                    <a:pos x="315668" y="81838"/>
                  </a:cxn>
                  <a:cxn ang="0">
                    <a:pos x="274217" y="75543"/>
                  </a:cxn>
                  <a:cxn ang="0">
                    <a:pos x="277405" y="22033"/>
                  </a:cxn>
                  <a:cxn ang="0">
                    <a:pos x="235954" y="53510"/>
                  </a:cxn>
                  <a:cxn ang="0">
                    <a:pos x="207257" y="22033"/>
                  </a:cxn>
                  <a:cxn ang="0">
                    <a:pos x="162617" y="22033"/>
                  </a:cxn>
                  <a:cxn ang="0">
                    <a:pos x="137108" y="53510"/>
                  </a:cxn>
                  <a:cxn ang="0">
                    <a:pos x="92468" y="22033"/>
                  </a:cxn>
                  <a:cxn ang="0">
                    <a:pos x="95657" y="75543"/>
                  </a:cxn>
                  <a:cxn ang="0">
                    <a:pos x="57394" y="81838"/>
                  </a:cxn>
                  <a:cxn ang="0">
                    <a:pos x="31886" y="122758"/>
                  </a:cxn>
                  <a:cxn ang="0">
                    <a:pos x="47828" y="160529"/>
                  </a:cxn>
                  <a:cxn ang="0">
                    <a:pos x="0" y="182563"/>
                  </a:cxn>
                  <a:cxn ang="0">
                    <a:pos x="47828" y="204596"/>
                  </a:cxn>
                  <a:cxn ang="0">
                    <a:pos x="31886" y="242367"/>
                  </a:cxn>
                  <a:cxn ang="0">
                    <a:pos x="57394" y="283287"/>
                  </a:cxn>
                  <a:cxn ang="0">
                    <a:pos x="95657" y="289582"/>
                  </a:cxn>
                  <a:cxn ang="0">
                    <a:pos x="92468" y="339944"/>
                  </a:cxn>
                  <a:cxn ang="0">
                    <a:pos x="137108" y="311615"/>
                  </a:cxn>
                  <a:cxn ang="0">
                    <a:pos x="162617" y="343092"/>
                  </a:cxn>
                  <a:cxn ang="0">
                    <a:pos x="207257" y="343092"/>
                  </a:cxn>
                  <a:cxn ang="0">
                    <a:pos x="235954" y="311615"/>
                  </a:cxn>
                  <a:cxn ang="0">
                    <a:pos x="277405" y="339944"/>
                  </a:cxn>
                  <a:cxn ang="0">
                    <a:pos x="274217" y="289582"/>
                  </a:cxn>
                  <a:cxn ang="0">
                    <a:pos x="315668" y="283287"/>
                  </a:cxn>
                  <a:cxn ang="0">
                    <a:pos x="337988" y="242367"/>
                  </a:cxn>
                  <a:cxn ang="0">
                    <a:pos x="322045" y="204596"/>
                  </a:cxn>
                  <a:cxn ang="0">
                    <a:pos x="184937" y="295877"/>
                  </a:cxn>
                  <a:cxn ang="0">
                    <a:pos x="184937" y="66100"/>
                  </a:cxn>
                  <a:cxn ang="0">
                    <a:pos x="184937" y="295877"/>
                  </a:cxn>
                </a:cxnLst>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w="9525">
                <a:noFill/>
              </a:ln>
            </p:spPr>
            <p:txBody>
              <a:bodyPr/>
              <a:p>
                <a:endParaRPr lang="zh-CN" altLang="en-US"/>
              </a:p>
            </p:txBody>
          </p:sp>
          <p:sp>
            <p:nvSpPr>
              <p:cNvPr id="69641" name="Freeform 26"/>
              <p:cNvSpPr>
                <a:spLocks noEditPoints="1"/>
              </p:cNvSpPr>
              <p:nvPr/>
            </p:nvSpPr>
            <p:spPr>
              <a:xfrm>
                <a:off x="4370388" y="1552576"/>
                <a:ext cx="244475" cy="242888"/>
              </a:xfrm>
              <a:custGeom>
                <a:avLst/>
                <a:gdLst/>
                <a:ahLst/>
                <a:cxnLst>
                  <a:cxn ang="0">
                    <a:pos x="222250" y="97786"/>
                  </a:cxn>
                  <a:cxn ang="0">
                    <a:pos x="203200" y="97786"/>
                  </a:cxn>
                  <a:cxn ang="0">
                    <a:pos x="193675" y="82014"/>
                  </a:cxn>
                  <a:cxn ang="0">
                    <a:pos x="209550" y="66242"/>
                  </a:cxn>
                  <a:cxn ang="0">
                    <a:pos x="209550" y="34698"/>
                  </a:cxn>
                  <a:cxn ang="0">
                    <a:pos x="177800" y="34698"/>
                  </a:cxn>
                  <a:cxn ang="0">
                    <a:pos x="161925" y="50470"/>
                  </a:cxn>
                  <a:cxn ang="0">
                    <a:pos x="146050" y="44161"/>
                  </a:cxn>
                  <a:cxn ang="0">
                    <a:pos x="146050" y="22081"/>
                  </a:cxn>
                  <a:cxn ang="0">
                    <a:pos x="123825" y="0"/>
                  </a:cxn>
                  <a:cxn ang="0">
                    <a:pos x="101600" y="22081"/>
                  </a:cxn>
                  <a:cxn ang="0">
                    <a:pos x="101600" y="44161"/>
                  </a:cxn>
                  <a:cxn ang="0">
                    <a:pos x="82550" y="50470"/>
                  </a:cxn>
                  <a:cxn ang="0">
                    <a:pos x="69850" y="34698"/>
                  </a:cxn>
                  <a:cxn ang="0">
                    <a:pos x="34925" y="34698"/>
                  </a:cxn>
                  <a:cxn ang="0">
                    <a:pos x="34925" y="66242"/>
                  </a:cxn>
                  <a:cxn ang="0">
                    <a:pos x="50800" y="82014"/>
                  </a:cxn>
                  <a:cxn ang="0">
                    <a:pos x="44450" y="97786"/>
                  </a:cxn>
                  <a:cxn ang="0">
                    <a:pos x="22225" y="97786"/>
                  </a:cxn>
                  <a:cxn ang="0">
                    <a:pos x="0" y="119867"/>
                  </a:cxn>
                  <a:cxn ang="0">
                    <a:pos x="22225" y="145102"/>
                  </a:cxn>
                  <a:cxn ang="0">
                    <a:pos x="44450" y="145102"/>
                  </a:cxn>
                  <a:cxn ang="0">
                    <a:pos x="50800" y="160874"/>
                  </a:cxn>
                  <a:cxn ang="0">
                    <a:pos x="34925" y="176646"/>
                  </a:cxn>
                  <a:cxn ang="0">
                    <a:pos x="34925" y="208190"/>
                  </a:cxn>
                  <a:cxn ang="0">
                    <a:pos x="69850" y="208190"/>
                  </a:cxn>
                  <a:cxn ang="0">
                    <a:pos x="82550" y="192418"/>
                  </a:cxn>
                  <a:cxn ang="0">
                    <a:pos x="101600" y="198727"/>
                  </a:cxn>
                  <a:cxn ang="0">
                    <a:pos x="101600" y="220807"/>
                  </a:cxn>
                  <a:cxn ang="0">
                    <a:pos x="123825" y="242888"/>
                  </a:cxn>
                  <a:cxn ang="0">
                    <a:pos x="146050" y="220807"/>
                  </a:cxn>
                  <a:cxn ang="0">
                    <a:pos x="146050" y="198727"/>
                  </a:cxn>
                  <a:cxn ang="0">
                    <a:pos x="161925" y="192418"/>
                  </a:cxn>
                  <a:cxn ang="0">
                    <a:pos x="177800" y="208190"/>
                  </a:cxn>
                  <a:cxn ang="0">
                    <a:pos x="209550" y="208190"/>
                  </a:cxn>
                  <a:cxn ang="0">
                    <a:pos x="209550" y="176646"/>
                  </a:cxn>
                  <a:cxn ang="0">
                    <a:pos x="193675" y="160874"/>
                  </a:cxn>
                  <a:cxn ang="0">
                    <a:pos x="203200" y="145102"/>
                  </a:cxn>
                  <a:cxn ang="0">
                    <a:pos x="222250" y="145102"/>
                  </a:cxn>
                  <a:cxn ang="0">
                    <a:pos x="244475" y="119867"/>
                  </a:cxn>
                  <a:cxn ang="0">
                    <a:pos x="222250" y="97786"/>
                  </a:cxn>
                  <a:cxn ang="0">
                    <a:pos x="123825" y="179800"/>
                  </a:cxn>
                  <a:cxn ang="0">
                    <a:pos x="63500" y="119867"/>
                  </a:cxn>
                  <a:cxn ang="0">
                    <a:pos x="123825" y="63088"/>
                  </a:cxn>
                  <a:cxn ang="0">
                    <a:pos x="180975" y="119867"/>
                  </a:cxn>
                  <a:cxn ang="0">
                    <a:pos x="123825" y="179800"/>
                  </a:cxn>
                </a:cxnLst>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w="9525">
                <a:noFill/>
              </a:ln>
            </p:spPr>
            <p:txBody>
              <a:bodyPr/>
              <a:p>
                <a:endParaRPr lang="zh-CN" altLang="en-US"/>
              </a:p>
            </p:txBody>
          </p:sp>
        </p:grpSp>
        <p:sp>
          <p:nvSpPr>
            <p:cNvPr id="69642" name="文本框 45"/>
            <p:cNvSpPr txBox="1"/>
            <p:nvPr/>
          </p:nvSpPr>
          <p:spPr>
            <a:xfrm>
              <a:off x="2462245" y="1907925"/>
              <a:ext cx="465465" cy="460196"/>
            </a:xfrm>
            <a:prstGeom prst="rect">
              <a:avLst/>
            </a:prstGeom>
            <a:noFill/>
            <a:ln w="9525">
              <a:noFill/>
            </a:ln>
          </p:spPr>
          <p:txBody>
            <a:bodyPr wrap="none">
              <a:spAutoFit/>
            </a:bodyPr>
            <a:p>
              <a:r>
                <a:rPr lang="en-US" altLang="zh-CN" sz="2400" b="1">
                  <a:solidFill>
                    <a:schemeClr val="bg1"/>
                  </a:solidFill>
                  <a:latin typeface="Agency FB" panose="020B0503020202020204"/>
                </a:rPr>
                <a:t>0</a:t>
              </a:r>
              <a:r>
                <a:rPr lang="en-US" sz="2400" b="1">
                  <a:solidFill>
                    <a:schemeClr val="bg1"/>
                  </a:solidFill>
                  <a:latin typeface="Agency FB" panose="020B0503020202020204"/>
                </a:rPr>
                <a:t>3</a:t>
              </a:r>
              <a:endParaRPr lang="en-US" sz="2400" b="1" dirty="0">
                <a:solidFill>
                  <a:schemeClr val="bg1"/>
                </a:solidFill>
                <a:latin typeface="Agency FB" panose="020B0503020202020204"/>
              </a:endParaRPr>
            </a:p>
          </p:txBody>
        </p:sp>
        <p:sp>
          <p:nvSpPr>
            <p:cNvPr id="69643" name="文本框 44"/>
            <p:cNvSpPr txBox="1"/>
            <p:nvPr/>
          </p:nvSpPr>
          <p:spPr>
            <a:xfrm>
              <a:off x="3462477" y="1882920"/>
              <a:ext cx="1350198" cy="460196"/>
            </a:xfrm>
            <a:prstGeom prst="rect">
              <a:avLst/>
            </a:prstGeom>
            <a:noFill/>
            <a:ln w="9525">
              <a:noFill/>
            </a:ln>
          </p:spPr>
          <p:txBody>
            <a:bodyPr>
              <a:spAutoFit/>
            </a:bodyPr>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询问权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74" name="文本框 48"/>
          <p:cNvSpPr txBox="1"/>
          <p:nvPr/>
        </p:nvSpPr>
        <p:spPr>
          <a:xfrm>
            <a:off x="2393315" y="3672205"/>
            <a:ext cx="7532370" cy="2061210"/>
          </a:xfrm>
          <a:prstGeom prst="rect">
            <a:avLst/>
          </a:prstGeom>
          <a:noFill/>
          <a:ln w="9525">
            <a:noFill/>
          </a:ln>
        </p:spPr>
        <p:txBody>
          <a:bodyPr wrap="square">
            <a:spAutoFit/>
          </a:bodyPr>
          <a:p>
            <a:pPr algn="l" eaLnBrk="1" hangingPunct="1"/>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中华人民共和国统计法</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第三十五条第三款：</a:t>
            </a:r>
            <a:b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     （三）就与检查有关的事项询问有关人员；</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 name="文本框 39"/>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统计执法检查</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69635" name="矩形 40"/>
          <p:cNvSpPr/>
          <p:nvPr/>
        </p:nvSpPr>
        <p:spPr>
          <a:xfrm>
            <a:off x="1333500" y="1120775"/>
            <a:ext cx="4006215" cy="460375"/>
          </a:xfrm>
          <a:prstGeom prst="rect">
            <a:avLst/>
          </a:prstGeom>
          <a:noFill/>
          <a:ln w="9525">
            <a:noFill/>
          </a:ln>
        </p:spPr>
        <p:txBody>
          <a:bodyPr wrap="square">
            <a:spAutoFit/>
          </a:bodyPr>
          <a:p>
            <a:pPr algn="ctr"/>
            <a:r>
              <a:rPr lang="zh-CN" altLang="en-US" sz="2400" b="1" dirty="0">
                <a:latin typeface="微软雅黑" panose="020B0503020204020204" pitchFamily="34" charset="-122"/>
                <a:ea typeface="微软雅黑" panose="020B0503020204020204" pitchFamily="34" charset="-122"/>
              </a:rPr>
              <a:t>执法检查权力</a:t>
            </a:r>
            <a:endParaRPr lang="zh-CN" altLang="en-US" sz="24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393950" y="1955800"/>
            <a:ext cx="4765675" cy="1236663"/>
            <a:chOff x="1525730" y="1574751"/>
            <a:chExt cx="4765782" cy="1236181"/>
          </a:xfrm>
        </p:grpSpPr>
        <p:sp>
          <p:nvSpPr>
            <p:cNvPr id="43" name="Freeform 5"/>
            <p:cNvSpPr/>
            <p:nvPr/>
          </p:nvSpPr>
          <p:spPr bwMode="auto">
            <a:xfrm>
              <a:off x="1525730" y="1757517"/>
              <a:ext cx="3784933" cy="786796"/>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00A1DA"/>
            </a:solidFill>
            <a:ln>
              <a:noFill/>
            </a:ln>
            <a:effectLst>
              <a:innerShdw blurRad="63500" dist="1016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srgbClr val="127210"/>
                  </a:solidFill>
                </a:ln>
                <a:solidFill>
                  <a:schemeClr val="lt1"/>
                </a:solidFill>
                <a:effectLst/>
                <a:uLnTx/>
                <a:uFillTx/>
                <a:latin typeface="+mn-lt"/>
                <a:ea typeface="+mn-ea"/>
                <a:cs typeface="+mn-cs"/>
              </a:endParaRPr>
            </a:p>
          </p:txBody>
        </p:sp>
        <p:pic>
          <p:nvPicPr>
            <p:cNvPr id="69638" name="图片 43"/>
            <p:cNvPicPr>
              <a:picLocks noChangeAspect="1"/>
            </p:cNvPicPr>
            <p:nvPr/>
          </p:nvPicPr>
          <p:blipFill>
            <a:blip r:embed="rId2"/>
            <a:stretch>
              <a:fillRect/>
            </a:stretch>
          </p:blipFill>
          <p:spPr>
            <a:xfrm>
              <a:off x="2048040" y="1574751"/>
              <a:ext cx="4243472" cy="1236181"/>
            </a:xfrm>
            <a:prstGeom prst="rect">
              <a:avLst/>
            </a:prstGeom>
            <a:noFill/>
            <a:ln w="9525">
              <a:noFill/>
            </a:ln>
          </p:spPr>
        </p:pic>
        <p:grpSp>
          <p:nvGrpSpPr>
            <p:cNvPr id="69639" name="组合 44"/>
            <p:cNvGrpSpPr/>
            <p:nvPr/>
          </p:nvGrpSpPr>
          <p:grpSpPr>
            <a:xfrm>
              <a:off x="1671721" y="1944658"/>
              <a:ext cx="504001" cy="302664"/>
              <a:chOff x="4370388" y="1439863"/>
              <a:chExt cx="608012" cy="365125"/>
            </a:xfrm>
          </p:grpSpPr>
          <p:sp>
            <p:nvSpPr>
              <p:cNvPr id="69640" name="Freeform 25"/>
              <p:cNvSpPr>
                <a:spLocks noEditPoints="1"/>
              </p:cNvSpPr>
              <p:nvPr/>
            </p:nvSpPr>
            <p:spPr>
              <a:xfrm>
                <a:off x="4605338" y="1439863"/>
                <a:ext cx="373062" cy="365125"/>
              </a:xfrm>
              <a:custGeom>
                <a:avLst/>
                <a:gdLst/>
                <a:ahLst/>
                <a:cxnLst>
                  <a:cxn ang="0">
                    <a:pos x="373062" y="182563"/>
                  </a:cxn>
                  <a:cxn ang="0">
                    <a:pos x="322045" y="160529"/>
                  </a:cxn>
                  <a:cxn ang="0">
                    <a:pos x="337988" y="122758"/>
                  </a:cxn>
                  <a:cxn ang="0">
                    <a:pos x="315668" y="81838"/>
                  </a:cxn>
                  <a:cxn ang="0">
                    <a:pos x="274217" y="75543"/>
                  </a:cxn>
                  <a:cxn ang="0">
                    <a:pos x="277405" y="22033"/>
                  </a:cxn>
                  <a:cxn ang="0">
                    <a:pos x="235954" y="53510"/>
                  </a:cxn>
                  <a:cxn ang="0">
                    <a:pos x="207257" y="22033"/>
                  </a:cxn>
                  <a:cxn ang="0">
                    <a:pos x="162617" y="22033"/>
                  </a:cxn>
                  <a:cxn ang="0">
                    <a:pos x="137108" y="53510"/>
                  </a:cxn>
                  <a:cxn ang="0">
                    <a:pos x="92468" y="22033"/>
                  </a:cxn>
                  <a:cxn ang="0">
                    <a:pos x="95657" y="75543"/>
                  </a:cxn>
                  <a:cxn ang="0">
                    <a:pos x="57394" y="81838"/>
                  </a:cxn>
                  <a:cxn ang="0">
                    <a:pos x="31886" y="122758"/>
                  </a:cxn>
                  <a:cxn ang="0">
                    <a:pos x="47828" y="160529"/>
                  </a:cxn>
                  <a:cxn ang="0">
                    <a:pos x="0" y="182563"/>
                  </a:cxn>
                  <a:cxn ang="0">
                    <a:pos x="47828" y="204596"/>
                  </a:cxn>
                  <a:cxn ang="0">
                    <a:pos x="31886" y="242367"/>
                  </a:cxn>
                  <a:cxn ang="0">
                    <a:pos x="57394" y="283287"/>
                  </a:cxn>
                  <a:cxn ang="0">
                    <a:pos x="95657" y="289582"/>
                  </a:cxn>
                  <a:cxn ang="0">
                    <a:pos x="92468" y="339944"/>
                  </a:cxn>
                  <a:cxn ang="0">
                    <a:pos x="137108" y="311615"/>
                  </a:cxn>
                  <a:cxn ang="0">
                    <a:pos x="162617" y="343092"/>
                  </a:cxn>
                  <a:cxn ang="0">
                    <a:pos x="207257" y="343092"/>
                  </a:cxn>
                  <a:cxn ang="0">
                    <a:pos x="235954" y="311615"/>
                  </a:cxn>
                  <a:cxn ang="0">
                    <a:pos x="277405" y="339944"/>
                  </a:cxn>
                  <a:cxn ang="0">
                    <a:pos x="274217" y="289582"/>
                  </a:cxn>
                  <a:cxn ang="0">
                    <a:pos x="315668" y="283287"/>
                  </a:cxn>
                  <a:cxn ang="0">
                    <a:pos x="337988" y="242367"/>
                  </a:cxn>
                  <a:cxn ang="0">
                    <a:pos x="322045" y="204596"/>
                  </a:cxn>
                  <a:cxn ang="0">
                    <a:pos x="184937" y="295877"/>
                  </a:cxn>
                  <a:cxn ang="0">
                    <a:pos x="184937" y="66100"/>
                  </a:cxn>
                  <a:cxn ang="0">
                    <a:pos x="184937" y="295877"/>
                  </a:cxn>
                </a:cxnLst>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w="9525">
                <a:noFill/>
              </a:ln>
            </p:spPr>
            <p:txBody>
              <a:bodyPr/>
              <a:p>
                <a:endParaRPr lang="zh-CN" altLang="en-US"/>
              </a:p>
            </p:txBody>
          </p:sp>
          <p:sp>
            <p:nvSpPr>
              <p:cNvPr id="69641" name="Freeform 26"/>
              <p:cNvSpPr>
                <a:spLocks noEditPoints="1"/>
              </p:cNvSpPr>
              <p:nvPr/>
            </p:nvSpPr>
            <p:spPr>
              <a:xfrm>
                <a:off x="4370388" y="1552576"/>
                <a:ext cx="244475" cy="242888"/>
              </a:xfrm>
              <a:custGeom>
                <a:avLst/>
                <a:gdLst/>
                <a:ahLst/>
                <a:cxnLst>
                  <a:cxn ang="0">
                    <a:pos x="222250" y="97786"/>
                  </a:cxn>
                  <a:cxn ang="0">
                    <a:pos x="203200" y="97786"/>
                  </a:cxn>
                  <a:cxn ang="0">
                    <a:pos x="193675" y="82014"/>
                  </a:cxn>
                  <a:cxn ang="0">
                    <a:pos x="209550" y="66242"/>
                  </a:cxn>
                  <a:cxn ang="0">
                    <a:pos x="209550" y="34698"/>
                  </a:cxn>
                  <a:cxn ang="0">
                    <a:pos x="177800" y="34698"/>
                  </a:cxn>
                  <a:cxn ang="0">
                    <a:pos x="161925" y="50470"/>
                  </a:cxn>
                  <a:cxn ang="0">
                    <a:pos x="146050" y="44161"/>
                  </a:cxn>
                  <a:cxn ang="0">
                    <a:pos x="146050" y="22081"/>
                  </a:cxn>
                  <a:cxn ang="0">
                    <a:pos x="123825" y="0"/>
                  </a:cxn>
                  <a:cxn ang="0">
                    <a:pos x="101600" y="22081"/>
                  </a:cxn>
                  <a:cxn ang="0">
                    <a:pos x="101600" y="44161"/>
                  </a:cxn>
                  <a:cxn ang="0">
                    <a:pos x="82550" y="50470"/>
                  </a:cxn>
                  <a:cxn ang="0">
                    <a:pos x="69850" y="34698"/>
                  </a:cxn>
                  <a:cxn ang="0">
                    <a:pos x="34925" y="34698"/>
                  </a:cxn>
                  <a:cxn ang="0">
                    <a:pos x="34925" y="66242"/>
                  </a:cxn>
                  <a:cxn ang="0">
                    <a:pos x="50800" y="82014"/>
                  </a:cxn>
                  <a:cxn ang="0">
                    <a:pos x="44450" y="97786"/>
                  </a:cxn>
                  <a:cxn ang="0">
                    <a:pos x="22225" y="97786"/>
                  </a:cxn>
                  <a:cxn ang="0">
                    <a:pos x="0" y="119867"/>
                  </a:cxn>
                  <a:cxn ang="0">
                    <a:pos x="22225" y="145102"/>
                  </a:cxn>
                  <a:cxn ang="0">
                    <a:pos x="44450" y="145102"/>
                  </a:cxn>
                  <a:cxn ang="0">
                    <a:pos x="50800" y="160874"/>
                  </a:cxn>
                  <a:cxn ang="0">
                    <a:pos x="34925" y="176646"/>
                  </a:cxn>
                  <a:cxn ang="0">
                    <a:pos x="34925" y="208190"/>
                  </a:cxn>
                  <a:cxn ang="0">
                    <a:pos x="69850" y="208190"/>
                  </a:cxn>
                  <a:cxn ang="0">
                    <a:pos x="82550" y="192418"/>
                  </a:cxn>
                  <a:cxn ang="0">
                    <a:pos x="101600" y="198727"/>
                  </a:cxn>
                  <a:cxn ang="0">
                    <a:pos x="101600" y="220807"/>
                  </a:cxn>
                  <a:cxn ang="0">
                    <a:pos x="123825" y="242888"/>
                  </a:cxn>
                  <a:cxn ang="0">
                    <a:pos x="146050" y="220807"/>
                  </a:cxn>
                  <a:cxn ang="0">
                    <a:pos x="146050" y="198727"/>
                  </a:cxn>
                  <a:cxn ang="0">
                    <a:pos x="161925" y="192418"/>
                  </a:cxn>
                  <a:cxn ang="0">
                    <a:pos x="177800" y="208190"/>
                  </a:cxn>
                  <a:cxn ang="0">
                    <a:pos x="209550" y="208190"/>
                  </a:cxn>
                  <a:cxn ang="0">
                    <a:pos x="209550" y="176646"/>
                  </a:cxn>
                  <a:cxn ang="0">
                    <a:pos x="193675" y="160874"/>
                  </a:cxn>
                  <a:cxn ang="0">
                    <a:pos x="203200" y="145102"/>
                  </a:cxn>
                  <a:cxn ang="0">
                    <a:pos x="222250" y="145102"/>
                  </a:cxn>
                  <a:cxn ang="0">
                    <a:pos x="244475" y="119867"/>
                  </a:cxn>
                  <a:cxn ang="0">
                    <a:pos x="222250" y="97786"/>
                  </a:cxn>
                  <a:cxn ang="0">
                    <a:pos x="123825" y="179800"/>
                  </a:cxn>
                  <a:cxn ang="0">
                    <a:pos x="63500" y="119867"/>
                  </a:cxn>
                  <a:cxn ang="0">
                    <a:pos x="123825" y="63088"/>
                  </a:cxn>
                  <a:cxn ang="0">
                    <a:pos x="180975" y="119867"/>
                  </a:cxn>
                  <a:cxn ang="0">
                    <a:pos x="123825" y="179800"/>
                  </a:cxn>
                </a:cxnLst>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w="9525">
                <a:noFill/>
              </a:ln>
            </p:spPr>
            <p:txBody>
              <a:bodyPr/>
              <a:p>
                <a:endParaRPr lang="zh-CN" altLang="en-US"/>
              </a:p>
            </p:txBody>
          </p:sp>
        </p:grpSp>
        <p:sp>
          <p:nvSpPr>
            <p:cNvPr id="69642" name="文本框 45"/>
            <p:cNvSpPr txBox="1"/>
            <p:nvPr/>
          </p:nvSpPr>
          <p:spPr>
            <a:xfrm>
              <a:off x="2462245" y="1907925"/>
              <a:ext cx="494676" cy="460196"/>
            </a:xfrm>
            <a:prstGeom prst="rect">
              <a:avLst/>
            </a:prstGeom>
            <a:noFill/>
            <a:ln w="9525">
              <a:noFill/>
            </a:ln>
          </p:spPr>
          <p:txBody>
            <a:bodyPr wrap="none">
              <a:spAutoFit/>
            </a:bodyPr>
            <a:p>
              <a:r>
                <a:rPr lang="en-US" altLang="zh-CN" sz="2400" b="1">
                  <a:solidFill>
                    <a:schemeClr val="bg1"/>
                  </a:solidFill>
                  <a:latin typeface="Agency FB" panose="020B0503020202020204"/>
                </a:rPr>
                <a:t>0</a:t>
              </a:r>
              <a:r>
                <a:rPr lang="en-US" sz="2400" b="1">
                  <a:solidFill>
                    <a:schemeClr val="bg1"/>
                  </a:solidFill>
                  <a:latin typeface="Agency FB" panose="020B0503020202020204"/>
                </a:rPr>
                <a:t>4</a:t>
              </a:r>
              <a:endParaRPr lang="en-US" sz="2400" b="1" dirty="0">
                <a:solidFill>
                  <a:schemeClr val="bg1"/>
                </a:solidFill>
                <a:latin typeface="Agency FB" panose="020B0503020202020204"/>
              </a:endParaRPr>
            </a:p>
          </p:txBody>
        </p:sp>
        <p:sp>
          <p:nvSpPr>
            <p:cNvPr id="69643" name="文本框 44"/>
            <p:cNvSpPr txBox="1"/>
            <p:nvPr/>
          </p:nvSpPr>
          <p:spPr>
            <a:xfrm>
              <a:off x="3462523" y="1882606"/>
              <a:ext cx="1720889" cy="460196"/>
            </a:xfrm>
            <a:prstGeom prst="rect">
              <a:avLst/>
            </a:prstGeom>
            <a:noFill/>
            <a:ln w="9525">
              <a:noFill/>
            </a:ln>
          </p:spPr>
          <p:txBody>
            <a:bodyPr wrap="square">
              <a:spAutoFit/>
            </a:bodyPr>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现场检查权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74" name="文本框 48"/>
          <p:cNvSpPr txBox="1"/>
          <p:nvPr/>
        </p:nvSpPr>
        <p:spPr>
          <a:xfrm>
            <a:off x="2393315" y="3672205"/>
            <a:ext cx="7531735" cy="2061210"/>
          </a:xfrm>
          <a:prstGeom prst="rect">
            <a:avLst/>
          </a:prstGeom>
          <a:noFill/>
          <a:ln w="9525">
            <a:noFill/>
          </a:ln>
        </p:spPr>
        <p:txBody>
          <a:bodyPr wrap="square">
            <a:spAutoFit/>
          </a:bodyPr>
          <a:p>
            <a:pPr algn="l" eaLnBrk="1" hangingPunct="1"/>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中华人民共和国统计法</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第三十五条第四款：</a:t>
            </a:r>
            <a:b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     （四）进入检查对象的业务场所和统计数据处理信息系统进行检查、核对</a:t>
            </a:r>
            <a:r>
              <a:rPr lang="zh-CN" altLang="en-US" sz="3200" dirty="0">
                <a:latin typeface="仿宋_GB2312" pitchFamily="49" charset="-122"/>
                <a:ea typeface="仿宋_GB2312" pitchFamily="49" charset="-122"/>
                <a:sym typeface="+mn-ea"/>
              </a:rPr>
              <a:t>；</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 name="文本框 39"/>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统计执法检查</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69635" name="矩形 40"/>
          <p:cNvSpPr/>
          <p:nvPr/>
        </p:nvSpPr>
        <p:spPr>
          <a:xfrm>
            <a:off x="1333500" y="1120775"/>
            <a:ext cx="4006215" cy="460375"/>
          </a:xfrm>
          <a:prstGeom prst="rect">
            <a:avLst/>
          </a:prstGeom>
          <a:noFill/>
          <a:ln w="9525">
            <a:noFill/>
          </a:ln>
        </p:spPr>
        <p:txBody>
          <a:bodyPr wrap="square">
            <a:spAutoFit/>
          </a:bodyPr>
          <a:p>
            <a:pPr algn="ctr"/>
            <a:r>
              <a:rPr lang="zh-CN" altLang="en-US" sz="2400" b="1" dirty="0">
                <a:latin typeface="微软雅黑" panose="020B0503020204020204" pitchFamily="34" charset="-122"/>
                <a:ea typeface="微软雅黑" panose="020B0503020204020204" pitchFamily="34" charset="-122"/>
              </a:rPr>
              <a:t>执法检查权力</a:t>
            </a:r>
            <a:endParaRPr lang="zh-CN" altLang="en-US" sz="24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393950" y="1955800"/>
            <a:ext cx="4765675" cy="1236663"/>
            <a:chOff x="1525730" y="1574751"/>
            <a:chExt cx="4765782" cy="1236181"/>
          </a:xfrm>
        </p:grpSpPr>
        <p:sp>
          <p:nvSpPr>
            <p:cNvPr id="43" name="Freeform 5"/>
            <p:cNvSpPr/>
            <p:nvPr/>
          </p:nvSpPr>
          <p:spPr bwMode="auto">
            <a:xfrm>
              <a:off x="1525730" y="1757517"/>
              <a:ext cx="3784933" cy="786796"/>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00A1DA"/>
            </a:solidFill>
            <a:ln>
              <a:noFill/>
            </a:ln>
            <a:effectLst>
              <a:innerShdw blurRad="63500" dist="1016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srgbClr val="127210"/>
                  </a:solidFill>
                </a:ln>
                <a:solidFill>
                  <a:schemeClr val="lt1"/>
                </a:solidFill>
                <a:effectLst/>
                <a:uLnTx/>
                <a:uFillTx/>
                <a:latin typeface="+mn-lt"/>
                <a:ea typeface="+mn-ea"/>
                <a:cs typeface="+mn-cs"/>
              </a:endParaRPr>
            </a:p>
          </p:txBody>
        </p:sp>
        <p:pic>
          <p:nvPicPr>
            <p:cNvPr id="69638" name="图片 43"/>
            <p:cNvPicPr>
              <a:picLocks noChangeAspect="1"/>
            </p:cNvPicPr>
            <p:nvPr/>
          </p:nvPicPr>
          <p:blipFill>
            <a:blip r:embed="rId2"/>
            <a:stretch>
              <a:fillRect/>
            </a:stretch>
          </p:blipFill>
          <p:spPr>
            <a:xfrm>
              <a:off x="2048040" y="1574751"/>
              <a:ext cx="4243472" cy="1236181"/>
            </a:xfrm>
            <a:prstGeom prst="rect">
              <a:avLst/>
            </a:prstGeom>
            <a:noFill/>
            <a:ln w="9525">
              <a:noFill/>
            </a:ln>
          </p:spPr>
        </p:pic>
        <p:grpSp>
          <p:nvGrpSpPr>
            <p:cNvPr id="69639" name="组合 44"/>
            <p:cNvGrpSpPr/>
            <p:nvPr/>
          </p:nvGrpSpPr>
          <p:grpSpPr>
            <a:xfrm>
              <a:off x="1671721" y="1944658"/>
              <a:ext cx="504001" cy="302664"/>
              <a:chOff x="4370388" y="1439863"/>
              <a:chExt cx="608012" cy="365125"/>
            </a:xfrm>
          </p:grpSpPr>
          <p:sp>
            <p:nvSpPr>
              <p:cNvPr id="69640" name="Freeform 25"/>
              <p:cNvSpPr>
                <a:spLocks noEditPoints="1"/>
              </p:cNvSpPr>
              <p:nvPr/>
            </p:nvSpPr>
            <p:spPr>
              <a:xfrm>
                <a:off x="4605338" y="1439863"/>
                <a:ext cx="373062" cy="365125"/>
              </a:xfrm>
              <a:custGeom>
                <a:avLst/>
                <a:gdLst/>
                <a:ahLst/>
                <a:cxnLst>
                  <a:cxn ang="0">
                    <a:pos x="373062" y="182563"/>
                  </a:cxn>
                  <a:cxn ang="0">
                    <a:pos x="322045" y="160529"/>
                  </a:cxn>
                  <a:cxn ang="0">
                    <a:pos x="337988" y="122758"/>
                  </a:cxn>
                  <a:cxn ang="0">
                    <a:pos x="315668" y="81838"/>
                  </a:cxn>
                  <a:cxn ang="0">
                    <a:pos x="274217" y="75543"/>
                  </a:cxn>
                  <a:cxn ang="0">
                    <a:pos x="277405" y="22033"/>
                  </a:cxn>
                  <a:cxn ang="0">
                    <a:pos x="235954" y="53510"/>
                  </a:cxn>
                  <a:cxn ang="0">
                    <a:pos x="207257" y="22033"/>
                  </a:cxn>
                  <a:cxn ang="0">
                    <a:pos x="162617" y="22033"/>
                  </a:cxn>
                  <a:cxn ang="0">
                    <a:pos x="137108" y="53510"/>
                  </a:cxn>
                  <a:cxn ang="0">
                    <a:pos x="92468" y="22033"/>
                  </a:cxn>
                  <a:cxn ang="0">
                    <a:pos x="95657" y="75543"/>
                  </a:cxn>
                  <a:cxn ang="0">
                    <a:pos x="57394" y="81838"/>
                  </a:cxn>
                  <a:cxn ang="0">
                    <a:pos x="31886" y="122758"/>
                  </a:cxn>
                  <a:cxn ang="0">
                    <a:pos x="47828" y="160529"/>
                  </a:cxn>
                  <a:cxn ang="0">
                    <a:pos x="0" y="182563"/>
                  </a:cxn>
                  <a:cxn ang="0">
                    <a:pos x="47828" y="204596"/>
                  </a:cxn>
                  <a:cxn ang="0">
                    <a:pos x="31886" y="242367"/>
                  </a:cxn>
                  <a:cxn ang="0">
                    <a:pos x="57394" y="283287"/>
                  </a:cxn>
                  <a:cxn ang="0">
                    <a:pos x="95657" y="289582"/>
                  </a:cxn>
                  <a:cxn ang="0">
                    <a:pos x="92468" y="339944"/>
                  </a:cxn>
                  <a:cxn ang="0">
                    <a:pos x="137108" y="311615"/>
                  </a:cxn>
                  <a:cxn ang="0">
                    <a:pos x="162617" y="343092"/>
                  </a:cxn>
                  <a:cxn ang="0">
                    <a:pos x="207257" y="343092"/>
                  </a:cxn>
                  <a:cxn ang="0">
                    <a:pos x="235954" y="311615"/>
                  </a:cxn>
                  <a:cxn ang="0">
                    <a:pos x="277405" y="339944"/>
                  </a:cxn>
                  <a:cxn ang="0">
                    <a:pos x="274217" y="289582"/>
                  </a:cxn>
                  <a:cxn ang="0">
                    <a:pos x="315668" y="283287"/>
                  </a:cxn>
                  <a:cxn ang="0">
                    <a:pos x="337988" y="242367"/>
                  </a:cxn>
                  <a:cxn ang="0">
                    <a:pos x="322045" y="204596"/>
                  </a:cxn>
                  <a:cxn ang="0">
                    <a:pos x="184937" y="295877"/>
                  </a:cxn>
                  <a:cxn ang="0">
                    <a:pos x="184937" y="66100"/>
                  </a:cxn>
                  <a:cxn ang="0">
                    <a:pos x="184937" y="295877"/>
                  </a:cxn>
                </a:cxnLst>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w="9525">
                <a:noFill/>
              </a:ln>
            </p:spPr>
            <p:txBody>
              <a:bodyPr/>
              <a:p>
                <a:endParaRPr lang="zh-CN" altLang="en-US"/>
              </a:p>
            </p:txBody>
          </p:sp>
          <p:sp>
            <p:nvSpPr>
              <p:cNvPr id="69641" name="Freeform 26"/>
              <p:cNvSpPr>
                <a:spLocks noEditPoints="1"/>
              </p:cNvSpPr>
              <p:nvPr/>
            </p:nvSpPr>
            <p:spPr>
              <a:xfrm>
                <a:off x="4370388" y="1552576"/>
                <a:ext cx="244475" cy="242888"/>
              </a:xfrm>
              <a:custGeom>
                <a:avLst/>
                <a:gdLst/>
                <a:ahLst/>
                <a:cxnLst>
                  <a:cxn ang="0">
                    <a:pos x="222250" y="97786"/>
                  </a:cxn>
                  <a:cxn ang="0">
                    <a:pos x="203200" y="97786"/>
                  </a:cxn>
                  <a:cxn ang="0">
                    <a:pos x="193675" y="82014"/>
                  </a:cxn>
                  <a:cxn ang="0">
                    <a:pos x="209550" y="66242"/>
                  </a:cxn>
                  <a:cxn ang="0">
                    <a:pos x="209550" y="34698"/>
                  </a:cxn>
                  <a:cxn ang="0">
                    <a:pos x="177800" y="34698"/>
                  </a:cxn>
                  <a:cxn ang="0">
                    <a:pos x="161925" y="50470"/>
                  </a:cxn>
                  <a:cxn ang="0">
                    <a:pos x="146050" y="44161"/>
                  </a:cxn>
                  <a:cxn ang="0">
                    <a:pos x="146050" y="22081"/>
                  </a:cxn>
                  <a:cxn ang="0">
                    <a:pos x="123825" y="0"/>
                  </a:cxn>
                  <a:cxn ang="0">
                    <a:pos x="101600" y="22081"/>
                  </a:cxn>
                  <a:cxn ang="0">
                    <a:pos x="101600" y="44161"/>
                  </a:cxn>
                  <a:cxn ang="0">
                    <a:pos x="82550" y="50470"/>
                  </a:cxn>
                  <a:cxn ang="0">
                    <a:pos x="69850" y="34698"/>
                  </a:cxn>
                  <a:cxn ang="0">
                    <a:pos x="34925" y="34698"/>
                  </a:cxn>
                  <a:cxn ang="0">
                    <a:pos x="34925" y="66242"/>
                  </a:cxn>
                  <a:cxn ang="0">
                    <a:pos x="50800" y="82014"/>
                  </a:cxn>
                  <a:cxn ang="0">
                    <a:pos x="44450" y="97786"/>
                  </a:cxn>
                  <a:cxn ang="0">
                    <a:pos x="22225" y="97786"/>
                  </a:cxn>
                  <a:cxn ang="0">
                    <a:pos x="0" y="119867"/>
                  </a:cxn>
                  <a:cxn ang="0">
                    <a:pos x="22225" y="145102"/>
                  </a:cxn>
                  <a:cxn ang="0">
                    <a:pos x="44450" y="145102"/>
                  </a:cxn>
                  <a:cxn ang="0">
                    <a:pos x="50800" y="160874"/>
                  </a:cxn>
                  <a:cxn ang="0">
                    <a:pos x="34925" y="176646"/>
                  </a:cxn>
                  <a:cxn ang="0">
                    <a:pos x="34925" y="208190"/>
                  </a:cxn>
                  <a:cxn ang="0">
                    <a:pos x="69850" y="208190"/>
                  </a:cxn>
                  <a:cxn ang="0">
                    <a:pos x="82550" y="192418"/>
                  </a:cxn>
                  <a:cxn ang="0">
                    <a:pos x="101600" y="198727"/>
                  </a:cxn>
                  <a:cxn ang="0">
                    <a:pos x="101600" y="220807"/>
                  </a:cxn>
                  <a:cxn ang="0">
                    <a:pos x="123825" y="242888"/>
                  </a:cxn>
                  <a:cxn ang="0">
                    <a:pos x="146050" y="220807"/>
                  </a:cxn>
                  <a:cxn ang="0">
                    <a:pos x="146050" y="198727"/>
                  </a:cxn>
                  <a:cxn ang="0">
                    <a:pos x="161925" y="192418"/>
                  </a:cxn>
                  <a:cxn ang="0">
                    <a:pos x="177800" y="208190"/>
                  </a:cxn>
                  <a:cxn ang="0">
                    <a:pos x="209550" y="208190"/>
                  </a:cxn>
                  <a:cxn ang="0">
                    <a:pos x="209550" y="176646"/>
                  </a:cxn>
                  <a:cxn ang="0">
                    <a:pos x="193675" y="160874"/>
                  </a:cxn>
                  <a:cxn ang="0">
                    <a:pos x="203200" y="145102"/>
                  </a:cxn>
                  <a:cxn ang="0">
                    <a:pos x="222250" y="145102"/>
                  </a:cxn>
                  <a:cxn ang="0">
                    <a:pos x="244475" y="119867"/>
                  </a:cxn>
                  <a:cxn ang="0">
                    <a:pos x="222250" y="97786"/>
                  </a:cxn>
                  <a:cxn ang="0">
                    <a:pos x="123825" y="179800"/>
                  </a:cxn>
                  <a:cxn ang="0">
                    <a:pos x="63500" y="119867"/>
                  </a:cxn>
                  <a:cxn ang="0">
                    <a:pos x="123825" y="63088"/>
                  </a:cxn>
                  <a:cxn ang="0">
                    <a:pos x="180975" y="119867"/>
                  </a:cxn>
                  <a:cxn ang="0">
                    <a:pos x="123825" y="179800"/>
                  </a:cxn>
                </a:cxnLst>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w="9525">
                <a:noFill/>
              </a:ln>
            </p:spPr>
            <p:txBody>
              <a:bodyPr/>
              <a:p>
                <a:endParaRPr lang="zh-CN" altLang="en-US"/>
              </a:p>
            </p:txBody>
          </p:sp>
        </p:grpSp>
        <p:sp>
          <p:nvSpPr>
            <p:cNvPr id="69642" name="文本框 45"/>
            <p:cNvSpPr txBox="1"/>
            <p:nvPr/>
          </p:nvSpPr>
          <p:spPr>
            <a:xfrm>
              <a:off x="2462245" y="1907925"/>
              <a:ext cx="494676" cy="460196"/>
            </a:xfrm>
            <a:prstGeom prst="rect">
              <a:avLst/>
            </a:prstGeom>
            <a:noFill/>
            <a:ln w="9525">
              <a:noFill/>
            </a:ln>
          </p:spPr>
          <p:txBody>
            <a:bodyPr wrap="none">
              <a:spAutoFit/>
            </a:bodyPr>
            <a:p>
              <a:r>
                <a:rPr lang="en-US" altLang="zh-CN" sz="2400" b="1">
                  <a:solidFill>
                    <a:schemeClr val="bg1"/>
                  </a:solidFill>
                  <a:latin typeface="Agency FB" panose="020B0503020202020204"/>
                </a:rPr>
                <a:t>0</a:t>
              </a:r>
              <a:r>
                <a:rPr lang="en-US" sz="2400" b="1">
                  <a:solidFill>
                    <a:schemeClr val="bg1"/>
                  </a:solidFill>
                  <a:latin typeface="Agency FB" panose="020B0503020202020204"/>
                </a:rPr>
                <a:t>5</a:t>
              </a:r>
              <a:endParaRPr lang="en-US" sz="2400" b="1" dirty="0">
                <a:solidFill>
                  <a:schemeClr val="bg1"/>
                </a:solidFill>
                <a:latin typeface="Agency FB" panose="020B0503020202020204"/>
              </a:endParaRPr>
            </a:p>
          </p:txBody>
        </p:sp>
        <p:sp>
          <p:nvSpPr>
            <p:cNvPr id="69643" name="文本框 44"/>
            <p:cNvSpPr txBox="1"/>
            <p:nvPr/>
          </p:nvSpPr>
          <p:spPr>
            <a:xfrm>
              <a:off x="3407277" y="1882606"/>
              <a:ext cx="1789470" cy="460196"/>
            </a:xfrm>
            <a:prstGeom prst="rect">
              <a:avLst/>
            </a:prstGeom>
            <a:noFill/>
            <a:ln w="9525">
              <a:noFill/>
            </a:ln>
          </p:spPr>
          <p:txBody>
            <a:bodyPr wrap="square">
              <a:spAutoFit/>
            </a:bodyPr>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证据保存权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74" name="文本框 48"/>
          <p:cNvSpPr txBox="1"/>
          <p:nvPr/>
        </p:nvSpPr>
        <p:spPr>
          <a:xfrm>
            <a:off x="2393315" y="3672205"/>
            <a:ext cx="7517765" cy="3046095"/>
          </a:xfrm>
          <a:prstGeom prst="rect">
            <a:avLst/>
          </a:prstGeom>
          <a:noFill/>
          <a:ln w="9525">
            <a:noFill/>
          </a:ln>
        </p:spPr>
        <p:txBody>
          <a:bodyPr wrap="square">
            <a:spAutoFit/>
          </a:bodyPr>
          <a:p>
            <a:pPr algn="l" eaLnBrk="1" hangingPunct="1"/>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中华人民共和国统计法</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第三十五条第五款：</a:t>
            </a:r>
            <a:b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　　（五）经本机构负责人批准，登记保存检查对象的有关原始记录和凭证、统计台账、统计调查表、会计资料及其他相关证明和资料；</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 name="文本框 39"/>
          <p:cNvSpPr txBox="1"/>
          <p:nvPr/>
        </p:nvSpPr>
        <p:spPr>
          <a:xfrm>
            <a:off x="1241807" y="340883"/>
            <a:ext cx="5253450" cy="460375"/>
          </a:xfrm>
          <a:prstGeom prst="rect">
            <a:avLst/>
          </a:prstGeom>
          <a:noFill/>
        </p:spPr>
        <p:txBody>
          <a:bodyPr wrap="square" rtlCol="0">
            <a:spAutoFit/>
            <a:scene3d>
              <a:camera prst="orthographicFront"/>
              <a:lightRig rig="threePt" dir="t"/>
            </a:scene3d>
            <a:sp3d contourW="12700"/>
          </a:bodyPr>
          <a:lstStyle/>
          <a:p>
            <a:pPr marR="0" defTabSz="914400" fontAlgn="auto">
              <a:spcBef>
                <a:spcPts val="0"/>
              </a:spcBef>
              <a:spcAft>
                <a:spcPts val="0"/>
              </a:spcAft>
              <a:buClrTx/>
              <a:buSzTx/>
              <a:buFontTx/>
              <a:buNone/>
              <a:defRPr/>
            </a:pPr>
            <a:r>
              <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rPr>
              <a:t>统计执法检查</a:t>
            </a:r>
            <a:endParaRPr kumimoji="0" lang="zh-CN" altLang="en-US" sz="2400" b="1" kern="1200" cap="none" spc="0" normalizeH="0" baseline="0" noProof="0" dirty="0" smtClean="0">
              <a:solidFill>
                <a:srgbClr val="0070C0"/>
              </a:solidFill>
              <a:latin typeface="微软雅黑" panose="020B0503020204020204" pitchFamily="34" charset="-122"/>
              <a:ea typeface="微软雅黑" panose="020B0503020204020204" pitchFamily="34" charset="-122"/>
              <a:cs typeface="+mn-cs"/>
            </a:endParaRPr>
          </a:p>
        </p:txBody>
      </p:sp>
      <p:sp>
        <p:nvSpPr>
          <p:cNvPr id="69635" name="矩形 40"/>
          <p:cNvSpPr/>
          <p:nvPr/>
        </p:nvSpPr>
        <p:spPr>
          <a:xfrm>
            <a:off x="1333500" y="1120775"/>
            <a:ext cx="4006215" cy="460375"/>
          </a:xfrm>
          <a:prstGeom prst="rect">
            <a:avLst/>
          </a:prstGeom>
          <a:noFill/>
          <a:ln w="9525">
            <a:noFill/>
          </a:ln>
        </p:spPr>
        <p:txBody>
          <a:bodyPr wrap="square">
            <a:spAutoFit/>
          </a:bodyPr>
          <a:p>
            <a:pPr algn="ctr"/>
            <a:r>
              <a:rPr lang="zh-CN" altLang="en-US" sz="2400" b="1" dirty="0">
                <a:latin typeface="微软雅黑" panose="020B0503020204020204" pitchFamily="34" charset="-122"/>
                <a:ea typeface="微软雅黑" panose="020B0503020204020204" pitchFamily="34" charset="-122"/>
              </a:rPr>
              <a:t>执法检查权力</a:t>
            </a:r>
            <a:endParaRPr lang="zh-CN" altLang="en-US" sz="24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393950" y="1955800"/>
            <a:ext cx="4765675" cy="1236663"/>
            <a:chOff x="1525730" y="1574751"/>
            <a:chExt cx="4765782" cy="1236181"/>
          </a:xfrm>
        </p:grpSpPr>
        <p:sp>
          <p:nvSpPr>
            <p:cNvPr id="43" name="Freeform 5"/>
            <p:cNvSpPr/>
            <p:nvPr/>
          </p:nvSpPr>
          <p:spPr bwMode="auto">
            <a:xfrm>
              <a:off x="1525730" y="1757517"/>
              <a:ext cx="3784933" cy="786796"/>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00A1DA"/>
            </a:solidFill>
            <a:ln>
              <a:noFill/>
            </a:ln>
            <a:effectLst>
              <a:innerShdw blurRad="63500" dist="1016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solidFill>
                    <a:srgbClr val="127210"/>
                  </a:solidFill>
                </a:ln>
                <a:solidFill>
                  <a:schemeClr val="lt1"/>
                </a:solidFill>
                <a:effectLst/>
                <a:uLnTx/>
                <a:uFillTx/>
                <a:latin typeface="+mn-lt"/>
                <a:ea typeface="+mn-ea"/>
                <a:cs typeface="+mn-cs"/>
              </a:endParaRPr>
            </a:p>
          </p:txBody>
        </p:sp>
        <p:pic>
          <p:nvPicPr>
            <p:cNvPr id="69638" name="图片 43"/>
            <p:cNvPicPr>
              <a:picLocks noChangeAspect="1"/>
            </p:cNvPicPr>
            <p:nvPr/>
          </p:nvPicPr>
          <p:blipFill>
            <a:blip r:embed="rId2"/>
            <a:stretch>
              <a:fillRect/>
            </a:stretch>
          </p:blipFill>
          <p:spPr>
            <a:xfrm>
              <a:off x="2048040" y="1574751"/>
              <a:ext cx="4243472" cy="1236181"/>
            </a:xfrm>
            <a:prstGeom prst="rect">
              <a:avLst/>
            </a:prstGeom>
            <a:noFill/>
            <a:ln w="9525">
              <a:noFill/>
            </a:ln>
          </p:spPr>
        </p:pic>
        <p:grpSp>
          <p:nvGrpSpPr>
            <p:cNvPr id="69639" name="组合 44"/>
            <p:cNvGrpSpPr/>
            <p:nvPr/>
          </p:nvGrpSpPr>
          <p:grpSpPr>
            <a:xfrm>
              <a:off x="1671721" y="1944658"/>
              <a:ext cx="504001" cy="302664"/>
              <a:chOff x="4370388" y="1439863"/>
              <a:chExt cx="608012" cy="365125"/>
            </a:xfrm>
          </p:grpSpPr>
          <p:sp>
            <p:nvSpPr>
              <p:cNvPr id="69640" name="Freeform 25"/>
              <p:cNvSpPr>
                <a:spLocks noEditPoints="1"/>
              </p:cNvSpPr>
              <p:nvPr/>
            </p:nvSpPr>
            <p:spPr>
              <a:xfrm>
                <a:off x="4605338" y="1439863"/>
                <a:ext cx="373062" cy="365125"/>
              </a:xfrm>
              <a:custGeom>
                <a:avLst/>
                <a:gdLst/>
                <a:ahLst/>
                <a:cxnLst>
                  <a:cxn ang="0">
                    <a:pos x="373062" y="182563"/>
                  </a:cxn>
                  <a:cxn ang="0">
                    <a:pos x="322045" y="160529"/>
                  </a:cxn>
                  <a:cxn ang="0">
                    <a:pos x="337988" y="122758"/>
                  </a:cxn>
                  <a:cxn ang="0">
                    <a:pos x="315668" y="81838"/>
                  </a:cxn>
                  <a:cxn ang="0">
                    <a:pos x="274217" y="75543"/>
                  </a:cxn>
                  <a:cxn ang="0">
                    <a:pos x="277405" y="22033"/>
                  </a:cxn>
                  <a:cxn ang="0">
                    <a:pos x="235954" y="53510"/>
                  </a:cxn>
                  <a:cxn ang="0">
                    <a:pos x="207257" y="22033"/>
                  </a:cxn>
                  <a:cxn ang="0">
                    <a:pos x="162617" y="22033"/>
                  </a:cxn>
                  <a:cxn ang="0">
                    <a:pos x="137108" y="53510"/>
                  </a:cxn>
                  <a:cxn ang="0">
                    <a:pos x="92468" y="22033"/>
                  </a:cxn>
                  <a:cxn ang="0">
                    <a:pos x="95657" y="75543"/>
                  </a:cxn>
                  <a:cxn ang="0">
                    <a:pos x="57394" y="81838"/>
                  </a:cxn>
                  <a:cxn ang="0">
                    <a:pos x="31886" y="122758"/>
                  </a:cxn>
                  <a:cxn ang="0">
                    <a:pos x="47828" y="160529"/>
                  </a:cxn>
                  <a:cxn ang="0">
                    <a:pos x="0" y="182563"/>
                  </a:cxn>
                  <a:cxn ang="0">
                    <a:pos x="47828" y="204596"/>
                  </a:cxn>
                  <a:cxn ang="0">
                    <a:pos x="31886" y="242367"/>
                  </a:cxn>
                  <a:cxn ang="0">
                    <a:pos x="57394" y="283287"/>
                  </a:cxn>
                  <a:cxn ang="0">
                    <a:pos x="95657" y="289582"/>
                  </a:cxn>
                  <a:cxn ang="0">
                    <a:pos x="92468" y="339944"/>
                  </a:cxn>
                  <a:cxn ang="0">
                    <a:pos x="137108" y="311615"/>
                  </a:cxn>
                  <a:cxn ang="0">
                    <a:pos x="162617" y="343092"/>
                  </a:cxn>
                  <a:cxn ang="0">
                    <a:pos x="207257" y="343092"/>
                  </a:cxn>
                  <a:cxn ang="0">
                    <a:pos x="235954" y="311615"/>
                  </a:cxn>
                  <a:cxn ang="0">
                    <a:pos x="277405" y="339944"/>
                  </a:cxn>
                  <a:cxn ang="0">
                    <a:pos x="274217" y="289582"/>
                  </a:cxn>
                  <a:cxn ang="0">
                    <a:pos x="315668" y="283287"/>
                  </a:cxn>
                  <a:cxn ang="0">
                    <a:pos x="337988" y="242367"/>
                  </a:cxn>
                  <a:cxn ang="0">
                    <a:pos x="322045" y="204596"/>
                  </a:cxn>
                  <a:cxn ang="0">
                    <a:pos x="184937" y="295877"/>
                  </a:cxn>
                  <a:cxn ang="0">
                    <a:pos x="184937" y="66100"/>
                  </a:cxn>
                  <a:cxn ang="0">
                    <a:pos x="184937" y="295877"/>
                  </a:cxn>
                </a:cxnLst>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w="9525">
                <a:noFill/>
              </a:ln>
            </p:spPr>
            <p:txBody>
              <a:bodyPr/>
              <a:p>
                <a:endParaRPr lang="zh-CN" altLang="en-US"/>
              </a:p>
            </p:txBody>
          </p:sp>
          <p:sp>
            <p:nvSpPr>
              <p:cNvPr id="69641" name="Freeform 26"/>
              <p:cNvSpPr>
                <a:spLocks noEditPoints="1"/>
              </p:cNvSpPr>
              <p:nvPr/>
            </p:nvSpPr>
            <p:spPr>
              <a:xfrm>
                <a:off x="4370388" y="1552576"/>
                <a:ext cx="244475" cy="242888"/>
              </a:xfrm>
              <a:custGeom>
                <a:avLst/>
                <a:gdLst/>
                <a:ahLst/>
                <a:cxnLst>
                  <a:cxn ang="0">
                    <a:pos x="222250" y="97786"/>
                  </a:cxn>
                  <a:cxn ang="0">
                    <a:pos x="203200" y="97786"/>
                  </a:cxn>
                  <a:cxn ang="0">
                    <a:pos x="193675" y="82014"/>
                  </a:cxn>
                  <a:cxn ang="0">
                    <a:pos x="209550" y="66242"/>
                  </a:cxn>
                  <a:cxn ang="0">
                    <a:pos x="209550" y="34698"/>
                  </a:cxn>
                  <a:cxn ang="0">
                    <a:pos x="177800" y="34698"/>
                  </a:cxn>
                  <a:cxn ang="0">
                    <a:pos x="161925" y="50470"/>
                  </a:cxn>
                  <a:cxn ang="0">
                    <a:pos x="146050" y="44161"/>
                  </a:cxn>
                  <a:cxn ang="0">
                    <a:pos x="146050" y="22081"/>
                  </a:cxn>
                  <a:cxn ang="0">
                    <a:pos x="123825" y="0"/>
                  </a:cxn>
                  <a:cxn ang="0">
                    <a:pos x="101600" y="22081"/>
                  </a:cxn>
                  <a:cxn ang="0">
                    <a:pos x="101600" y="44161"/>
                  </a:cxn>
                  <a:cxn ang="0">
                    <a:pos x="82550" y="50470"/>
                  </a:cxn>
                  <a:cxn ang="0">
                    <a:pos x="69850" y="34698"/>
                  </a:cxn>
                  <a:cxn ang="0">
                    <a:pos x="34925" y="34698"/>
                  </a:cxn>
                  <a:cxn ang="0">
                    <a:pos x="34925" y="66242"/>
                  </a:cxn>
                  <a:cxn ang="0">
                    <a:pos x="50800" y="82014"/>
                  </a:cxn>
                  <a:cxn ang="0">
                    <a:pos x="44450" y="97786"/>
                  </a:cxn>
                  <a:cxn ang="0">
                    <a:pos x="22225" y="97786"/>
                  </a:cxn>
                  <a:cxn ang="0">
                    <a:pos x="0" y="119867"/>
                  </a:cxn>
                  <a:cxn ang="0">
                    <a:pos x="22225" y="145102"/>
                  </a:cxn>
                  <a:cxn ang="0">
                    <a:pos x="44450" y="145102"/>
                  </a:cxn>
                  <a:cxn ang="0">
                    <a:pos x="50800" y="160874"/>
                  </a:cxn>
                  <a:cxn ang="0">
                    <a:pos x="34925" y="176646"/>
                  </a:cxn>
                  <a:cxn ang="0">
                    <a:pos x="34925" y="208190"/>
                  </a:cxn>
                  <a:cxn ang="0">
                    <a:pos x="69850" y="208190"/>
                  </a:cxn>
                  <a:cxn ang="0">
                    <a:pos x="82550" y="192418"/>
                  </a:cxn>
                  <a:cxn ang="0">
                    <a:pos x="101600" y="198727"/>
                  </a:cxn>
                  <a:cxn ang="0">
                    <a:pos x="101600" y="220807"/>
                  </a:cxn>
                  <a:cxn ang="0">
                    <a:pos x="123825" y="242888"/>
                  </a:cxn>
                  <a:cxn ang="0">
                    <a:pos x="146050" y="220807"/>
                  </a:cxn>
                  <a:cxn ang="0">
                    <a:pos x="146050" y="198727"/>
                  </a:cxn>
                  <a:cxn ang="0">
                    <a:pos x="161925" y="192418"/>
                  </a:cxn>
                  <a:cxn ang="0">
                    <a:pos x="177800" y="208190"/>
                  </a:cxn>
                  <a:cxn ang="0">
                    <a:pos x="209550" y="208190"/>
                  </a:cxn>
                  <a:cxn ang="0">
                    <a:pos x="209550" y="176646"/>
                  </a:cxn>
                  <a:cxn ang="0">
                    <a:pos x="193675" y="160874"/>
                  </a:cxn>
                  <a:cxn ang="0">
                    <a:pos x="203200" y="145102"/>
                  </a:cxn>
                  <a:cxn ang="0">
                    <a:pos x="222250" y="145102"/>
                  </a:cxn>
                  <a:cxn ang="0">
                    <a:pos x="244475" y="119867"/>
                  </a:cxn>
                  <a:cxn ang="0">
                    <a:pos x="222250" y="97786"/>
                  </a:cxn>
                  <a:cxn ang="0">
                    <a:pos x="123825" y="179800"/>
                  </a:cxn>
                  <a:cxn ang="0">
                    <a:pos x="63500" y="119867"/>
                  </a:cxn>
                  <a:cxn ang="0">
                    <a:pos x="123825" y="63088"/>
                  </a:cxn>
                  <a:cxn ang="0">
                    <a:pos x="180975" y="119867"/>
                  </a:cxn>
                  <a:cxn ang="0">
                    <a:pos x="123825" y="179800"/>
                  </a:cxn>
                </a:cxnLst>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w="9525">
                <a:noFill/>
              </a:ln>
            </p:spPr>
            <p:txBody>
              <a:bodyPr/>
              <a:p>
                <a:endParaRPr lang="zh-CN" altLang="en-US"/>
              </a:p>
            </p:txBody>
          </p:sp>
        </p:grpSp>
        <p:sp>
          <p:nvSpPr>
            <p:cNvPr id="69642" name="文本框 45"/>
            <p:cNvSpPr txBox="1"/>
            <p:nvPr/>
          </p:nvSpPr>
          <p:spPr>
            <a:xfrm>
              <a:off x="2462245" y="1907925"/>
              <a:ext cx="494676" cy="460196"/>
            </a:xfrm>
            <a:prstGeom prst="rect">
              <a:avLst/>
            </a:prstGeom>
            <a:noFill/>
            <a:ln w="9525">
              <a:noFill/>
            </a:ln>
          </p:spPr>
          <p:txBody>
            <a:bodyPr wrap="none">
              <a:spAutoFit/>
            </a:bodyPr>
            <a:p>
              <a:r>
                <a:rPr lang="en-US" altLang="zh-CN" sz="2400" b="1">
                  <a:solidFill>
                    <a:schemeClr val="bg1"/>
                  </a:solidFill>
                  <a:latin typeface="Agency FB" panose="020B0503020202020204"/>
                </a:rPr>
                <a:t>0</a:t>
              </a:r>
              <a:r>
                <a:rPr lang="en-US" sz="2400" b="1">
                  <a:solidFill>
                    <a:schemeClr val="bg1"/>
                  </a:solidFill>
                  <a:latin typeface="Agency FB" panose="020B0503020202020204"/>
                </a:rPr>
                <a:t>6</a:t>
              </a:r>
              <a:endParaRPr lang="en-US" sz="2400" b="1" dirty="0">
                <a:solidFill>
                  <a:schemeClr val="bg1"/>
                </a:solidFill>
                <a:latin typeface="Agency FB" panose="020B0503020202020204"/>
              </a:endParaRPr>
            </a:p>
          </p:txBody>
        </p:sp>
        <p:sp>
          <p:nvSpPr>
            <p:cNvPr id="69643" name="文本框 44"/>
            <p:cNvSpPr txBox="1"/>
            <p:nvPr/>
          </p:nvSpPr>
          <p:spPr>
            <a:xfrm>
              <a:off x="3462477" y="1882920"/>
              <a:ext cx="1350198" cy="460196"/>
            </a:xfrm>
            <a:prstGeom prst="rect">
              <a:avLst/>
            </a:prstGeom>
            <a:noFill/>
            <a:ln w="9525">
              <a:noFill/>
            </a:ln>
          </p:spPr>
          <p:txBody>
            <a:bodyPr>
              <a:spAutoFit/>
            </a:bodyPr>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复制权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74" name="文本框 48"/>
          <p:cNvSpPr txBox="1"/>
          <p:nvPr/>
        </p:nvSpPr>
        <p:spPr>
          <a:xfrm>
            <a:off x="2394585" y="3672205"/>
            <a:ext cx="7778115" cy="2061210"/>
          </a:xfrm>
          <a:prstGeom prst="rect">
            <a:avLst/>
          </a:prstGeom>
          <a:noFill/>
          <a:ln w="9525">
            <a:noFill/>
          </a:ln>
        </p:spPr>
        <p:txBody>
          <a:bodyPr wrap="square">
            <a:spAutoFit/>
          </a:bodyPr>
          <a:p>
            <a:pPr algn="l" eaLnBrk="1" hangingPunct="1"/>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中华人民共和国统计法</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第三十五条第六款：</a:t>
            </a:r>
            <a:b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     （六）对与检查事项有关的情况和资料进行记录、录音、录像、照相和复制。</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5" name="Picture 2" descr="G:\ppt\bg\竖向大图\图片8(2).png"/>
          <p:cNvPicPr>
            <a:picLocks noChangeAspect="1"/>
          </p:cNvPicPr>
          <p:nvPr/>
        </p:nvPicPr>
        <p:blipFill>
          <a:blip r:embed="rId2"/>
          <a:stretch>
            <a:fillRect/>
          </a:stretch>
        </p:blipFill>
        <p:spPr>
          <a:xfrm>
            <a:off x="0" y="466725"/>
            <a:ext cx="3257550" cy="5924550"/>
          </a:xfrm>
          <a:prstGeom prst="rect">
            <a:avLst/>
          </a:prstGeom>
          <a:noFill/>
          <a:ln w="57150">
            <a:noFill/>
          </a:ln>
        </p:spPr>
      </p:pic>
      <p:sp>
        <p:nvSpPr>
          <p:cNvPr id="45" name="矩形 44"/>
          <p:cNvSpPr/>
          <p:nvPr/>
        </p:nvSpPr>
        <p:spPr>
          <a:xfrm>
            <a:off x="0" y="6532"/>
            <a:ext cx="3258283" cy="6858000"/>
          </a:xfrm>
          <a:prstGeom prst="rect">
            <a:avLst/>
          </a:prstGeom>
          <a:gradFill flip="none" rotWithShape="1">
            <a:gsLst>
              <a:gs pos="50000">
                <a:schemeClr val="accent1">
                  <a:alpha val="64000"/>
                </a:schemeClr>
              </a:gs>
              <a:gs pos="100000">
                <a:schemeClr val="accent1">
                  <a:lumMod val="75000"/>
                </a:schemeClr>
              </a:gs>
              <a:gs pos="0">
                <a:schemeClr val="accent1">
                  <a:lumMod val="60000"/>
                  <a:lumOff val="40000"/>
                </a:schemeClr>
              </a:gs>
            </a:gsLst>
            <a:lin ang="16200000" scaled="0"/>
            <a:tileRect/>
          </a:gradFill>
          <a:ln w="15875">
            <a:no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400" b="0" i="0" u="none" strike="noStrike" kern="1200" cap="none" spc="0" normalizeH="0" baseline="0" noProof="0">
              <a:ln>
                <a:noFill/>
              </a:ln>
              <a:solidFill>
                <a:prstClr val="white"/>
              </a:solidFill>
              <a:effectLst/>
              <a:uLnTx/>
              <a:uFillTx/>
              <a:latin typeface="Impact" panose="020B0806030902050204" pitchFamily="34" charset="0"/>
              <a:ea typeface="+mn-ea"/>
              <a:cs typeface="+mn-cs"/>
            </a:endParaRPr>
          </a:p>
        </p:txBody>
      </p:sp>
      <p:sp>
        <p:nvSpPr>
          <p:cNvPr id="17" name="矩形 10"/>
          <p:cNvSpPr>
            <a:spLocks noChangeAspect="1"/>
          </p:cNvSpPr>
          <p:nvPr/>
        </p:nvSpPr>
        <p:spPr>
          <a:xfrm>
            <a:off x="9056841" y="2372883"/>
            <a:ext cx="1495293" cy="162880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 name="矩形 10"/>
          <p:cNvSpPr>
            <a:spLocks noChangeAspect="1"/>
          </p:cNvSpPr>
          <p:nvPr/>
        </p:nvSpPr>
        <p:spPr>
          <a:xfrm>
            <a:off x="9379903" y="2372883"/>
            <a:ext cx="1492773" cy="16274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0"/>
          <p:cNvSpPr/>
          <p:nvPr/>
        </p:nvSpPr>
        <p:spPr>
          <a:xfrm>
            <a:off x="9651262" y="2681291"/>
            <a:ext cx="950052" cy="103574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听</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0"/>
          <p:cNvSpPr>
            <a:spLocks noChangeAspect="1"/>
          </p:cNvSpPr>
          <p:nvPr/>
        </p:nvSpPr>
        <p:spPr>
          <a:xfrm>
            <a:off x="7523460" y="2372883"/>
            <a:ext cx="1495293" cy="162880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 name="矩形 10"/>
          <p:cNvSpPr>
            <a:spLocks noChangeAspect="1"/>
          </p:cNvSpPr>
          <p:nvPr/>
        </p:nvSpPr>
        <p:spPr>
          <a:xfrm>
            <a:off x="7846522" y="2372883"/>
            <a:ext cx="1492773" cy="16274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矩形 10"/>
          <p:cNvSpPr/>
          <p:nvPr/>
        </p:nvSpPr>
        <p:spPr>
          <a:xfrm>
            <a:off x="8117882" y="2681291"/>
            <a:ext cx="950052" cy="103574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聆</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10"/>
          <p:cNvSpPr>
            <a:spLocks noChangeAspect="1"/>
          </p:cNvSpPr>
          <p:nvPr/>
        </p:nvSpPr>
        <p:spPr>
          <a:xfrm>
            <a:off x="5990079" y="2372883"/>
            <a:ext cx="1495293" cy="162880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4" name="矩形 10"/>
          <p:cNvSpPr>
            <a:spLocks noChangeAspect="1"/>
          </p:cNvSpPr>
          <p:nvPr/>
        </p:nvSpPr>
        <p:spPr>
          <a:xfrm>
            <a:off x="6313142" y="2372883"/>
            <a:ext cx="1492773" cy="16274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矩形 10"/>
          <p:cNvSpPr/>
          <p:nvPr/>
        </p:nvSpPr>
        <p:spPr>
          <a:xfrm>
            <a:off x="6584502" y="2681291"/>
            <a:ext cx="950052" cy="103574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谢</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矩形 10"/>
          <p:cNvSpPr>
            <a:spLocks noChangeAspect="1"/>
          </p:cNvSpPr>
          <p:nvPr/>
        </p:nvSpPr>
        <p:spPr>
          <a:xfrm>
            <a:off x="4456698" y="2372883"/>
            <a:ext cx="1495293" cy="162880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8" name="矩形 10"/>
          <p:cNvSpPr>
            <a:spLocks noChangeAspect="1"/>
          </p:cNvSpPr>
          <p:nvPr/>
        </p:nvSpPr>
        <p:spPr>
          <a:xfrm>
            <a:off x="4779760" y="2372883"/>
            <a:ext cx="1492773" cy="16274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10"/>
          <p:cNvSpPr/>
          <p:nvPr/>
        </p:nvSpPr>
        <p:spPr>
          <a:xfrm>
            <a:off x="5051119" y="2681291"/>
            <a:ext cx="950052" cy="103574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谢</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Horizontal)">
                                      <p:cBhvr>
                                        <p:cTn id="11" dur="500"/>
                                        <p:tgtEl>
                                          <p:spTgt spid="25"/>
                                        </p:tgtEl>
                                      </p:cBhvr>
                                    </p:animEffect>
                                  </p:childTnLst>
                                </p:cTn>
                              </p:par>
                              <p:par>
                                <p:cTn id="12" presetID="2" presetClass="entr" presetSubtype="3"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1500" fill="hold"/>
                                        <p:tgtEl>
                                          <p:spTgt spid="27"/>
                                        </p:tgtEl>
                                        <p:attrNameLst>
                                          <p:attrName>ppt_x</p:attrName>
                                        </p:attrNameLst>
                                      </p:cBhvr>
                                      <p:tavLst>
                                        <p:tav tm="0">
                                          <p:val>
                                            <p:strVal val="1+#ppt_w/2"/>
                                          </p:val>
                                        </p:tav>
                                        <p:tav tm="100000">
                                          <p:val>
                                            <p:strVal val="#ppt_x"/>
                                          </p:val>
                                        </p:tav>
                                      </p:tavLst>
                                    </p:anim>
                                    <p:anim calcmode="lin" valueType="num">
                                      <p:cBhvr additive="base">
                                        <p:cTn id="15" dur="1500" fill="hold"/>
                                        <p:tgtEl>
                                          <p:spTgt spid="27"/>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25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500" fill="hold"/>
                                        <p:tgtEl>
                                          <p:spTgt spid="28"/>
                                        </p:tgtEl>
                                        <p:attrNameLst>
                                          <p:attrName>ppt_x</p:attrName>
                                        </p:attrNameLst>
                                      </p:cBhvr>
                                      <p:tavLst>
                                        <p:tav tm="0">
                                          <p:val>
                                            <p:strVal val="1+#ppt_w/2"/>
                                          </p:val>
                                        </p:tav>
                                        <p:tav tm="100000">
                                          <p:val>
                                            <p:strVal val="#ppt_x"/>
                                          </p:val>
                                        </p:tav>
                                      </p:tavLst>
                                    </p:anim>
                                    <p:anim calcmode="lin" valueType="num">
                                      <p:cBhvr additive="base">
                                        <p:cTn id="19" dur="1500" fill="hold"/>
                                        <p:tgtEl>
                                          <p:spTgt spid="28"/>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50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1500" fill="hold"/>
                                        <p:tgtEl>
                                          <p:spTgt spid="29"/>
                                        </p:tgtEl>
                                        <p:attrNameLst>
                                          <p:attrName>ppt_x</p:attrName>
                                        </p:attrNameLst>
                                      </p:cBhvr>
                                      <p:tavLst>
                                        <p:tav tm="0">
                                          <p:val>
                                            <p:strVal val="1+#ppt_w/2"/>
                                          </p:val>
                                        </p:tav>
                                        <p:tav tm="100000">
                                          <p:val>
                                            <p:strVal val="#ppt_x"/>
                                          </p:val>
                                        </p:tav>
                                      </p:tavLst>
                                    </p:anim>
                                    <p:anim calcmode="lin" valueType="num">
                                      <p:cBhvr additive="base">
                                        <p:cTn id="23" dur="1500" fill="hold"/>
                                        <p:tgtEl>
                                          <p:spTgt spid="29"/>
                                        </p:tgtEl>
                                        <p:attrNameLst>
                                          <p:attrName>ppt_y</p:attrName>
                                        </p:attrNameLst>
                                      </p:cBhvr>
                                      <p:tavLst>
                                        <p:tav tm="0">
                                          <p:val>
                                            <p:strVal val="0-#ppt_h/2"/>
                                          </p:val>
                                        </p:tav>
                                        <p:tav tm="100000">
                                          <p:val>
                                            <p:strVal val="#ppt_y"/>
                                          </p:val>
                                        </p:tav>
                                      </p:tavLst>
                                    </p:anim>
                                  </p:childTnLst>
                                </p:cTn>
                              </p:par>
                              <p:par>
                                <p:cTn id="24" presetID="2" presetClass="entr" presetSubtype="12" fill="hold" nodeType="withEffect">
                                  <p:stCondLst>
                                    <p:cond delay="75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1500" fill="hold"/>
                                        <p:tgtEl>
                                          <p:spTgt spid="23"/>
                                        </p:tgtEl>
                                        <p:attrNameLst>
                                          <p:attrName>ppt_x</p:attrName>
                                        </p:attrNameLst>
                                      </p:cBhvr>
                                      <p:tavLst>
                                        <p:tav tm="0">
                                          <p:val>
                                            <p:strVal val="0-#ppt_w/2"/>
                                          </p:val>
                                        </p:tav>
                                        <p:tav tm="100000">
                                          <p:val>
                                            <p:strVal val="#ppt_x"/>
                                          </p:val>
                                        </p:tav>
                                      </p:tavLst>
                                    </p:anim>
                                    <p:anim calcmode="lin" valueType="num">
                                      <p:cBhvr additive="base">
                                        <p:cTn id="27" dur="150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10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1500" fill="hold"/>
                                        <p:tgtEl>
                                          <p:spTgt spid="24"/>
                                        </p:tgtEl>
                                        <p:attrNameLst>
                                          <p:attrName>ppt_x</p:attrName>
                                        </p:attrNameLst>
                                      </p:cBhvr>
                                      <p:tavLst>
                                        <p:tav tm="0">
                                          <p:val>
                                            <p:strVal val="0-#ppt_w/2"/>
                                          </p:val>
                                        </p:tav>
                                        <p:tav tm="100000">
                                          <p:val>
                                            <p:strVal val="#ppt_x"/>
                                          </p:val>
                                        </p:tav>
                                      </p:tavLst>
                                    </p:anim>
                                    <p:anim calcmode="lin" valueType="num">
                                      <p:cBhvr additive="base">
                                        <p:cTn id="31" dur="1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125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1500" fill="hold"/>
                                        <p:tgtEl>
                                          <p:spTgt spid="26"/>
                                        </p:tgtEl>
                                        <p:attrNameLst>
                                          <p:attrName>ppt_x</p:attrName>
                                        </p:attrNameLst>
                                      </p:cBhvr>
                                      <p:tavLst>
                                        <p:tav tm="0">
                                          <p:val>
                                            <p:strVal val="0-#ppt_w/2"/>
                                          </p:val>
                                        </p:tav>
                                        <p:tav tm="100000">
                                          <p:val>
                                            <p:strVal val="#ppt_x"/>
                                          </p:val>
                                        </p:tav>
                                      </p:tavLst>
                                    </p:anim>
                                    <p:anim calcmode="lin" valueType="num">
                                      <p:cBhvr additive="base">
                                        <p:cTn id="35" dur="1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3" fill="hold" nodeType="withEffect">
                                  <p:stCondLst>
                                    <p:cond delay="15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1500" fill="hold"/>
                                        <p:tgtEl>
                                          <p:spTgt spid="20"/>
                                        </p:tgtEl>
                                        <p:attrNameLst>
                                          <p:attrName>ppt_x</p:attrName>
                                        </p:attrNameLst>
                                      </p:cBhvr>
                                      <p:tavLst>
                                        <p:tav tm="0">
                                          <p:val>
                                            <p:strVal val="1+#ppt_w/2"/>
                                          </p:val>
                                        </p:tav>
                                        <p:tav tm="100000">
                                          <p:val>
                                            <p:strVal val="#ppt_x"/>
                                          </p:val>
                                        </p:tav>
                                      </p:tavLst>
                                    </p:anim>
                                    <p:anim calcmode="lin" valueType="num">
                                      <p:cBhvr additive="base">
                                        <p:cTn id="39" dur="1500" fill="hold"/>
                                        <p:tgtEl>
                                          <p:spTgt spid="20"/>
                                        </p:tgtEl>
                                        <p:attrNameLst>
                                          <p:attrName>ppt_y</p:attrName>
                                        </p:attrNameLst>
                                      </p:cBhvr>
                                      <p:tavLst>
                                        <p:tav tm="0">
                                          <p:val>
                                            <p:strVal val="0-#ppt_h/2"/>
                                          </p:val>
                                        </p:tav>
                                        <p:tav tm="100000">
                                          <p:val>
                                            <p:strVal val="#ppt_y"/>
                                          </p:val>
                                        </p:tav>
                                      </p:tavLst>
                                    </p:anim>
                                  </p:childTnLst>
                                </p:cTn>
                              </p:par>
                              <p:par>
                                <p:cTn id="40" presetID="2" presetClass="entr" presetSubtype="3" fill="hold" nodeType="withEffect">
                                  <p:stCondLst>
                                    <p:cond delay="175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1500" fill="hold"/>
                                        <p:tgtEl>
                                          <p:spTgt spid="21"/>
                                        </p:tgtEl>
                                        <p:attrNameLst>
                                          <p:attrName>ppt_x</p:attrName>
                                        </p:attrNameLst>
                                      </p:cBhvr>
                                      <p:tavLst>
                                        <p:tav tm="0">
                                          <p:val>
                                            <p:strVal val="1+#ppt_w/2"/>
                                          </p:val>
                                        </p:tav>
                                        <p:tav tm="100000">
                                          <p:val>
                                            <p:strVal val="#ppt_x"/>
                                          </p:val>
                                        </p:tav>
                                      </p:tavLst>
                                    </p:anim>
                                    <p:anim calcmode="lin" valueType="num">
                                      <p:cBhvr additive="base">
                                        <p:cTn id="43" dur="1500" fill="hold"/>
                                        <p:tgtEl>
                                          <p:spTgt spid="21"/>
                                        </p:tgtEl>
                                        <p:attrNameLst>
                                          <p:attrName>ppt_y</p:attrName>
                                        </p:attrNameLst>
                                      </p:cBhvr>
                                      <p:tavLst>
                                        <p:tav tm="0">
                                          <p:val>
                                            <p:strVal val="0-#ppt_h/2"/>
                                          </p:val>
                                        </p:tav>
                                        <p:tav tm="100000">
                                          <p:val>
                                            <p:strVal val="#ppt_y"/>
                                          </p:val>
                                        </p:tav>
                                      </p:tavLst>
                                    </p:anim>
                                  </p:childTnLst>
                                </p:cTn>
                              </p:par>
                              <p:par>
                                <p:cTn id="44" presetID="2" presetClass="entr" presetSubtype="3" fill="hold" nodeType="withEffect">
                                  <p:stCondLst>
                                    <p:cond delay="20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500" fill="hold"/>
                                        <p:tgtEl>
                                          <p:spTgt spid="22"/>
                                        </p:tgtEl>
                                        <p:attrNameLst>
                                          <p:attrName>ppt_x</p:attrName>
                                        </p:attrNameLst>
                                      </p:cBhvr>
                                      <p:tavLst>
                                        <p:tav tm="0">
                                          <p:val>
                                            <p:strVal val="1+#ppt_w/2"/>
                                          </p:val>
                                        </p:tav>
                                        <p:tav tm="100000">
                                          <p:val>
                                            <p:strVal val="#ppt_x"/>
                                          </p:val>
                                        </p:tav>
                                      </p:tavLst>
                                    </p:anim>
                                    <p:anim calcmode="lin" valueType="num">
                                      <p:cBhvr additive="base">
                                        <p:cTn id="47" dur="1500" fill="hold"/>
                                        <p:tgtEl>
                                          <p:spTgt spid="22"/>
                                        </p:tgtEl>
                                        <p:attrNameLst>
                                          <p:attrName>ppt_y</p:attrName>
                                        </p:attrNameLst>
                                      </p:cBhvr>
                                      <p:tavLst>
                                        <p:tav tm="0">
                                          <p:val>
                                            <p:strVal val="0-#ppt_h/2"/>
                                          </p:val>
                                        </p:tav>
                                        <p:tav tm="100000">
                                          <p:val>
                                            <p:strVal val="#ppt_y"/>
                                          </p:val>
                                        </p:tav>
                                      </p:tavLst>
                                    </p:anim>
                                  </p:childTnLst>
                                </p:cTn>
                              </p:par>
                              <p:par>
                                <p:cTn id="48" presetID="2" presetClass="entr" presetSubtype="12" fill="hold" nodeType="withEffect">
                                  <p:stCondLst>
                                    <p:cond delay="2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1500" fill="hold"/>
                                        <p:tgtEl>
                                          <p:spTgt spid="17"/>
                                        </p:tgtEl>
                                        <p:attrNameLst>
                                          <p:attrName>ppt_x</p:attrName>
                                        </p:attrNameLst>
                                      </p:cBhvr>
                                      <p:tavLst>
                                        <p:tav tm="0">
                                          <p:val>
                                            <p:strVal val="0-#ppt_w/2"/>
                                          </p:val>
                                        </p:tav>
                                        <p:tav tm="100000">
                                          <p:val>
                                            <p:strVal val="#ppt_x"/>
                                          </p:val>
                                        </p:tav>
                                      </p:tavLst>
                                    </p:anim>
                                    <p:anim calcmode="lin" valueType="num">
                                      <p:cBhvr additive="base">
                                        <p:cTn id="51" dur="1500" fill="hold"/>
                                        <p:tgtEl>
                                          <p:spTgt spid="17"/>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2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1500" fill="hold"/>
                                        <p:tgtEl>
                                          <p:spTgt spid="18"/>
                                        </p:tgtEl>
                                        <p:attrNameLst>
                                          <p:attrName>ppt_x</p:attrName>
                                        </p:attrNameLst>
                                      </p:cBhvr>
                                      <p:tavLst>
                                        <p:tav tm="0">
                                          <p:val>
                                            <p:strVal val="0-#ppt_w/2"/>
                                          </p:val>
                                        </p:tav>
                                        <p:tav tm="100000">
                                          <p:val>
                                            <p:strVal val="#ppt_x"/>
                                          </p:val>
                                        </p:tav>
                                      </p:tavLst>
                                    </p:anim>
                                    <p:anim calcmode="lin" valueType="num">
                                      <p:cBhvr additive="base">
                                        <p:cTn id="55" dur="1500" fill="hold"/>
                                        <p:tgtEl>
                                          <p:spTgt spid="18"/>
                                        </p:tgtEl>
                                        <p:attrNameLst>
                                          <p:attrName>ppt_y</p:attrName>
                                        </p:attrNameLst>
                                      </p:cBhvr>
                                      <p:tavLst>
                                        <p:tav tm="0">
                                          <p:val>
                                            <p:strVal val="1+#ppt_h/2"/>
                                          </p:val>
                                        </p:tav>
                                        <p:tav tm="100000">
                                          <p:val>
                                            <p:strVal val="#ppt_y"/>
                                          </p:val>
                                        </p:tav>
                                      </p:tavLst>
                                    </p:anim>
                                  </p:childTnLst>
                                </p:cTn>
                              </p:par>
                              <p:par>
                                <p:cTn id="56" presetID="2" presetClass="entr" presetSubtype="12" fill="hold" nodeType="withEffect">
                                  <p:stCondLst>
                                    <p:cond delay="275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1500" fill="hold"/>
                                        <p:tgtEl>
                                          <p:spTgt spid="19"/>
                                        </p:tgtEl>
                                        <p:attrNameLst>
                                          <p:attrName>ppt_x</p:attrName>
                                        </p:attrNameLst>
                                      </p:cBhvr>
                                      <p:tavLst>
                                        <p:tav tm="0">
                                          <p:val>
                                            <p:strVal val="0-#ppt_w/2"/>
                                          </p:val>
                                        </p:tav>
                                        <p:tav tm="100000">
                                          <p:val>
                                            <p:strVal val="#ppt_x"/>
                                          </p:val>
                                        </p:tav>
                                      </p:tavLst>
                                    </p:anim>
                                    <p:anim calcmode="lin" valueType="num">
                                      <p:cBhvr additive="base">
                                        <p:cTn id="59"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矩形 10"/>
          <p:cNvSpPr>
            <a:spLocks noChangeAspect="1"/>
          </p:cNvSpPr>
          <p:nvPr/>
        </p:nvSpPr>
        <p:spPr>
          <a:xfrm>
            <a:off x="1197891" y="3379480"/>
            <a:ext cx="1277899" cy="13920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5" name="矩形 10"/>
          <p:cNvSpPr>
            <a:spLocks noChangeAspect="1"/>
          </p:cNvSpPr>
          <p:nvPr/>
        </p:nvSpPr>
        <p:spPr>
          <a:xfrm>
            <a:off x="3209084" y="3379480"/>
            <a:ext cx="1277901" cy="13920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6" name="矩形 10"/>
          <p:cNvSpPr>
            <a:spLocks noChangeAspect="1"/>
          </p:cNvSpPr>
          <p:nvPr/>
        </p:nvSpPr>
        <p:spPr>
          <a:xfrm>
            <a:off x="5220275" y="3379481"/>
            <a:ext cx="1277899" cy="13920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7" name="矩形 10"/>
          <p:cNvSpPr>
            <a:spLocks noChangeAspect="1"/>
          </p:cNvSpPr>
          <p:nvPr/>
        </p:nvSpPr>
        <p:spPr>
          <a:xfrm>
            <a:off x="7231468" y="3379480"/>
            <a:ext cx="1277901" cy="13920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8" name="矩形 10"/>
          <p:cNvSpPr>
            <a:spLocks noChangeAspect="1"/>
          </p:cNvSpPr>
          <p:nvPr/>
        </p:nvSpPr>
        <p:spPr>
          <a:xfrm>
            <a:off x="9242657" y="3379480"/>
            <a:ext cx="1277899" cy="13920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9" name="椭圆 8"/>
          <p:cNvSpPr/>
          <p:nvPr/>
        </p:nvSpPr>
        <p:spPr>
          <a:xfrm>
            <a:off x="5104416" y="495273"/>
            <a:ext cx="1835715" cy="1835715"/>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285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0" name="TextBox 23"/>
          <p:cNvSpPr txBox="1"/>
          <p:nvPr/>
        </p:nvSpPr>
        <p:spPr>
          <a:xfrm>
            <a:off x="5335588" y="1003300"/>
            <a:ext cx="1416050" cy="666750"/>
          </a:xfrm>
          <a:prstGeom prst="rect">
            <a:avLst/>
          </a:prstGeom>
          <a:noFill/>
        </p:spPr>
        <p:txBody>
          <a:bodyPr wrap="square" lIns="0" rIns="0" rtlCol="0">
            <a:spAutoFit/>
          </a:bodyPr>
          <a:lstStyle/>
          <a:p>
            <a:pPr marR="0" algn="ctr" defTabSz="914400" fontAlgn="auto">
              <a:spcBef>
                <a:spcPts val="0"/>
              </a:spcBef>
              <a:spcAft>
                <a:spcPts val="0"/>
              </a:spcAft>
              <a:buClrTx/>
              <a:buSzTx/>
              <a:buFontTx/>
              <a:buNone/>
              <a:defRPr/>
            </a:pPr>
            <a:r>
              <a:rPr kumimoji="0" lang="zh-CN" altLang="en-US" sz="3735" b="1" kern="1200" cap="none" spc="0" normalizeH="0" baseline="0" noProof="0" dirty="0">
                <a:solidFill>
                  <a:schemeClr val="accent1"/>
                </a:solidFill>
                <a:latin typeface="微软雅黑" panose="020B0503020204020204" pitchFamily="34" charset="-122"/>
                <a:ea typeface="微软雅黑" panose="020B0503020204020204" pitchFamily="34" charset="-122"/>
                <a:cs typeface="+mn-cs"/>
              </a:rPr>
              <a:t>目 录</a:t>
            </a:r>
            <a:endParaRPr kumimoji="0" lang="zh-CN" altLang="en-US" sz="3735" b="1" kern="1200" cap="none" spc="0" normalizeH="0" baseline="0" noProof="0" dirty="0">
              <a:solidFill>
                <a:schemeClr val="accent1"/>
              </a:solidFill>
              <a:latin typeface="微软雅黑" panose="020B0503020204020204" pitchFamily="34" charset="-122"/>
              <a:ea typeface="微软雅黑" panose="020B0503020204020204" pitchFamily="34" charset="-122"/>
              <a:cs typeface="+mn-cs"/>
            </a:endParaRPr>
          </a:p>
        </p:txBody>
      </p:sp>
      <p:sp>
        <p:nvSpPr>
          <p:cNvPr id="11" name="TextBox 24"/>
          <p:cNvSpPr txBox="1"/>
          <p:nvPr/>
        </p:nvSpPr>
        <p:spPr>
          <a:xfrm>
            <a:off x="5419725" y="1555750"/>
            <a:ext cx="1247775" cy="319088"/>
          </a:xfrm>
          <a:prstGeom prst="rect">
            <a:avLst/>
          </a:prstGeom>
          <a:noFill/>
        </p:spPr>
        <p:txBody>
          <a:bodyPr wrap="square" rtlCol="0">
            <a:spAutoFit/>
          </a:bodyPr>
          <a:lstStyle/>
          <a:p>
            <a:pPr marR="0" algn="ctr" defTabSz="914400" fontAlgn="auto">
              <a:spcBef>
                <a:spcPts val="0"/>
              </a:spcBef>
              <a:spcAft>
                <a:spcPts val="0"/>
              </a:spcAft>
              <a:buClrTx/>
              <a:buSzTx/>
              <a:buFontTx/>
              <a:buNone/>
              <a:defRPr/>
            </a:pPr>
            <a:r>
              <a:rPr kumimoji="0" lang="en-US" altLang="zh-CN" sz="1465" b="1" kern="1200" cap="none" spc="0" normalizeH="0" baseline="0" noProof="0" dirty="0">
                <a:solidFill>
                  <a:schemeClr val="bg1">
                    <a:lumMod val="50000"/>
                  </a:schemeClr>
                </a:solidFill>
                <a:latin typeface="+mn-lt"/>
                <a:ea typeface="+mn-ea"/>
                <a:cs typeface="+mn-cs"/>
              </a:rPr>
              <a:t>CATALOG</a:t>
            </a:r>
            <a:endParaRPr kumimoji="0" lang="zh-CN" altLang="en-US" sz="1465" b="1" kern="1200" cap="none" spc="0" normalizeH="0" baseline="0" noProof="0" dirty="0">
              <a:solidFill>
                <a:schemeClr val="bg1">
                  <a:lumMod val="50000"/>
                </a:schemeClr>
              </a:solidFill>
              <a:latin typeface="+mn-lt"/>
              <a:ea typeface="+mn-ea"/>
              <a:cs typeface="+mn-cs"/>
            </a:endParaRPr>
          </a:p>
        </p:txBody>
      </p:sp>
      <p:sp>
        <p:nvSpPr>
          <p:cNvPr id="12" name="MH_Other_4"/>
          <p:cNvSpPr/>
          <p:nvPr>
            <p:custDataLst>
              <p:tags r:id="rId2"/>
            </p:custDataLst>
          </p:nvPr>
        </p:nvSpPr>
        <p:spPr>
          <a:xfrm>
            <a:off x="6748563" y="2554905"/>
            <a:ext cx="204395" cy="204395"/>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3"/>
            </p:custDataLst>
          </p:nvPr>
        </p:nvSpPr>
        <p:spPr>
          <a:xfrm>
            <a:off x="6158257" y="2438985"/>
            <a:ext cx="336000" cy="336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4"/>
            </p:custDataLst>
          </p:nvPr>
        </p:nvSpPr>
        <p:spPr>
          <a:xfrm>
            <a:off x="4384613" y="2330985"/>
            <a:ext cx="336000" cy="336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5" name="MH_Other_4"/>
          <p:cNvSpPr/>
          <p:nvPr>
            <p:custDataLst>
              <p:tags r:id="rId5"/>
            </p:custDataLst>
          </p:nvPr>
        </p:nvSpPr>
        <p:spPr>
          <a:xfrm>
            <a:off x="7100087" y="2306985"/>
            <a:ext cx="384000" cy="384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6" name="MH_Other_4"/>
          <p:cNvSpPr/>
          <p:nvPr>
            <p:custDataLst>
              <p:tags r:id="rId6"/>
            </p:custDataLst>
          </p:nvPr>
        </p:nvSpPr>
        <p:spPr>
          <a:xfrm>
            <a:off x="7694613" y="2505075"/>
            <a:ext cx="204788" cy="204788"/>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7" name="MH_Other_4"/>
          <p:cNvSpPr/>
          <p:nvPr>
            <p:custDataLst>
              <p:tags r:id="rId7"/>
            </p:custDataLst>
          </p:nvPr>
        </p:nvSpPr>
        <p:spPr>
          <a:xfrm>
            <a:off x="5892800" y="2579688"/>
            <a:ext cx="204788" cy="204788"/>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8" name="MH_Other_4"/>
          <p:cNvSpPr/>
          <p:nvPr>
            <p:custDataLst>
              <p:tags r:id="rId8"/>
            </p:custDataLst>
          </p:nvPr>
        </p:nvSpPr>
        <p:spPr>
          <a:xfrm>
            <a:off x="5573713" y="2636838"/>
            <a:ext cx="204788" cy="2032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9" name="MH_Other_4"/>
          <p:cNvSpPr/>
          <p:nvPr>
            <p:custDataLst>
              <p:tags r:id="rId9"/>
            </p:custDataLst>
          </p:nvPr>
        </p:nvSpPr>
        <p:spPr>
          <a:xfrm>
            <a:off x="4841875" y="2205038"/>
            <a:ext cx="336550" cy="334963"/>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20" name="MH_Other_4"/>
          <p:cNvSpPr/>
          <p:nvPr>
            <p:custDataLst>
              <p:tags r:id="rId10"/>
            </p:custDataLst>
          </p:nvPr>
        </p:nvSpPr>
        <p:spPr>
          <a:xfrm>
            <a:off x="5369228" y="2204788"/>
            <a:ext cx="336000" cy="336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21" name="MH_Other_4"/>
          <p:cNvSpPr/>
          <p:nvPr>
            <p:custDataLst>
              <p:tags r:id="rId11"/>
            </p:custDataLst>
          </p:nvPr>
        </p:nvSpPr>
        <p:spPr>
          <a:xfrm>
            <a:off x="6556375" y="2114550"/>
            <a:ext cx="384175" cy="384175"/>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22" name="MH_Other_4"/>
          <p:cNvSpPr/>
          <p:nvPr>
            <p:custDataLst>
              <p:tags r:id="rId12"/>
            </p:custDataLst>
          </p:nvPr>
        </p:nvSpPr>
        <p:spPr>
          <a:xfrm>
            <a:off x="5104416" y="2533872"/>
            <a:ext cx="204395" cy="204395"/>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23" name="组合 22"/>
          <p:cNvGrpSpPr/>
          <p:nvPr/>
        </p:nvGrpSpPr>
        <p:grpSpPr>
          <a:xfrm>
            <a:off x="1266825" y="5162550"/>
            <a:ext cx="1447800" cy="719138"/>
            <a:chOff x="886223" y="1770370"/>
            <a:chExt cx="1085881" cy="539189"/>
          </a:xfrm>
        </p:grpSpPr>
        <p:sp>
          <p:nvSpPr>
            <p:cNvPr id="24" name="TextBox 37"/>
            <p:cNvSpPr txBox="1"/>
            <p:nvPr/>
          </p:nvSpPr>
          <p:spPr>
            <a:xfrm>
              <a:off x="899592" y="1770370"/>
              <a:ext cx="1062445" cy="315423"/>
            </a:xfrm>
            <a:prstGeom prst="rect">
              <a:avLst/>
            </a:prstGeom>
            <a:noFill/>
          </p:spPr>
          <p:txBody>
            <a:bodyPr wrap="square" lIns="0" rIns="0" rtlCol="0">
              <a:spAutoFit/>
            </a:bodyPr>
            <a:lstStyle/>
            <a:p>
              <a:pPr marR="0" algn="ctr" defTabSz="914400" fontAlgn="auto">
                <a:spcBef>
                  <a:spcPts val="0"/>
                </a:spcBef>
                <a:spcAft>
                  <a:spcPts val="0"/>
                </a:spcAft>
                <a:buClrTx/>
                <a:buSzTx/>
                <a:buFontTx/>
                <a:buNone/>
                <a:defRPr/>
              </a:pPr>
              <a:r>
                <a:rPr kumimoji="0" lang="zh-CN" altLang="en-US" sz="2135" b="1" kern="1200" cap="none" spc="0" normalizeH="0" baseline="0" noProof="0" dirty="0" smtClean="0">
                  <a:latin typeface="微软雅黑" panose="020B0503020204020204" pitchFamily="34" charset="-122"/>
                  <a:ea typeface="微软雅黑" panose="020B0503020204020204" pitchFamily="34" charset="-122"/>
                  <a:cs typeface="+mn-cs"/>
                </a:rPr>
                <a:t>统一统计</a:t>
              </a:r>
              <a:endParaRPr kumimoji="0" lang="zh-CN" altLang="en-US" sz="2135" b="1" kern="1200" cap="none" spc="0" normalizeH="0" baseline="0" noProof="0" dirty="0" smtClean="0">
                <a:latin typeface="微软雅黑" panose="020B0503020204020204" pitchFamily="34" charset="-122"/>
                <a:ea typeface="微软雅黑" panose="020B0503020204020204" pitchFamily="34" charset="-122"/>
                <a:cs typeface="+mn-cs"/>
              </a:endParaRPr>
            </a:p>
          </p:txBody>
        </p:sp>
        <p:sp>
          <p:nvSpPr>
            <p:cNvPr id="9239" name="TextBox 38"/>
            <p:cNvSpPr txBox="1"/>
            <p:nvPr/>
          </p:nvSpPr>
          <p:spPr>
            <a:xfrm>
              <a:off x="886223" y="2078727"/>
              <a:ext cx="1085881" cy="230832"/>
            </a:xfrm>
            <a:prstGeom prst="rect">
              <a:avLst/>
            </a:prstGeom>
            <a:noFill/>
            <a:ln w="9525">
              <a:noFill/>
            </a:ln>
          </p:spPr>
          <p:txBody>
            <a:bodyPr>
              <a:spAutoFit/>
            </a:bodyPr>
            <a:p>
              <a:pPr algn="ctr"/>
              <a:endParaRPr lang="zh-CN" altLang="en-US" sz="1400" dirty="0">
                <a:solidFill>
                  <a:schemeClr val="accent1"/>
                </a:solidFill>
                <a:latin typeface="Calibri" panose="020F0502020204030204" pitchFamily="34" charset="0"/>
              </a:endParaRPr>
            </a:p>
          </p:txBody>
        </p:sp>
      </p:grpSp>
      <p:grpSp>
        <p:nvGrpSpPr>
          <p:cNvPr id="26" name="组合 25"/>
          <p:cNvGrpSpPr/>
          <p:nvPr/>
        </p:nvGrpSpPr>
        <p:grpSpPr>
          <a:xfrm>
            <a:off x="3386138" y="5162550"/>
            <a:ext cx="1417637" cy="719138"/>
            <a:chOff x="899592" y="1770370"/>
            <a:chExt cx="1062445" cy="539189"/>
          </a:xfrm>
        </p:grpSpPr>
        <p:sp>
          <p:nvSpPr>
            <p:cNvPr id="27" name="TextBox 40"/>
            <p:cNvSpPr txBox="1"/>
            <p:nvPr/>
          </p:nvSpPr>
          <p:spPr>
            <a:xfrm>
              <a:off x="899592" y="1770370"/>
              <a:ext cx="1062445" cy="311467"/>
            </a:xfrm>
            <a:prstGeom prst="rect">
              <a:avLst/>
            </a:prstGeom>
            <a:noFill/>
          </p:spPr>
          <p:txBody>
            <a:bodyPr wrap="square" lIns="0" rIns="0" rtlCol="0">
              <a:sp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211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科学统计</a:t>
              </a:r>
              <a:endParaRPr kumimoji="0" lang="zh-CN" altLang="en-US" sz="211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242" name="TextBox 41"/>
            <p:cNvSpPr txBox="1"/>
            <p:nvPr/>
          </p:nvSpPr>
          <p:spPr>
            <a:xfrm>
              <a:off x="935581" y="2078727"/>
              <a:ext cx="987165" cy="230832"/>
            </a:xfrm>
            <a:prstGeom prst="rect">
              <a:avLst/>
            </a:prstGeom>
            <a:noFill/>
            <a:ln w="9525">
              <a:noFill/>
            </a:ln>
          </p:spPr>
          <p:txBody>
            <a:bodyPr>
              <a:spAutoFit/>
            </a:bodyPr>
            <a:p>
              <a:pPr algn="ctr"/>
              <a:endParaRPr lang="en-US" altLang="zh-CN" sz="1400">
                <a:solidFill>
                  <a:schemeClr val="accent1"/>
                </a:solidFill>
                <a:latin typeface="Calibri" panose="020F0502020204030204" pitchFamily="34" charset="0"/>
              </a:endParaRPr>
            </a:p>
          </p:txBody>
        </p:sp>
      </p:grpSp>
      <p:grpSp>
        <p:nvGrpSpPr>
          <p:cNvPr id="29" name="组合 28"/>
          <p:cNvGrpSpPr/>
          <p:nvPr/>
        </p:nvGrpSpPr>
        <p:grpSpPr>
          <a:xfrm>
            <a:off x="5475288" y="5162550"/>
            <a:ext cx="1417637" cy="730250"/>
            <a:chOff x="899592" y="1770370"/>
            <a:chExt cx="1062445" cy="546932"/>
          </a:xfrm>
        </p:grpSpPr>
        <p:sp>
          <p:nvSpPr>
            <p:cNvPr id="30" name="TextBox 43"/>
            <p:cNvSpPr txBox="1"/>
            <p:nvPr/>
          </p:nvSpPr>
          <p:spPr>
            <a:xfrm>
              <a:off x="899592" y="1770370"/>
              <a:ext cx="1062445" cy="311467"/>
            </a:xfrm>
            <a:prstGeom prst="rect">
              <a:avLst/>
            </a:prstGeom>
            <a:noFill/>
          </p:spPr>
          <p:txBody>
            <a:bodyPr wrap="square" lIns="0" rIns="0" rtlCol="0">
              <a:sp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211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独立统计</a:t>
              </a:r>
              <a:endParaRPr kumimoji="0" lang="zh-CN" altLang="en-US" sz="211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1" name="TextBox 44"/>
            <p:cNvSpPr txBox="1"/>
            <p:nvPr/>
          </p:nvSpPr>
          <p:spPr>
            <a:xfrm>
              <a:off x="1021244" y="2078727"/>
              <a:ext cx="815839" cy="238575"/>
            </a:xfrm>
            <a:prstGeom prst="rect">
              <a:avLst/>
            </a:prstGeom>
            <a:noFill/>
          </p:spPr>
          <p:txBody>
            <a:bodyPr wrap="square" rtlCol="0">
              <a:spAutoFit/>
            </a:bodyPr>
            <a:lstStyle/>
            <a:p>
              <a:pPr marR="0" algn="ctr" defTabSz="914400" fontAlgn="auto">
                <a:spcBef>
                  <a:spcPts val="0"/>
                </a:spcBef>
                <a:spcAft>
                  <a:spcPts val="0"/>
                </a:spcAft>
                <a:buClrTx/>
                <a:buSzTx/>
                <a:buFontTx/>
                <a:buNone/>
                <a:defRPr/>
              </a:pPr>
              <a:endParaRPr kumimoji="0" lang="en-US" altLang="zh-CN" sz="1465" kern="1200" cap="none" spc="0" normalizeH="0" baseline="0" noProof="0" dirty="0">
                <a:solidFill>
                  <a:schemeClr val="accent1"/>
                </a:solidFill>
                <a:latin typeface="+mn-lt"/>
                <a:ea typeface="+mn-ea"/>
                <a:cs typeface="+mn-cs"/>
              </a:endParaRPr>
            </a:p>
          </p:txBody>
        </p:sp>
      </p:grpSp>
      <p:grpSp>
        <p:nvGrpSpPr>
          <p:cNvPr id="32" name="组合 31"/>
          <p:cNvGrpSpPr/>
          <p:nvPr/>
        </p:nvGrpSpPr>
        <p:grpSpPr>
          <a:xfrm>
            <a:off x="7566025" y="5162550"/>
            <a:ext cx="1416050" cy="719138"/>
            <a:chOff x="899592" y="1770370"/>
            <a:chExt cx="1062445" cy="539190"/>
          </a:xfrm>
        </p:grpSpPr>
        <p:sp>
          <p:nvSpPr>
            <p:cNvPr id="33" name="TextBox 46"/>
            <p:cNvSpPr txBox="1"/>
            <p:nvPr/>
          </p:nvSpPr>
          <p:spPr>
            <a:xfrm>
              <a:off x="899592" y="1770370"/>
              <a:ext cx="1062445" cy="315423"/>
            </a:xfrm>
            <a:prstGeom prst="rect">
              <a:avLst/>
            </a:prstGeom>
            <a:noFill/>
          </p:spPr>
          <p:txBody>
            <a:bodyPr wrap="square" lIns="0" rIns="0" rtlCol="0">
              <a:sp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211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诚信统计</a:t>
              </a:r>
              <a:endParaRPr kumimoji="0" lang="zh-CN" altLang="en-US" sz="211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248" name="TextBox 47"/>
            <p:cNvSpPr txBox="1"/>
            <p:nvPr/>
          </p:nvSpPr>
          <p:spPr>
            <a:xfrm>
              <a:off x="935581" y="2078727"/>
              <a:ext cx="987165" cy="230833"/>
            </a:xfrm>
            <a:prstGeom prst="rect">
              <a:avLst/>
            </a:prstGeom>
            <a:noFill/>
            <a:ln w="9525">
              <a:noFill/>
            </a:ln>
          </p:spPr>
          <p:txBody>
            <a:bodyPr>
              <a:spAutoFit/>
            </a:bodyPr>
            <a:p>
              <a:pPr algn="ctr"/>
              <a:endParaRPr lang="en-US" altLang="zh-CN" sz="1400">
                <a:solidFill>
                  <a:schemeClr val="accent1"/>
                </a:solidFill>
                <a:latin typeface="Calibri" panose="020F0502020204030204" pitchFamily="34" charset="0"/>
              </a:endParaRPr>
            </a:p>
          </p:txBody>
        </p:sp>
      </p:grpSp>
      <p:grpSp>
        <p:nvGrpSpPr>
          <p:cNvPr id="35" name="组合 34"/>
          <p:cNvGrpSpPr/>
          <p:nvPr/>
        </p:nvGrpSpPr>
        <p:grpSpPr>
          <a:xfrm>
            <a:off x="9655175" y="5162550"/>
            <a:ext cx="1416050" cy="730250"/>
            <a:chOff x="899592" y="1770370"/>
            <a:chExt cx="1062445" cy="546932"/>
          </a:xfrm>
        </p:grpSpPr>
        <p:sp>
          <p:nvSpPr>
            <p:cNvPr id="36" name="TextBox 49"/>
            <p:cNvSpPr txBox="1"/>
            <p:nvPr/>
          </p:nvSpPr>
          <p:spPr>
            <a:xfrm>
              <a:off x="899592" y="1770370"/>
              <a:ext cx="1062445" cy="315423"/>
            </a:xfrm>
            <a:prstGeom prst="rect">
              <a:avLst/>
            </a:prstGeom>
            <a:noFill/>
          </p:spPr>
          <p:txBody>
            <a:bodyPr wrap="square" lIns="0" rIns="0" rtlCol="0">
              <a:sp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211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法治统计</a:t>
              </a:r>
              <a:endParaRPr kumimoji="0" lang="zh-CN" altLang="en-US" sz="211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7" name="TextBox 50"/>
            <p:cNvSpPr txBox="1"/>
            <p:nvPr/>
          </p:nvSpPr>
          <p:spPr>
            <a:xfrm>
              <a:off x="935581" y="2078727"/>
              <a:ext cx="987165" cy="238575"/>
            </a:xfrm>
            <a:prstGeom prst="rect">
              <a:avLst/>
            </a:prstGeom>
            <a:noFill/>
          </p:spPr>
          <p:txBody>
            <a:bodyPr wrap="square" rtlCol="0">
              <a:spAutoFit/>
            </a:bodyPr>
            <a:lstStyle/>
            <a:p>
              <a:pPr marR="0" algn="ctr" defTabSz="914400" fontAlgn="auto">
                <a:spcBef>
                  <a:spcPts val="0"/>
                </a:spcBef>
                <a:spcAft>
                  <a:spcPts val="0"/>
                </a:spcAft>
                <a:buClrTx/>
                <a:buSzTx/>
                <a:buFontTx/>
                <a:buNone/>
                <a:defRPr/>
              </a:pPr>
              <a:endParaRPr kumimoji="0" lang="zh-CN" altLang="en-US" sz="1465" kern="1200" cap="none" spc="0" normalizeH="0" baseline="0" noProof="0" dirty="0">
                <a:solidFill>
                  <a:schemeClr val="accent1"/>
                </a:solidFill>
                <a:latin typeface="+mn-lt"/>
                <a:ea typeface="+mn-ea"/>
                <a:cs typeface="+mn-cs"/>
              </a:endParaRPr>
            </a:p>
          </p:txBody>
        </p:sp>
      </p:grpSp>
      <p:grpSp>
        <p:nvGrpSpPr>
          <p:cNvPr id="38" name="组合 37"/>
          <p:cNvGrpSpPr/>
          <p:nvPr/>
        </p:nvGrpSpPr>
        <p:grpSpPr>
          <a:xfrm>
            <a:off x="3529013" y="3276600"/>
            <a:ext cx="1466850" cy="1598613"/>
            <a:chOff x="2757853" y="2668927"/>
            <a:chExt cx="1099775" cy="1198967"/>
          </a:xfrm>
        </p:grpSpPr>
        <p:sp>
          <p:nvSpPr>
            <p:cNvPr id="39" name="矩形 10"/>
            <p:cNvSpPr>
              <a:spLocks noChangeAspect="1"/>
            </p:cNvSpPr>
            <p:nvPr/>
          </p:nvSpPr>
          <p:spPr>
            <a:xfrm>
              <a:off x="2757853" y="2668927"/>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0" name="KSO_Shape"/>
            <p:cNvSpPr>
              <a:spLocks noChangeAspect="1"/>
            </p:cNvSpPr>
            <p:nvPr/>
          </p:nvSpPr>
          <p:spPr bwMode="auto">
            <a:xfrm>
              <a:off x="3110070" y="3070410"/>
              <a:ext cx="395340" cy="3960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nvGrpSpPr>
          <p:cNvPr id="41" name="组合 40"/>
          <p:cNvGrpSpPr/>
          <p:nvPr/>
        </p:nvGrpSpPr>
        <p:grpSpPr>
          <a:xfrm>
            <a:off x="5540375" y="3276600"/>
            <a:ext cx="1466850" cy="1598613"/>
            <a:chOff x="4266247" y="2668927"/>
            <a:chExt cx="1099775" cy="1198967"/>
          </a:xfrm>
        </p:grpSpPr>
        <p:sp>
          <p:nvSpPr>
            <p:cNvPr id="42" name="矩形 10"/>
            <p:cNvSpPr>
              <a:spLocks noChangeAspect="1"/>
            </p:cNvSpPr>
            <p:nvPr/>
          </p:nvSpPr>
          <p:spPr>
            <a:xfrm>
              <a:off x="4266247" y="2668927"/>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3" name="KSO_Shape"/>
            <p:cNvSpPr>
              <a:spLocks noChangeAspect="1"/>
            </p:cNvSpPr>
            <p:nvPr/>
          </p:nvSpPr>
          <p:spPr bwMode="auto">
            <a:xfrm>
              <a:off x="4627494" y="3052410"/>
              <a:ext cx="377280" cy="43200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nvGrpSpPr>
          <p:cNvPr id="44" name="组合 43"/>
          <p:cNvGrpSpPr/>
          <p:nvPr/>
        </p:nvGrpSpPr>
        <p:grpSpPr>
          <a:xfrm>
            <a:off x="7551738" y="3276600"/>
            <a:ext cx="1466850" cy="1598613"/>
            <a:chOff x="5774641" y="2668927"/>
            <a:chExt cx="1099775" cy="1198967"/>
          </a:xfrm>
        </p:grpSpPr>
        <p:sp>
          <p:nvSpPr>
            <p:cNvPr id="45" name="矩形 10"/>
            <p:cNvSpPr>
              <a:spLocks noChangeAspect="1"/>
            </p:cNvSpPr>
            <p:nvPr/>
          </p:nvSpPr>
          <p:spPr>
            <a:xfrm>
              <a:off x="5774641" y="2668927"/>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6" name="KSO_Shape"/>
            <p:cNvSpPr>
              <a:spLocks noChangeAspect="1"/>
            </p:cNvSpPr>
            <p:nvPr/>
          </p:nvSpPr>
          <p:spPr bwMode="auto">
            <a:xfrm>
              <a:off x="6112385" y="3070410"/>
              <a:ext cx="424286" cy="396000"/>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nvGrpSpPr>
          <p:cNvPr id="47" name="组合 46"/>
          <p:cNvGrpSpPr/>
          <p:nvPr/>
        </p:nvGrpSpPr>
        <p:grpSpPr>
          <a:xfrm>
            <a:off x="9563100" y="3276600"/>
            <a:ext cx="1465263" cy="1598613"/>
            <a:chOff x="7283033" y="2668927"/>
            <a:chExt cx="1099775" cy="1198967"/>
          </a:xfrm>
        </p:grpSpPr>
        <p:sp>
          <p:nvSpPr>
            <p:cNvPr id="48" name="矩形 10"/>
            <p:cNvSpPr>
              <a:spLocks noChangeAspect="1"/>
            </p:cNvSpPr>
            <p:nvPr/>
          </p:nvSpPr>
          <p:spPr>
            <a:xfrm>
              <a:off x="7283033" y="2668927"/>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49" name="KSO_Shape"/>
            <p:cNvSpPr>
              <a:spLocks noChangeAspect="1"/>
            </p:cNvSpPr>
            <p:nvPr/>
          </p:nvSpPr>
          <p:spPr bwMode="auto">
            <a:xfrm>
              <a:off x="7526295" y="3138352"/>
              <a:ext cx="613250" cy="324000"/>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nvGrpSpPr>
          <p:cNvPr id="50" name="组合 49"/>
          <p:cNvGrpSpPr/>
          <p:nvPr/>
        </p:nvGrpSpPr>
        <p:grpSpPr>
          <a:xfrm>
            <a:off x="1517650" y="3276600"/>
            <a:ext cx="1466850" cy="1598613"/>
            <a:chOff x="1249459" y="2668927"/>
            <a:chExt cx="1099775" cy="1198967"/>
          </a:xfrm>
        </p:grpSpPr>
        <p:sp>
          <p:nvSpPr>
            <p:cNvPr id="51" name="矩形 10"/>
            <p:cNvSpPr>
              <a:spLocks noChangeAspect="1"/>
            </p:cNvSpPr>
            <p:nvPr/>
          </p:nvSpPr>
          <p:spPr>
            <a:xfrm>
              <a:off x="1249459" y="2668927"/>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52" name="KSO_Shape"/>
            <p:cNvSpPr>
              <a:spLocks noChangeAspect="1"/>
            </p:cNvSpPr>
            <p:nvPr/>
          </p:nvSpPr>
          <p:spPr bwMode="auto">
            <a:xfrm>
              <a:off x="1613586" y="3052410"/>
              <a:ext cx="371520" cy="432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53" name="矩形 10"/>
          <p:cNvSpPr/>
          <p:nvPr/>
        </p:nvSpPr>
        <p:spPr>
          <a:xfrm>
            <a:off x="1167558" y="3146613"/>
            <a:ext cx="746027" cy="8133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01</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54" name="矩形 10"/>
          <p:cNvSpPr/>
          <p:nvPr/>
        </p:nvSpPr>
        <p:spPr>
          <a:xfrm>
            <a:off x="3178748" y="4084312"/>
            <a:ext cx="746027" cy="8133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02</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55" name="矩形 10"/>
          <p:cNvSpPr/>
          <p:nvPr/>
        </p:nvSpPr>
        <p:spPr>
          <a:xfrm>
            <a:off x="5189942" y="3146613"/>
            <a:ext cx="746027" cy="8133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03</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56" name="矩形 10"/>
          <p:cNvSpPr/>
          <p:nvPr/>
        </p:nvSpPr>
        <p:spPr>
          <a:xfrm>
            <a:off x="7201131" y="4061507"/>
            <a:ext cx="746027" cy="8133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04</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57" name="矩形 10"/>
          <p:cNvSpPr/>
          <p:nvPr/>
        </p:nvSpPr>
        <p:spPr>
          <a:xfrm>
            <a:off x="9212323" y="3146613"/>
            <a:ext cx="746027" cy="8133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05</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25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250" autoRev="1" fill="hold">
                                          <p:stCondLst>
                                            <p:cond delay="0"/>
                                          </p:stCondLst>
                                        </p:cTn>
                                        <p:tgtEl>
                                          <p:spTgt spid="10"/>
                                        </p:tgtEl>
                                        <p:attrNameLst>
                                          <p:attrName>ppt_w</p:attrName>
                                        </p:attrNameLst>
                                      </p:cBhvr>
                                    </p:anim>
                                    <p:anim by="(#ppt_w*0.50)" calcmode="lin" valueType="num">
                                      <p:cBhvr>
                                        <p:cTn id="12" dur="250" decel="50000" autoRev="1" fill="hold">
                                          <p:stCondLst>
                                            <p:cond delay="0"/>
                                          </p:stCondLst>
                                        </p:cTn>
                                        <p:tgtEl>
                                          <p:spTgt spid="10"/>
                                        </p:tgtEl>
                                        <p:attrNameLst>
                                          <p:attrName>ppt_x</p:attrName>
                                        </p:attrNameLst>
                                      </p:cBhvr>
                                    </p:anim>
                                    <p:anim from="(-#ppt_h/2)" to="(#ppt_y)" calcmode="lin" valueType="num">
                                      <p:cBhvr>
                                        <p:cTn id="13" dur="500" fill="hold">
                                          <p:stCondLst>
                                            <p:cond delay="0"/>
                                          </p:stCondLst>
                                        </p:cTn>
                                        <p:tgtEl>
                                          <p:spTgt spid="10"/>
                                        </p:tgtEl>
                                        <p:attrNameLst>
                                          <p:attrName>ppt_y</p:attrName>
                                        </p:attrNameLst>
                                      </p:cBhvr>
                                    </p:anim>
                                    <p:animRot by="21600000">
                                      <p:cBhvr>
                                        <p:cTn id="14" dur="500" fill="hold">
                                          <p:stCondLst>
                                            <p:cond delay="0"/>
                                          </p:stCondLst>
                                        </p:cTn>
                                        <p:tgtEl>
                                          <p:spTgt spid="10"/>
                                        </p:tgtEl>
                                        <p:attrNameLst>
                                          <p:attrName>r</p:attrName>
                                        </p:attrNameLst>
                                      </p:cBhvr>
                                    </p:animRot>
                                  </p:childTnLst>
                                </p:cTn>
                              </p:par>
                            </p:childTnLst>
                          </p:cTn>
                        </p:par>
                        <p:par>
                          <p:cTn id="15" fill="hold">
                            <p:stCondLst>
                              <p:cond delay="85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135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94" fill="hold"/>
                                        <p:tgtEl>
                                          <p:spTgt spid="12"/>
                                        </p:tgtEl>
                                        <p:attrNameLst>
                                          <p:attrName>ppt_w</p:attrName>
                                        </p:attrNameLst>
                                      </p:cBhvr>
                                      <p:tavLst>
                                        <p:tav tm="0">
                                          <p:val>
                                            <p:fltVal val="0.000000"/>
                                          </p:val>
                                        </p:tav>
                                        <p:tav tm="100000">
                                          <p:val>
                                            <p:strVal val="#ppt_w"/>
                                          </p:val>
                                        </p:tav>
                                      </p:tavLst>
                                    </p:anim>
                                    <p:anim calcmode="lin" valueType="num">
                                      <p:cBhvr>
                                        <p:cTn id="23" dur="594" fill="hold"/>
                                        <p:tgtEl>
                                          <p:spTgt spid="12"/>
                                        </p:tgtEl>
                                        <p:attrNameLst>
                                          <p:attrName>ppt_h</p:attrName>
                                        </p:attrNameLst>
                                      </p:cBhvr>
                                      <p:tavLst>
                                        <p:tav tm="0">
                                          <p:val>
                                            <p:fltVal val="0.000000"/>
                                          </p:val>
                                        </p:tav>
                                        <p:tav tm="100000">
                                          <p:val>
                                            <p:strVal val="#ppt_h"/>
                                          </p:val>
                                        </p:tav>
                                      </p:tavLst>
                                    </p:anim>
                                    <p:animEffect transition="in" filter="fade">
                                      <p:cBhvr>
                                        <p:cTn id="24" dur="594"/>
                                        <p:tgtEl>
                                          <p:spTgt spid="12"/>
                                        </p:tgtEl>
                                      </p:cBhvr>
                                    </p:animEffect>
                                  </p:childTnLst>
                                </p:cTn>
                              </p:par>
                              <p:par>
                                <p:cTn id="25" presetID="53" presetClass="entr" presetSubtype="16" fill="hold" nodeType="withEffect">
                                  <p:stCondLst>
                                    <p:cond delay="389"/>
                                  </p:stCondLst>
                                  <p:childTnLst>
                                    <p:set>
                                      <p:cBhvr>
                                        <p:cTn id="26" dur="1" fill="hold">
                                          <p:stCondLst>
                                            <p:cond delay="0"/>
                                          </p:stCondLst>
                                        </p:cTn>
                                        <p:tgtEl>
                                          <p:spTgt spid="13"/>
                                        </p:tgtEl>
                                        <p:attrNameLst>
                                          <p:attrName>style.visibility</p:attrName>
                                        </p:attrNameLst>
                                      </p:cBhvr>
                                      <p:to>
                                        <p:strVal val="visible"/>
                                      </p:to>
                                    </p:set>
                                    <p:anim calcmode="lin" valueType="num">
                                      <p:cBhvr>
                                        <p:cTn id="27" dur="373" fill="hold"/>
                                        <p:tgtEl>
                                          <p:spTgt spid="13"/>
                                        </p:tgtEl>
                                        <p:attrNameLst>
                                          <p:attrName>ppt_w</p:attrName>
                                        </p:attrNameLst>
                                      </p:cBhvr>
                                      <p:tavLst>
                                        <p:tav tm="0">
                                          <p:val>
                                            <p:fltVal val="0.000000"/>
                                          </p:val>
                                        </p:tav>
                                        <p:tav tm="100000">
                                          <p:val>
                                            <p:strVal val="#ppt_w"/>
                                          </p:val>
                                        </p:tav>
                                      </p:tavLst>
                                    </p:anim>
                                    <p:anim calcmode="lin" valueType="num">
                                      <p:cBhvr>
                                        <p:cTn id="28" dur="373" fill="hold"/>
                                        <p:tgtEl>
                                          <p:spTgt spid="13"/>
                                        </p:tgtEl>
                                        <p:attrNameLst>
                                          <p:attrName>ppt_h</p:attrName>
                                        </p:attrNameLst>
                                      </p:cBhvr>
                                      <p:tavLst>
                                        <p:tav tm="0">
                                          <p:val>
                                            <p:fltVal val="0.000000"/>
                                          </p:val>
                                        </p:tav>
                                        <p:tav tm="100000">
                                          <p:val>
                                            <p:strVal val="#ppt_h"/>
                                          </p:val>
                                        </p:tav>
                                      </p:tavLst>
                                    </p:anim>
                                    <p:animEffect transition="in" filter="fade">
                                      <p:cBhvr>
                                        <p:cTn id="29" dur="373"/>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000000"/>
                                          </p:val>
                                        </p:tav>
                                        <p:tav tm="100000">
                                          <p:val>
                                            <p:strVal val="#ppt_w"/>
                                          </p:val>
                                        </p:tav>
                                      </p:tavLst>
                                    </p:anim>
                                    <p:anim calcmode="lin" valueType="num">
                                      <p:cBhvr>
                                        <p:cTn id="33" dur="500" fill="hold"/>
                                        <p:tgtEl>
                                          <p:spTgt spid="14"/>
                                        </p:tgtEl>
                                        <p:attrNameLst>
                                          <p:attrName>ppt_h</p:attrName>
                                        </p:attrNameLst>
                                      </p:cBhvr>
                                      <p:tavLst>
                                        <p:tav tm="0">
                                          <p:val>
                                            <p:fltVal val="0.000000"/>
                                          </p:val>
                                        </p:tav>
                                        <p:tav tm="100000">
                                          <p:val>
                                            <p:strVal val="#ppt_h"/>
                                          </p:val>
                                        </p:tav>
                                      </p:tavLst>
                                    </p:anim>
                                    <p:animEffect transition="in" filter="fade">
                                      <p:cBhvr>
                                        <p:cTn id="34" dur="500"/>
                                        <p:tgtEl>
                                          <p:spTgt spid="14"/>
                                        </p:tgtEl>
                                      </p:cBhvr>
                                    </p:animEffect>
                                  </p:childTnLst>
                                </p:cTn>
                              </p:par>
                              <p:par>
                                <p:cTn id="35" presetID="53" presetClass="entr" presetSubtype="16" fill="hold" nodeType="withEffect">
                                  <p:stCondLst>
                                    <p:cond delay="494"/>
                                  </p:stCondLst>
                                  <p:childTnLst>
                                    <p:set>
                                      <p:cBhvr>
                                        <p:cTn id="36" dur="1" fill="hold">
                                          <p:stCondLst>
                                            <p:cond delay="0"/>
                                          </p:stCondLst>
                                        </p:cTn>
                                        <p:tgtEl>
                                          <p:spTgt spid="15"/>
                                        </p:tgtEl>
                                        <p:attrNameLst>
                                          <p:attrName>style.visibility</p:attrName>
                                        </p:attrNameLst>
                                      </p:cBhvr>
                                      <p:to>
                                        <p:strVal val="visible"/>
                                      </p:to>
                                    </p:set>
                                    <p:anim calcmode="lin" valueType="num">
                                      <p:cBhvr>
                                        <p:cTn id="37" dur="332" fill="hold"/>
                                        <p:tgtEl>
                                          <p:spTgt spid="15"/>
                                        </p:tgtEl>
                                        <p:attrNameLst>
                                          <p:attrName>ppt_w</p:attrName>
                                        </p:attrNameLst>
                                      </p:cBhvr>
                                      <p:tavLst>
                                        <p:tav tm="0">
                                          <p:val>
                                            <p:fltVal val="0.000000"/>
                                          </p:val>
                                        </p:tav>
                                        <p:tav tm="100000">
                                          <p:val>
                                            <p:strVal val="#ppt_w"/>
                                          </p:val>
                                        </p:tav>
                                      </p:tavLst>
                                    </p:anim>
                                    <p:anim calcmode="lin" valueType="num">
                                      <p:cBhvr>
                                        <p:cTn id="38" dur="332" fill="hold"/>
                                        <p:tgtEl>
                                          <p:spTgt spid="15"/>
                                        </p:tgtEl>
                                        <p:attrNameLst>
                                          <p:attrName>ppt_h</p:attrName>
                                        </p:attrNameLst>
                                      </p:cBhvr>
                                      <p:tavLst>
                                        <p:tav tm="0">
                                          <p:val>
                                            <p:fltVal val="0.000000"/>
                                          </p:val>
                                        </p:tav>
                                        <p:tav tm="100000">
                                          <p:val>
                                            <p:strVal val="#ppt_h"/>
                                          </p:val>
                                        </p:tav>
                                      </p:tavLst>
                                    </p:anim>
                                    <p:animEffect transition="in" filter="fade">
                                      <p:cBhvr>
                                        <p:cTn id="39" dur="332"/>
                                        <p:tgtEl>
                                          <p:spTgt spid="15"/>
                                        </p:tgtEl>
                                      </p:cBhvr>
                                    </p:animEffect>
                                  </p:childTnLst>
                                </p:cTn>
                              </p:par>
                              <p:par>
                                <p:cTn id="40" presetID="53" presetClass="entr" presetSubtype="16" fill="hold" grpId="0" nodeType="withEffect">
                                  <p:stCondLst>
                                    <p:cond delay="379"/>
                                  </p:stCondLst>
                                  <p:childTnLst>
                                    <p:set>
                                      <p:cBhvr>
                                        <p:cTn id="41" dur="1" fill="hold">
                                          <p:stCondLst>
                                            <p:cond delay="0"/>
                                          </p:stCondLst>
                                        </p:cTn>
                                        <p:tgtEl>
                                          <p:spTgt spid="16"/>
                                        </p:tgtEl>
                                        <p:attrNameLst>
                                          <p:attrName>style.visibility</p:attrName>
                                        </p:attrNameLst>
                                      </p:cBhvr>
                                      <p:to>
                                        <p:strVal val="visible"/>
                                      </p:to>
                                    </p:set>
                                    <p:anim calcmode="lin" valueType="num">
                                      <p:cBhvr>
                                        <p:cTn id="42" dur="600" fill="hold"/>
                                        <p:tgtEl>
                                          <p:spTgt spid="16"/>
                                        </p:tgtEl>
                                        <p:attrNameLst>
                                          <p:attrName>ppt_w</p:attrName>
                                        </p:attrNameLst>
                                      </p:cBhvr>
                                      <p:tavLst>
                                        <p:tav tm="0">
                                          <p:val>
                                            <p:fltVal val="0.000000"/>
                                          </p:val>
                                        </p:tav>
                                        <p:tav tm="100000">
                                          <p:val>
                                            <p:strVal val="#ppt_w"/>
                                          </p:val>
                                        </p:tav>
                                      </p:tavLst>
                                    </p:anim>
                                    <p:anim calcmode="lin" valueType="num">
                                      <p:cBhvr>
                                        <p:cTn id="43" dur="600" fill="hold"/>
                                        <p:tgtEl>
                                          <p:spTgt spid="16"/>
                                        </p:tgtEl>
                                        <p:attrNameLst>
                                          <p:attrName>ppt_h</p:attrName>
                                        </p:attrNameLst>
                                      </p:cBhvr>
                                      <p:tavLst>
                                        <p:tav tm="0">
                                          <p:val>
                                            <p:fltVal val="0.000000"/>
                                          </p:val>
                                        </p:tav>
                                        <p:tav tm="100000">
                                          <p:val>
                                            <p:strVal val="#ppt_h"/>
                                          </p:val>
                                        </p:tav>
                                      </p:tavLst>
                                    </p:anim>
                                    <p:animEffect transition="in" filter="fade">
                                      <p:cBhvr>
                                        <p:cTn id="44" dur="600"/>
                                        <p:tgtEl>
                                          <p:spTgt spid="16"/>
                                        </p:tgtEl>
                                      </p:cBhvr>
                                    </p:animEffect>
                                  </p:childTnLst>
                                </p:cTn>
                              </p:par>
                              <p:par>
                                <p:cTn id="45" presetID="53" presetClass="entr" presetSubtype="16" fill="hold" grpId="0" nodeType="withEffect">
                                  <p:stCondLst>
                                    <p:cond delay="384"/>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3" fill="hold"/>
                                        <p:tgtEl>
                                          <p:spTgt spid="17"/>
                                        </p:tgtEl>
                                        <p:attrNameLst>
                                          <p:attrName>ppt_w</p:attrName>
                                        </p:attrNameLst>
                                      </p:cBhvr>
                                      <p:tavLst>
                                        <p:tav tm="0">
                                          <p:val>
                                            <p:fltVal val="0.000000"/>
                                          </p:val>
                                        </p:tav>
                                        <p:tav tm="100000">
                                          <p:val>
                                            <p:strVal val="#ppt_w"/>
                                          </p:val>
                                        </p:tav>
                                      </p:tavLst>
                                    </p:anim>
                                    <p:anim calcmode="lin" valueType="num">
                                      <p:cBhvr>
                                        <p:cTn id="48" dur="503" fill="hold"/>
                                        <p:tgtEl>
                                          <p:spTgt spid="17"/>
                                        </p:tgtEl>
                                        <p:attrNameLst>
                                          <p:attrName>ppt_h</p:attrName>
                                        </p:attrNameLst>
                                      </p:cBhvr>
                                      <p:tavLst>
                                        <p:tav tm="0">
                                          <p:val>
                                            <p:fltVal val="0.000000"/>
                                          </p:val>
                                        </p:tav>
                                        <p:tav tm="100000">
                                          <p:val>
                                            <p:strVal val="#ppt_h"/>
                                          </p:val>
                                        </p:tav>
                                      </p:tavLst>
                                    </p:anim>
                                    <p:animEffect transition="in" filter="fade">
                                      <p:cBhvr>
                                        <p:cTn id="49" dur="503"/>
                                        <p:tgtEl>
                                          <p:spTgt spid="17"/>
                                        </p:tgtEl>
                                      </p:cBhvr>
                                    </p:animEffect>
                                  </p:childTnLst>
                                </p:cTn>
                              </p:par>
                              <p:par>
                                <p:cTn id="50" presetID="53" presetClass="entr" presetSubtype="16" fill="hold" grpId="0" nodeType="withEffect">
                                  <p:stCondLst>
                                    <p:cond delay="549"/>
                                  </p:stCondLst>
                                  <p:childTnLst>
                                    <p:set>
                                      <p:cBhvr>
                                        <p:cTn id="51" dur="1" fill="hold">
                                          <p:stCondLst>
                                            <p:cond delay="0"/>
                                          </p:stCondLst>
                                        </p:cTn>
                                        <p:tgtEl>
                                          <p:spTgt spid="18"/>
                                        </p:tgtEl>
                                        <p:attrNameLst>
                                          <p:attrName>style.visibility</p:attrName>
                                        </p:attrNameLst>
                                      </p:cBhvr>
                                      <p:to>
                                        <p:strVal val="visible"/>
                                      </p:to>
                                    </p:set>
                                    <p:anim calcmode="lin" valueType="num">
                                      <p:cBhvr>
                                        <p:cTn id="52" dur="305" fill="hold"/>
                                        <p:tgtEl>
                                          <p:spTgt spid="18"/>
                                        </p:tgtEl>
                                        <p:attrNameLst>
                                          <p:attrName>ppt_w</p:attrName>
                                        </p:attrNameLst>
                                      </p:cBhvr>
                                      <p:tavLst>
                                        <p:tav tm="0">
                                          <p:val>
                                            <p:fltVal val="0.000000"/>
                                          </p:val>
                                        </p:tav>
                                        <p:tav tm="100000">
                                          <p:val>
                                            <p:strVal val="#ppt_w"/>
                                          </p:val>
                                        </p:tav>
                                      </p:tavLst>
                                    </p:anim>
                                    <p:anim calcmode="lin" valueType="num">
                                      <p:cBhvr>
                                        <p:cTn id="53" dur="305" fill="hold"/>
                                        <p:tgtEl>
                                          <p:spTgt spid="18"/>
                                        </p:tgtEl>
                                        <p:attrNameLst>
                                          <p:attrName>ppt_h</p:attrName>
                                        </p:attrNameLst>
                                      </p:cBhvr>
                                      <p:tavLst>
                                        <p:tav tm="0">
                                          <p:val>
                                            <p:fltVal val="0.000000"/>
                                          </p:val>
                                        </p:tav>
                                        <p:tav tm="100000">
                                          <p:val>
                                            <p:strVal val="#ppt_h"/>
                                          </p:val>
                                        </p:tav>
                                      </p:tavLst>
                                    </p:anim>
                                    <p:animEffect transition="in" filter="fade">
                                      <p:cBhvr>
                                        <p:cTn id="54" dur="305"/>
                                        <p:tgtEl>
                                          <p:spTgt spid="18"/>
                                        </p:tgtEl>
                                      </p:cBhvr>
                                    </p:animEffect>
                                  </p:childTnLst>
                                </p:cTn>
                              </p:par>
                              <p:par>
                                <p:cTn id="55" presetID="53" presetClass="entr" presetSubtype="16" fill="hold" grpId="0" nodeType="withEffect">
                                  <p:stCondLst>
                                    <p:cond delay="547"/>
                                  </p:stCondLst>
                                  <p:childTnLst>
                                    <p:set>
                                      <p:cBhvr>
                                        <p:cTn id="56" dur="1" fill="hold">
                                          <p:stCondLst>
                                            <p:cond delay="0"/>
                                          </p:stCondLst>
                                        </p:cTn>
                                        <p:tgtEl>
                                          <p:spTgt spid="19"/>
                                        </p:tgtEl>
                                        <p:attrNameLst>
                                          <p:attrName>style.visibility</p:attrName>
                                        </p:attrNameLst>
                                      </p:cBhvr>
                                      <p:to>
                                        <p:strVal val="visible"/>
                                      </p:to>
                                    </p:set>
                                    <p:anim calcmode="lin" valueType="num">
                                      <p:cBhvr>
                                        <p:cTn id="57" dur="473" fill="hold"/>
                                        <p:tgtEl>
                                          <p:spTgt spid="19"/>
                                        </p:tgtEl>
                                        <p:attrNameLst>
                                          <p:attrName>ppt_w</p:attrName>
                                        </p:attrNameLst>
                                      </p:cBhvr>
                                      <p:tavLst>
                                        <p:tav tm="0">
                                          <p:val>
                                            <p:fltVal val="0.000000"/>
                                          </p:val>
                                        </p:tav>
                                        <p:tav tm="100000">
                                          <p:val>
                                            <p:strVal val="#ppt_w"/>
                                          </p:val>
                                        </p:tav>
                                      </p:tavLst>
                                    </p:anim>
                                    <p:anim calcmode="lin" valueType="num">
                                      <p:cBhvr>
                                        <p:cTn id="58" dur="473" fill="hold"/>
                                        <p:tgtEl>
                                          <p:spTgt spid="19"/>
                                        </p:tgtEl>
                                        <p:attrNameLst>
                                          <p:attrName>ppt_h</p:attrName>
                                        </p:attrNameLst>
                                      </p:cBhvr>
                                      <p:tavLst>
                                        <p:tav tm="0">
                                          <p:val>
                                            <p:fltVal val="0.000000"/>
                                          </p:val>
                                        </p:tav>
                                        <p:tav tm="100000">
                                          <p:val>
                                            <p:strVal val="#ppt_h"/>
                                          </p:val>
                                        </p:tav>
                                      </p:tavLst>
                                    </p:anim>
                                    <p:animEffect transition="in" filter="fade">
                                      <p:cBhvr>
                                        <p:cTn id="59" dur="473"/>
                                        <p:tgtEl>
                                          <p:spTgt spid="19"/>
                                        </p:tgtEl>
                                      </p:cBhvr>
                                    </p:animEffect>
                                  </p:childTnLst>
                                </p:cTn>
                              </p:par>
                              <p:par>
                                <p:cTn id="60" presetID="53" presetClass="entr" presetSubtype="16" fill="hold" nodeType="withEffect">
                                  <p:stCondLst>
                                    <p:cond delay="477"/>
                                  </p:stCondLst>
                                  <p:childTnLst>
                                    <p:set>
                                      <p:cBhvr>
                                        <p:cTn id="61" dur="1" fill="hold">
                                          <p:stCondLst>
                                            <p:cond delay="0"/>
                                          </p:stCondLst>
                                        </p:cTn>
                                        <p:tgtEl>
                                          <p:spTgt spid="20"/>
                                        </p:tgtEl>
                                        <p:attrNameLst>
                                          <p:attrName>style.visibility</p:attrName>
                                        </p:attrNameLst>
                                      </p:cBhvr>
                                      <p:to>
                                        <p:strVal val="visible"/>
                                      </p:to>
                                    </p:set>
                                    <p:anim calcmode="lin" valueType="num">
                                      <p:cBhvr>
                                        <p:cTn id="62" dur="330" fill="hold"/>
                                        <p:tgtEl>
                                          <p:spTgt spid="20"/>
                                        </p:tgtEl>
                                        <p:attrNameLst>
                                          <p:attrName>ppt_w</p:attrName>
                                        </p:attrNameLst>
                                      </p:cBhvr>
                                      <p:tavLst>
                                        <p:tav tm="0">
                                          <p:val>
                                            <p:fltVal val="0.000000"/>
                                          </p:val>
                                        </p:tav>
                                        <p:tav tm="100000">
                                          <p:val>
                                            <p:strVal val="#ppt_w"/>
                                          </p:val>
                                        </p:tav>
                                      </p:tavLst>
                                    </p:anim>
                                    <p:anim calcmode="lin" valueType="num">
                                      <p:cBhvr>
                                        <p:cTn id="63" dur="330" fill="hold"/>
                                        <p:tgtEl>
                                          <p:spTgt spid="20"/>
                                        </p:tgtEl>
                                        <p:attrNameLst>
                                          <p:attrName>ppt_h</p:attrName>
                                        </p:attrNameLst>
                                      </p:cBhvr>
                                      <p:tavLst>
                                        <p:tav tm="0">
                                          <p:val>
                                            <p:fltVal val="0.000000"/>
                                          </p:val>
                                        </p:tav>
                                        <p:tav tm="100000">
                                          <p:val>
                                            <p:strVal val="#ppt_h"/>
                                          </p:val>
                                        </p:tav>
                                      </p:tavLst>
                                    </p:anim>
                                    <p:animEffect transition="in" filter="fade">
                                      <p:cBhvr>
                                        <p:cTn id="64" dur="330"/>
                                        <p:tgtEl>
                                          <p:spTgt spid="20"/>
                                        </p:tgtEl>
                                      </p:cBhvr>
                                    </p:animEffect>
                                  </p:childTnLst>
                                </p:cTn>
                              </p:par>
                              <p:par>
                                <p:cTn id="65" presetID="53" presetClass="entr" presetSubtype="16" fill="hold" grpId="0" nodeType="withEffect">
                                  <p:stCondLst>
                                    <p:cond delay="596"/>
                                  </p:stCondLst>
                                  <p:childTnLst>
                                    <p:set>
                                      <p:cBhvr>
                                        <p:cTn id="66" dur="1" fill="hold">
                                          <p:stCondLst>
                                            <p:cond delay="0"/>
                                          </p:stCondLst>
                                        </p:cTn>
                                        <p:tgtEl>
                                          <p:spTgt spid="21"/>
                                        </p:tgtEl>
                                        <p:attrNameLst>
                                          <p:attrName>style.visibility</p:attrName>
                                        </p:attrNameLst>
                                      </p:cBhvr>
                                      <p:to>
                                        <p:strVal val="visible"/>
                                      </p:to>
                                    </p:set>
                                    <p:anim calcmode="lin" valueType="num">
                                      <p:cBhvr>
                                        <p:cTn id="67" dur="331" fill="hold"/>
                                        <p:tgtEl>
                                          <p:spTgt spid="21"/>
                                        </p:tgtEl>
                                        <p:attrNameLst>
                                          <p:attrName>ppt_w</p:attrName>
                                        </p:attrNameLst>
                                      </p:cBhvr>
                                      <p:tavLst>
                                        <p:tav tm="0">
                                          <p:val>
                                            <p:fltVal val="0.000000"/>
                                          </p:val>
                                        </p:tav>
                                        <p:tav tm="100000">
                                          <p:val>
                                            <p:strVal val="#ppt_w"/>
                                          </p:val>
                                        </p:tav>
                                      </p:tavLst>
                                    </p:anim>
                                    <p:anim calcmode="lin" valueType="num">
                                      <p:cBhvr>
                                        <p:cTn id="68" dur="331" fill="hold"/>
                                        <p:tgtEl>
                                          <p:spTgt spid="21"/>
                                        </p:tgtEl>
                                        <p:attrNameLst>
                                          <p:attrName>ppt_h</p:attrName>
                                        </p:attrNameLst>
                                      </p:cBhvr>
                                      <p:tavLst>
                                        <p:tav tm="0">
                                          <p:val>
                                            <p:fltVal val="0.000000"/>
                                          </p:val>
                                        </p:tav>
                                        <p:tav tm="100000">
                                          <p:val>
                                            <p:strVal val="#ppt_h"/>
                                          </p:val>
                                        </p:tav>
                                      </p:tavLst>
                                    </p:anim>
                                    <p:animEffect transition="in" filter="fade">
                                      <p:cBhvr>
                                        <p:cTn id="69" dur="331"/>
                                        <p:tgtEl>
                                          <p:spTgt spid="21"/>
                                        </p:tgtEl>
                                      </p:cBhvr>
                                    </p:animEffect>
                                  </p:childTnLst>
                                </p:cTn>
                              </p:par>
                              <p:par>
                                <p:cTn id="70" presetID="53" presetClass="entr" presetSubtype="16" fill="hold" nodeType="withEffect">
                                  <p:stCondLst>
                                    <p:cond delay="573"/>
                                  </p:stCondLst>
                                  <p:childTnLst>
                                    <p:set>
                                      <p:cBhvr>
                                        <p:cTn id="71" dur="1" fill="hold">
                                          <p:stCondLst>
                                            <p:cond delay="0"/>
                                          </p:stCondLst>
                                        </p:cTn>
                                        <p:tgtEl>
                                          <p:spTgt spid="22"/>
                                        </p:tgtEl>
                                        <p:attrNameLst>
                                          <p:attrName>style.visibility</p:attrName>
                                        </p:attrNameLst>
                                      </p:cBhvr>
                                      <p:to>
                                        <p:strVal val="visible"/>
                                      </p:to>
                                    </p:set>
                                    <p:anim calcmode="lin" valueType="num">
                                      <p:cBhvr>
                                        <p:cTn id="72" dur="540" fill="hold"/>
                                        <p:tgtEl>
                                          <p:spTgt spid="22"/>
                                        </p:tgtEl>
                                        <p:attrNameLst>
                                          <p:attrName>ppt_w</p:attrName>
                                        </p:attrNameLst>
                                      </p:cBhvr>
                                      <p:tavLst>
                                        <p:tav tm="0">
                                          <p:val>
                                            <p:fltVal val="0.000000"/>
                                          </p:val>
                                        </p:tav>
                                        <p:tav tm="100000">
                                          <p:val>
                                            <p:strVal val="#ppt_w"/>
                                          </p:val>
                                        </p:tav>
                                      </p:tavLst>
                                    </p:anim>
                                    <p:anim calcmode="lin" valueType="num">
                                      <p:cBhvr>
                                        <p:cTn id="73" dur="540" fill="hold"/>
                                        <p:tgtEl>
                                          <p:spTgt spid="22"/>
                                        </p:tgtEl>
                                        <p:attrNameLst>
                                          <p:attrName>ppt_h</p:attrName>
                                        </p:attrNameLst>
                                      </p:cBhvr>
                                      <p:tavLst>
                                        <p:tav tm="0">
                                          <p:val>
                                            <p:fltVal val="0.000000"/>
                                          </p:val>
                                        </p:tav>
                                        <p:tav tm="100000">
                                          <p:val>
                                            <p:strVal val="#ppt_h"/>
                                          </p:val>
                                        </p:tav>
                                      </p:tavLst>
                                    </p:anim>
                                    <p:animEffect transition="in" filter="fade">
                                      <p:cBhvr>
                                        <p:cTn id="74" dur="540"/>
                                        <p:tgtEl>
                                          <p:spTgt spid="22"/>
                                        </p:tgtEl>
                                      </p:cBhvr>
                                    </p:animEffect>
                                  </p:childTnLst>
                                </p:cTn>
                              </p:par>
                            </p:childTnLst>
                          </p:cTn>
                        </p:par>
                        <p:par>
                          <p:cTn id="75" fill="hold">
                            <p:stCondLst>
                              <p:cond delay="2350"/>
                            </p:stCondLst>
                            <p:childTnLst>
                              <p:par>
                                <p:cTn id="76" presetID="42" presetClass="entr" presetSubtype="0" fill="hold"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anim calcmode="lin" valueType="num">
                                      <p:cBhvr>
                                        <p:cTn id="79" dur="500" fill="hold"/>
                                        <p:tgtEl>
                                          <p:spTgt spid="50"/>
                                        </p:tgtEl>
                                        <p:attrNameLst>
                                          <p:attrName>ppt_x</p:attrName>
                                        </p:attrNameLst>
                                      </p:cBhvr>
                                      <p:tavLst>
                                        <p:tav tm="0">
                                          <p:val>
                                            <p:strVal val="#ppt_x"/>
                                          </p:val>
                                        </p:tav>
                                        <p:tav tm="100000">
                                          <p:val>
                                            <p:strVal val="#ppt_x"/>
                                          </p:val>
                                        </p:tav>
                                      </p:tavLst>
                                    </p:anim>
                                    <p:anim calcmode="lin" valueType="num">
                                      <p:cBhvr>
                                        <p:cTn id="80" dur="500" fill="hold"/>
                                        <p:tgtEl>
                                          <p:spTgt spid="50"/>
                                        </p:tgtEl>
                                        <p:attrNameLst>
                                          <p:attrName>ppt_y</p:attrName>
                                        </p:attrNameLst>
                                      </p:cBhvr>
                                      <p:tavLst>
                                        <p:tav tm="0">
                                          <p:val>
                                            <p:strVal val="#ppt_y+.1"/>
                                          </p:val>
                                        </p:tav>
                                        <p:tav tm="100000">
                                          <p:val>
                                            <p:strVal val="#ppt_y"/>
                                          </p:val>
                                        </p:tav>
                                      </p:tavLst>
                                    </p:anim>
                                  </p:childTnLst>
                                </p:cTn>
                              </p:par>
                              <p:par>
                                <p:cTn id="81" presetID="53" presetClass="entr" presetSubtype="16" fill="hold" nodeType="with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p:cTn id="83" dur="500" fill="hold"/>
                                        <p:tgtEl>
                                          <p:spTgt spid="4"/>
                                        </p:tgtEl>
                                        <p:attrNameLst>
                                          <p:attrName>ppt_w</p:attrName>
                                        </p:attrNameLst>
                                      </p:cBhvr>
                                      <p:tavLst>
                                        <p:tav tm="0">
                                          <p:val>
                                            <p:fltVal val="0.000000"/>
                                          </p:val>
                                        </p:tav>
                                        <p:tav tm="100000">
                                          <p:val>
                                            <p:strVal val="#ppt_w"/>
                                          </p:val>
                                        </p:tav>
                                      </p:tavLst>
                                    </p:anim>
                                    <p:anim calcmode="lin" valueType="num">
                                      <p:cBhvr>
                                        <p:cTn id="84" dur="500" fill="hold"/>
                                        <p:tgtEl>
                                          <p:spTgt spid="4"/>
                                        </p:tgtEl>
                                        <p:attrNameLst>
                                          <p:attrName>ppt_h</p:attrName>
                                        </p:attrNameLst>
                                      </p:cBhvr>
                                      <p:tavLst>
                                        <p:tav tm="0">
                                          <p:val>
                                            <p:fltVal val="0.000000"/>
                                          </p:val>
                                        </p:tav>
                                        <p:tav tm="100000">
                                          <p:val>
                                            <p:strVal val="#ppt_h"/>
                                          </p:val>
                                        </p:tav>
                                      </p:tavLst>
                                    </p:anim>
                                    <p:animEffect transition="in" filter="fade">
                                      <p:cBhvr>
                                        <p:cTn id="85" dur="500"/>
                                        <p:tgtEl>
                                          <p:spTgt spid="4"/>
                                        </p:tgtEl>
                                      </p:cBhvr>
                                    </p:animEffect>
                                  </p:childTnLst>
                                </p:cTn>
                              </p:par>
                              <p:par>
                                <p:cTn id="86" presetID="31" presetClass="entr" presetSubtype="0" fill="hold" nodeType="withEffect">
                                  <p:stCondLst>
                                    <p:cond delay="500"/>
                                  </p:stCondLst>
                                  <p:childTnLst>
                                    <p:set>
                                      <p:cBhvr>
                                        <p:cTn id="87" dur="1" fill="hold">
                                          <p:stCondLst>
                                            <p:cond delay="0"/>
                                          </p:stCondLst>
                                        </p:cTn>
                                        <p:tgtEl>
                                          <p:spTgt spid="53"/>
                                        </p:tgtEl>
                                        <p:attrNameLst>
                                          <p:attrName>style.visibility</p:attrName>
                                        </p:attrNameLst>
                                      </p:cBhvr>
                                      <p:to>
                                        <p:strVal val="visible"/>
                                      </p:to>
                                    </p:set>
                                    <p:anim calcmode="lin" valueType="num">
                                      <p:cBhvr>
                                        <p:cTn id="88" dur="250" fill="hold"/>
                                        <p:tgtEl>
                                          <p:spTgt spid="53"/>
                                        </p:tgtEl>
                                        <p:attrNameLst>
                                          <p:attrName>ppt_w</p:attrName>
                                        </p:attrNameLst>
                                      </p:cBhvr>
                                      <p:tavLst>
                                        <p:tav tm="0">
                                          <p:val>
                                            <p:fltVal val="0.000000"/>
                                          </p:val>
                                        </p:tav>
                                        <p:tav tm="100000">
                                          <p:val>
                                            <p:strVal val="#ppt_w"/>
                                          </p:val>
                                        </p:tav>
                                      </p:tavLst>
                                    </p:anim>
                                    <p:anim calcmode="lin" valueType="num">
                                      <p:cBhvr>
                                        <p:cTn id="89" dur="250" fill="hold"/>
                                        <p:tgtEl>
                                          <p:spTgt spid="53"/>
                                        </p:tgtEl>
                                        <p:attrNameLst>
                                          <p:attrName>ppt_h</p:attrName>
                                        </p:attrNameLst>
                                      </p:cBhvr>
                                      <p:tavLst>
                                        <p:tav tm="0">
                                          <p:val>
                                            <p:fltVal val="0.000000"/>
                                          </p:val>
                                        </p:tav>
                                        <p:tav tm="100000">
                                          <p:val>
                                            <p:strVal val="#ppt_h"/>
                                          </p:val>
                                        </p:tav>
                                      </p:tavLst>
                                    </p:anim>
                                    <p:anim calcmode="lin" valueType="num">
                                      <p:cBhvr>
                                        <p:cTn id="90" dur="250" fill="hold"/>
                                        <p:tgtEl>
                                          <p:spTgt spid="53"/>
                                        </p:tgtEl>
                                        <p:attrNameLst>
                                          <p:attrName>style.rotation</p:attrName>
                                        </p:attrNameLst>
                                      </p:cBhvr>
                                      <p:tavLst>
                                        <p:tav tm="0">
                                          <p:val>
                                            <p:fltVal val="90.000000"/>
                                          </p:val>
                                        </p:tav>
                                        <p:tav tm="100000">
                                          <p:val>
                                            <p:fltVal val="0.000000"/>
                                          </p:val>
                                        </p:tav>
                                      </p:tavLst>
                                    </p:anim>
                                    <p:animEffect transition="in" filter="fade">
                                      <p:cBhvr>
                                        <p:cTn id="91" dur="250"/>
                                        <p:tgtEl>
                                          <p:spTgt spid="53"/>
                                        </p:tgtEl>
                                      </p:cBhvr>
                                    </p:animEffect>
                                  </p:childTnLst>
                                </p:cTn>
                              </p:par>
                              <p:par>
                                <p:cTn id="92" presetID="22" presetClass="entr" presetSubtype="8" fill="hold" nodeType="withEffect">
                                  <p:stCondLst>
                                    <p:cond delay="50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250"/>
                                        <p:tgtEl>
                                          <p:spTgt spid="23"/>
                                        </p:tgtEl>
                                      </p:cBhvr>
                                    </p:animEffect>
                                  </p:childTnLst>
                                </p:cTn>
                              </p:par>
                            </p:childTnLst>
                          </p:cTn>
                        </p:par>
                        <p:par>
                          <p:cTn id="95" fill="hold">
                            <p:stCondLst>
                              <p:cond delay="2850"/>
                            </p:stCondLst>
                            <p:childTnLst>
                              <p:par>
                                <p:cTn id="96" presetID="42"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anim calcmode="lin" valueType="num">
                                      <p:cBhvr>
                                        <p:cTn id="99" dur="500" fill="hold"/>
                                        <p:tgtEl>
                                          <p:spTgt spid="38"/>
                                        </p:tgtEl>
                                        <p:attrNameLst>
                                          <p:attrName>ppt_x</p:attrName>
                                        </p:attrNameLst>
                                      </p:cBhvr>
                                      <p:tavLst>
                                        <p:tav tm="0">
                                          <p:val>
                                            <p:strVal val="#ppt_x"/>
                                          </p:val>
                                        </p:tav>
                                        <p:tav tm="100000">
                                          <p:val>
                                            <p:strVal val="#ppt_x"/>
                                          </p:val>
                                        </p:tav>
                                      </p:tavLst>
                                    </p:anim>
                                    <p:anim calcmode="lin" valueType="num">
                                      <p:cBhvr>
                                        <p:cTn id="100" dur="500" fill="hold"/>
                                        <p:tgtEl>
                                          <p:spTgt spid="38"/>
                                        </p:tgtEl>
                                        <p:attrNameLst>
                                          <p:attrName>ppt_y</p:attrName>
                                        </p:attrNameLst>
                                      </p:cBhvr>
                                      <p:tavLst>
                                        <p:tav tm="0">
                                          <p:val>
                                            <p:strVal val="#ppt_y+.1"/>
                                          </p:val>
                                        </p:tav>
                                        <p:tav tm="100000">
                                          <p:val>
                                            <p:strVal val="#ppt_y"/>
                                          </p:val>
                                        </p:tav>
                                      </p:tavLst>
                                    </p:anim>
                                  </p:childTnLst>
                                </p:cTn>
                              </p:par>
                              <p:par>
                                <p:cTn id="101" presetID="53" presetClass="entr" presetSubtype="16"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fltVal val="0.000000"/>
                                          </p:val>
                                        </p:tav>
                                        <p:tav tm="100000">
                                          <p:val>
                                            <p:strVal val="#ppt_w"/>
                                          </p:val>
                                        </p:tav>
                                      </p:tavLst>
                                    </p:anim>
                                    <p:anim calcmode="lin" valueType="num">
                                      <p:cBhvr>
                                        <p:cTn id="104" dur="500" fill="hold"/>
                                        <p:tgtEl>
                                          <p:spTgt spid="5"/>
                                        </p:tgtEl>
                                        <p:attrNameLst>
                                          <p:attrName>ppt_h</p:attrName>
                                        </p:attrNameLst>
                                      </p:cBhvr>
                                      <p:tavLst>
                                        <p:tav tm="0">
                                          <p:val>
                                            <p:fltVal val="0.000000"/>
                                          </p:val>
                                        </p:tav>
                                        <p:tav tm="100000">
                                          <p:val>
                                            <p:strVal val="#ppt_h"/>
                                          </p:val>
                                        </p:tav>
                                      </p:tavLst>
                                    </p:anim>
                                    <p:animEffect transition="in" filter="fade">
                                      <p:cBhvr>
                                        <p:cTn id="105" dur="500"/>
                                        <p:tgtEl>
                                          <p:spTgt spid="5"/>
                                        </p:tgtEl>
                                      </p:cBhvr>
                                    </p:animEffect>
                                  </p:childTnLst>
                                </p:cTn>
                              </p:par>
                              <p:par>
                                <p:cTn id="106" presetID="31" presetClass="entr" presetSubtype="0" fill="hold" nodeType="withEffect">
                                  <p:stCondLst>
                                    <p:cond delay="50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250" fill="hold"/>
                                        <p:tgtEl>
                                          <p:spTgt spid="54"/>
                                        </p:tgtEl>
                                        <p:attrNameLst>
                                          <p:attrName>ppt_w</p:attrName>
                                        </p:attrNameLst>
                                      </p:cBhvr>
                                      <p:tavLst>
                                        <p:tav tm="0">
                                          <p:val>
                                            <p:fltVal val="0.000000"/>
                                          </p:val>
                                        </p:tav>
                                        <p:tav tm="100000">
                                          <p:val>
                                            <p:strVal val="#ppt_w"/>
                                          </p:val>
                                        </p:tav>
                                      </p:tavLst>
                                    </p:anim>
                                    <p:anim calcmode="lin" valueType="num">
                                      <p:cBhvr>
                                        <p:cTn id="109" dur="250" fill="hold"/>
                                        <p:tgtEl>
                                          <p:spTgt spid="54"/>
                                        </p:tgtEl>
                                        <p:attrNameLst>
                                          <p:attrName>ppt_h</p:attrName>
                                        </p:attrNameLst>
                                      </p:cBhvr>
                                      <p:tavLst>
                                        <p:tav tm="0">
                                          <p:val>
                                            <p:fltVal val="0.000000"/>
                                          </p:val>
                                        </p:tav>
                                        <p:tav tm="100000">
                                          <p:val>
                                            <p:strVal val="#ppt_h"/>
                                          </p:val>
                                        </p:tav>
                                      </p:tavLst>
                                    </p:anim>
                                    <p:anim calcmode="lin" valueType="num">
                                      <p:cBhvr>
                                        <p:cTn id="110" dur="250" fill="hold"/>
                                        <p:tgtEl>
                                          <p:spTgt spid="54"/>
                                        </p:tgtEl>
                                        <p:attrNameLst>
                                          <p:attrName>style.rotation</p:attrName>
                                        </p:attrNameLst>
                                      </p:cBhvr>
                                      <p:tavLst>
                                        <p:tav tm="0">
                                          <p:val>
                                            <p:fltVal val="90.000000"/>
                                          </p:val>
                                        </p:tav>
                                        <p:tav tm="100000">
                                          <p:val>
                                            <p:fltVal val="0.000000"/>
                                          </p:val>
                                        </p:tav>
                                      </p:tavLst>
                                    </p:anim>
                                    <p:animEffect transition="in" filter="fade">
                                      <p:cBhvr>
                                        <p:cTn id="111" dur="250"/>
                                        <p:tgtEl>
                                          <p:spTgt spid="54"/>
                                        </p:tgtEl>
                                      </p:cBhvr>
                                    </p:animEffect>
                                  </p:childTnLst>
                                </p:cTn>
                              </p:par>
                              <p:par>
                                <p:cTn id="112" presetID="22" presetClass="entr" presetSubtype="8" fill="hold" nodeType="withEffect">
                                  <p:stCondLst>
                                    <p:cond delay="50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250"/>
                                        <p:tgtEl>
                                          <p:spTgt spid="26"/>
                                        </p:tgtEl>
                                      </p:cBhvr>
                                    </p:animEffect>
                                  </p:childTnLst>
                                </p:cTn>
                              </p:par>
                            </p:childTnLst>
                          </p:cTn>
                        </p:par>
                        <p:par>
                          <p:cTn id="115" fill="hold">
                            <p:stCondLst>
                              <p:cond delay="3350"/>
                            </p:stCondLst>
                            <p:childTnLst>
                              <p:par>
                                <p:cTn id="116" presetID="42" presetClass="entr" presetSubtype="0" fill="hold"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500"/>
                                        <p:tgtEl>
                                          <p:spTgt spid="41"/>
                                        </p:tgtEl>
                                      </p:cBhvr>
                                    </p:animEffect>
                                    <p:anim calcmode="lin" valueType="num">
                                      <p:cBhvr>
                                        <p:cTn id="119" dur="500" fill="hold"/>
                                        <p:tgtEl>
                                          <p:spTgt spid="41"/>
                                        </p:tgtEl>
                                        <p:attrNameLst>
                                          <p:attrName>ppt_x</p:attrName>
                                        </p:attrNameLst>
                                      </p:cBhvr>
                                      <p:tavLst>
                                        <p:tav tm="0">
                                          <p:val>
                                            <p:strVal val="#ppt_x"/>
                                          </p:val>
                                        </p:tav>
                                        <p:tav tm="100000">
                                          <p:val>
                                            <p:strVal val="#ppt_x"/>
                                          </p:val>
                                        </p:tav>
                                      </p:tavLst>
                                    </p:anim>
                                    <p:anim calcmode="lin" valueType="num">
                                      <p:cBhvr>
                                        <p:cTn id="120" dur="500" fill="hold"/>
                                        <p:tgtEl>
                                          <p:spTgt spid="41"/>
                                        </p:tgtEl>
                                        <p:attrNameLst>
                                          <p:attrName>ppt_y</p:attrName>
                                        </p:attrNameLst>
                                      </p:cBhvr>
                                      <p:tavLst>
                                        <p:tav tm="0">
                                          <p:val>
                                            <p:strVal val="#ppt_y+.1"/>
                                          </p:val>
                                        </p:tav>
                                        <p:tav tm="100000">
                                          <p:val>
                                            <p:strVal val="#ppt_y"/>
                                          </p:val>
                                        </p:tav>
                                      </p:tavLst>
                                    </p:anim>
                                  </p:childTnLst>
                                </p:cTn>
                              </p:par>
                              <p:par>
                                <p:cTn id="121" presetID="53" presetClass="entr" presetSubtype="16" fill="hold"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000000"/>
                                          </p:val>
                                        </p:tav>
                                        <p:tav tm="100000">
                                          <p:val>
                                            <p:strVal val="#ppt_w"/>
                                          </p:val>
                                        </p:tav>
                                      </p:tavLst>
                                    </p:anim>
                                    <p:anim calcmode="lin" valueType="num">
                                      <p:cBhvr>
                                        <p:cTn id="124" dur="500" fill="hold"/>
                                        <p:tgtEl>
                                          <p:spTgt spid="6"/>
                                        </p:tgtEl>
                                        <p:attrNameLst>
                                          <p:attrName>ppt_h</p:attrName>
                                        </p:attrNameLst>
                                      </p:cBhvr>
                                      <p:tavLst>
                                        <p:tav tm="0">
                                          <p:val>
                                            <p:fltVal val="0.000000"/>
                                          </p:val>
                                        </p:tav>
                                        <p:tav tm="100000">
                                          <p:val>
                                            <p:strVal val="#ppt_h"/>
                                          </p:val>
                                        </p:tav>
                                      </p:tavLst>
                                    </p:anim>
                                    <p:animEffect transition="in" filter="fade">
                                      <p:cBhvr>
                                        <p:cTn id="125" dur="500"/>
                                        <p:tgtEl>
                                          <p:spTgt spid="6"/>
                                        </p:tgtEl>
                                      </p:cBhvr>
                                    </p:animEffect>
                                  </p:childTnLst>
                                </p:cTn>
                              </p:par>
                              <p:par>
                                <p:cTn id="126" presetID="31" presetClass="entr" presetSubtype="0" fill="hold" nodeType="withEffect">
                                  <p:stCondLst>
                                    <p:cond delay="500"/>
                                  </p:stCondLst>
                                  <p:childTnLst>
                                    <p:set>
                                      <p:cBhvr>
                                        <p:cTn id="127" dur="1" fill="hold">
                                          <p:stCondLst>
                                            <p:cond delay="0"/>
                                          </p:stCondLst>
                                        </p:cTn>
                                        <p:tgtEl>
                                          <p:spTgt spid="55"/>
                                        </p:tgtEl>
                                        <p:attrNameLst>
                                          <p:attrName>style.visibility</p:attrName>
                                        </p:attrNameLst>
                                      </p:cBhvr>
                                      <p:to>
                                        <p:strVal val="visible"/>
                                      </p:to>
                                    </p:set>
                                    <p:anim calcmode="lin" valueType="num">
                                      <p:cBhvr>
                                        <p:cTn id="128" dur="250" fill="hold"/>
                                        <p:tgtEl>
                                          <p:spTgt spid="55"/>
                                        </p:tgtEl>
                                        <p:attrNameLst>
                                          <p:attrName>ppt_w</p:attrName>
                                        </p:attrNameLst>
                                      </p:cBhvr>
                                      <p:tavLst>
                                        <p:tav tm="0">
                                          <p:val>
                                            <p:fltVal val="0.000000"/>
                                          </p:val>
                                        </p:tav>
                                        <p:tav tm="100000">
                                          <p:val>
                                            <p:strVal val="#ppt_w"/>
                                          </p:val>
                                        </p:tav>
                                      </p:tavLst>
                                    </p:anim>
                                    <p:anim calcmode="lin" valueType="num">
                                      <p:cBhvr>
                                        <p:cTn id="129" dur="250" fill="hold"/>
                                        <p:tgtEl>
                                          <p:spTgt spid="55"/>
                                        </p:tgtEl>
                                        <p:attrNameLst>
                                          <p:attrName>ppt_h</p:attrName>
                                        </p:attrNameLst>
                                      </p:cBhvr>
                                      <p:tavLst>
                                        <p:tav tm="0">
                                          <p:val>
                                            <p:fltVal val="0.000000"/>
                                          </p:val>
                                        </p:tav>
                                        <p:tav tm="100000">
                                          <p:val>
                                            <p:strVal val="#ppt_h"/>
                                          </p:val>
                                        </p:tav>
                                      </p:tavLst>
                                    </p:anim>
                                    <p:anim calcmode="lin" valueType="num">
                                      <p:cBhvr>
                                        <p:cTn id="130" dur="250" fill="hold"/>
                                        <p:tgtEl>
                                          <p:spTgt spid="55"/>
                                        </p:tgtEl>
                                        <p:attrNameLst>
                                          <p:attrName>style.rotation</p:attrName>
                                        </p:attrNameLst>
                                      </p:cBhvr>
                                      <p:tavLst>
                                        <p:tav tm="0">
                                          <p:val>
                                            <p:fltVal val="90.000000"/>
                                          </p:val>
                                        </p:tav>
                                        <p:tav tm="100000">
                                          <p:val>
                                            <p:fltVal val="0.000000"/>
                                          </p:val>
                                        </p:tav>
                                      </p:tavLst>
                                    </p:anim>
                                    <p:animEffect transition="in" filter="fade">
                                      <p:cBhvr>
                                        <p:cTn id="131" dur="250"/>
                                        <p:tgtEl>
                                          <p:spTgt spid="55"/>
                                        </p:tgtEl>
                                      </p:cBhvr>
                                    </p:animEffect>
                                  </p:childTnLst>
                                </p:cTn>
                              </p:par>
                              <p:par>
                                <p:cTn id="132" presetID="22" presetClass="entr" presetSubtype="8" fill="hold" nodeType="withEffect">
                                  <p:stCondLst>
                                    <p:cond delay="500"/>
                                  </p:stCondLst>
                                  <p:childTnLst>
                                    <p:set>
                                      <p:cBhvr>
                                        <p:cTn id="133" dur="1" fill="hold">
                                          <p:stCondLst>
                                            <p:cond delay="0"/>
                                          </p:stCondLst>
                                        </p:cTn>
                                        <p:tgtEl>
                                          <p:spTgt spid="29"/>
                                        </p:tgtEl>
                                        <p:attrNameLst>
                                          <p:attrName>style.visibility</p:attrName>
                                        </p:attrNameLst>
                                      </p:cBhvr>
                                      <p:to>
                                        <p:strVal val="visible"/>
                                      </p:to>
                                    </p:set>
                                    <p:animEffect transition="in" filter="wipe(left)">
                                      <p:cBhvr>
                                        <p:cTn id="134" dur="250"/>
                                        <p:tgtEl>
                                          <p:spTgt spid="29"/>
                                        </p:tgtEl>
                                      </p:cBhvr>
                                    </p:animEffect>
                                  </p:childTnLst>
                                </p:cTn>
                              </p:par>
                            </p:childTnLst>
                          </p:cTn>
                        </p:par>
                        <p:par>
                          <p:cTn id="135" fill="hold">
                            <p:stCondLst>
                              <p:cond delay="3850"/>
                            </p:stCondLst>
                            <p:childTnLst>
                              <p:par>
                                <p:cTn id="136" presetID="42" presetClass="entr" presetSubtype="0" fill="hold" nodeType="afterEffect">
                                  <p:stCondLst>
                                    <p:cond delay="0"/>
                                  </p:stCondLst>
                                  <p:childTnLst>
                                    <p:set>
                                      <p:cBhvr>
                                        <p:cTn id="137" dur="1" fill="hold">
                                          <p:stCondLst>
                                            <p:cond delay="0"/>
                                          </p:stCondLst>
                                        </p:cTn>
                                        <p:tgtEl>
                                          <p:spTgt spid="44"/>
                                        </p:tgtEl>
                                        <p:attrNameLst>
                                          <p:attrName>style.visibility</p:attrName>
                                        </p:attrNameLst>
                                      </p:cBhvr>
                                      <p:to>
                                        <p:strVal val="visible"/>
                                      </p:to>
                                    </p:set>
                                    <p:animEffect transition="in" filter="fade">
                                      <p:cBhvr>
                                        <p:cTn id="138" dur="500"/>
                                        <p:tgtEl>
                                          <p:spTgt spid="44"/>
                                        </p:tgtEl>
                                      </p:cBhvr>
                                    </p:animEffect>
                                    <p:anim calcmode="lin" valueType="num">
                                      <p:cBhvr>
                                        <p:cTn id="139" dur="500" fill="hold"/>
                                        <p:tgtEl>
                                          <p:spTgt spid="44"/>
                                        </p:tgtEl>
                                        <p:attrNameLst>
                                          <p:attrName>ppt_x</p:attrName>
                                        </p:attrNameLst>
                                      </p:cBhvr>
                                      <p:tavLst>
                                        <p:tav tm="0">
                                          <p:val>
                                            <p:strVal val="#ppt_x"/>
                                          </p:val>
                                        </p:tav>
                                        <p:tav tm="100000">
                                          <p:val>
                                            <p:strVal val="#ppt_x"/>
                                          </p:val>
                                        </p:tav>
                                      </p:tavLst>
                                    </p:anim>
                                    <p:anim calcmode="lin" valueType="num">
                                      <p:cBhvr>
                                        <p:cTn id="140" dur="500" fill="hold"/>
                                        <p:tgtEl>
                                          <p:spTgt spid="44"/>
                                        </p:tgtEl>
                                        <p:attrNameLst>
                                          <p:attrName>ppt_y</p:attrName>
                                        </p:attrNameLst>
                                      </p:cBhvr>
                                      <p:tavLst>
                                        <p:tav tm="0">
                                          <p:val>
                                            <p:strVal val="#ppt_y+.1"/>
                                          </p:val>
                                        </p:tav>
                                        <p:tav tm="100000">
                                          <p:val>
                                            <p:strVal val="#ppt_y"/>
                                          </p:val>
                                        </p:tav>
                                      </p:tavLst>
                                    </p:anim>
                                  </p:childTnLst>
                                </p:cTn>
                              </p:par>
                              <p:par>
                                <p:cTn id="141" presetID="53" presetClass="entr" presetSubtype="16" fill="hold" nodeType="withEffect">
                                  <p:stCondLst>
                                    <p:cond delay="0"/>
                                  </p:stCondLst>
                                  <p:childTnLst>
                                    <p:set>
                                      <p:cBhvr>
                                        <p:cTn id="142" dur="1" fill="hold">
                                          <p:stCondLst>
                                            <p:cond delay="0"/>
                                          </p:stCondLst>
                                        </p:cTn>
                                        <p:tgtEl>
                                          <p:spTgt spid="7"/>
                                        </p:tgtEl>
                                        <p:attrNameLst>
                                          <p:attrName>style.visibility</p:attrName>
                                        </p:attrNameLst>
                                      </p:cBhvr>
                                      <p:to>
                                        <p:strVal val="visible"/>
                                      </p:to>
                                    </p:set>
                                    <p:anim calcmode="lin" valueType="num">
                                      <p:cBhvr>
                                        <p:cTn id="143" dur="500" fill="hold"/>
                                        <p:tgtEl>
                                          <p:spTgt spid="7"/>
                                        </p:tgtEl>
                                        <p:attrNameLst>
                                          <p:attrName>ppt_w</p:attrName>
                                        </p:attrNameLst>
                                      </p:cBhvr>
                                      <p:tavLst>
                                        <p:tav tm="0">
                                          <p:val>
                                            <p:fltVal val="0.000000"/>
                                          </p:val>
                                        </p:tav>
                                        <p:tav tm="100000">
                                          <p:val>
                                            <p:strVal val="#ppt_w"/>
                                          </p:val>
                                        </p:tav>
                                      </p:tavLst>
                                    </p:anim>
                                    <p:anim calcmode="lin" valueType="num">
                                      <p:cBhvr>
                                        <p:cTn id="144" dur="500" fill="hold"/>
                                        <p:tgtEl>
                                          <p:spTgt spid="7"/>
                                        </p:tgtEl>
                                        <p:attrNameLst>
                                          <p:attrName>ppt_h</p:attrName>
                                        </p:attrNameLst>
                                      </p:cBhvr>
                                      <p:tavLst>
                                        <p:tav tm="0">
                                          <p:val>
                                            <p:fltVal val="0.000000"/>
                                          </p:val>
                                        </p:tav>
                                        <p:tav tm="100000">
                                          <p:val>
                                            <p:strVal val="#ppt_h"/>
                                          </p:val>
                                        </p:tav>
                                      </p:tavLst>
                                    </p:anim>
                                    <p:animEffect transition="in" filter="fade">
                                      <p:cBhvr>
                                        <p:cTn id="145" dur="500"/>
                                        <p:tgtEl>
                                          <p:spTgt spid="7"/>
                                        </p:tgtEl>
                                      </p:cBhvr>
                                    </p:animEffect>
                                  </p:childTnLst>
                                </p:cTn>
                              </p:par>
                              <p:par>
                                <p:cTn id="146" presetID="31" presetClass="entr" presetSubtype="0" fill="hold" nodeType="withEffect">
                                  <p:stCondLst>
                                    <p:cond delay="500"/>
                                  </p:stCondLst>
                                  <p:childTnLst>
                                    <p:set>
                                      <p:cBhvr>
                                        <p:cTn id="147" dur="1" fill="hold">
                                          <p:stCondLst>
                                            <p:cond delay="0"/>
                                          </p:stCondLst>
                                        </p:cTn>
                                        <p:tgtEl>
                                          <p:spTgt spid="56"/>
                                        </p:tgtEl>
                                        <p:attrNameLst>
                                          <p:attrName>style.visibility</p:attrName>
                                        </p:attrNameLst>
                                      </p:cBhvr>
                                      <p:to>
                                        <p:strVal val="visible"/>
                                      </p:to>
                                    </p:set>
                                    <p:anim calcmode="lin" valueType="num">
                                      <p:cBhvr>
                                        <p:cTn id="148" dur="250" fill="hold"/>
                                        <p:tgtEl>
                                          <p:spTgt spid="56"/>
                                        </p:tgtEl>
                                        <p:attrNameLst>
                                          <p:attrName>ppt_w</p:attrName>
                                        </p:attrNameLst>
                                      </p:cBhvr>
                                      <p:tavLst>
                                        <p:tav tm="0">
                                          <p:val>
                                            <p:fltVal val="0.000000"/>
                                          </p:val>
                                        </p:tav>
                                        <p:tav tm="100000">
                                          <p:val>
                                            <p:strVal val="#ppt_w"/>
                                          </p:val>
                                        </p:tav>
                                      </p:tavLst>
                                    </p:anim>
                                    <p:anim calcmode="lin" valueType="num">
                                      <p:cBhvr>
                                        <p:cTn id="149" dur="250" fill="hold"/>
                                        <p:tgtEl>
                                          <p:spTgt spid="56"/>
                                        </p:tgtEl>
                                        <p:attrNameLst>
                                          <p:attrName>ppt_h</p:attrName>
                                        </p:attrNameLst>
                                      </p:cBhvr>
                                      <p:tavLst>
                                        <p:tav tm="0">
                                          <p:val>
                                            <p:fltVal val="0.000000"/>
                                          </p:val>
                                        </p:tav>
                                        <p:tav tm="100000">
                                          <p:val>
                                            <p:strVal val="#ppt_h"/>
                                          </p:val>
                                        </p:tav>
                                      </p:tavLst>
                                    </p:anim>
                                    <p:anim calcmode="lin" valueType="num">
                                      <p:cBhvr>
                                        <p:cTn id="150" dur="250" fill="hold"/>
                                        <p:tgtEl>
                                          <p:spTgt spid="56"/>
                                        </p:tgtEl>
                                        <p:attrNameLst>
                                          <p:attrName>style.rotation</p:attrName>
                                        </p:attrNameLst>
                                      </p:cBhvr>
                                      <p:tavLst>
                                        <p:tav tm="0">
                                          <p:val>
                                            <p:fltVal val="90.000000"/>
                                          </p:val>
                                        </p:tav>
                                        <p:tav tm="100000">
                                          <p:val>
                                            <p:fltVal val="0.000000"/>
                                          </p:val>
                                        </p:tav>
                                      </p:tavLst>
                                    </p:anim>
                                    <p:animEffect transition="in" filter="fade">
                                      <p:cBhvr>
                                        <p:cTn id="151" dur="250"/>
                                        <p:tgtEl>
                                          <p:spTgt spid="56"/>
                                        </p:tgtEl>
                                      </p:cBhvr>
                                    </p:animEffect>
                                  </p:childTnLst>
                                </p:cTn>
                              </p:par>
                              <p:par>
                                <p:cTn id="152" presetID="22" presetClass="entr" presetSubtype="8" fill="hold" nodeType="withEffect">
                                  <p:stCondLst>
                                    <p:cond delay="500"/>
                                  </p:stCondLst>
                                  <p:childTnLst>
                                    <p:set>
                                      <p:cBhvr>
                                        <p:cTn id="153" dur="1" fill="hold">
                                          <p:stCondLst>
                                            <p:cond delay="0"/>
                                          </p:stCondLst>
                                        </p:cTn>
                                        <p:tgtEl>
                                          <p:spTgt spid="32"/>
                                        </p:tgtEl>
                                        <p:attrNameLst>
                                          <p:attrName>style.visibility</p:attrName>
                                        </p:attrNameLst>
                                      </p:cBhvr>
                                      <p:to>
                                        <p:strVal val="visible"/>
                                      </p:to>
                                    </p:set>
                                    <p:animEffect transition="in" filter="wipe(left)">
                                      <p:cBhvr>
                                        <p:cTn id="154" dur="250"/>
                                        <p:tgtEl>
                                          <p:spTgt spid="32"/>
                                        </p:tgtEl>
                                      </p:cBhvr>
                                    </p:animEffect>
                                  </p:childTnLst>
                                </p:cTn>
                              </p:par>
                            </p:childTnLst>
                          </p:cTn>
                        </p:par>
                        <p:par>
                          <p:cTn id="155" fill="hold">
                            <p:stCondLst>
                              <p:cond delay="4350"/>
                            </p:stCondLst>
                            <p:childTnLst>
                              <p:par>
                                <p:cTn id="156" presetID="42" presetClass="entr" presetSubtype="0" fill="hold" nodeType="after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fade">
                                      <p:cBhvr>
                                        <p:cTn id="158" dur="500"/>
                                        <p:tgtEl>
                                          <p:spTgt spid="47"/>
                                        </p:tgtEl>
                                      </p:cBhvr>
                                    </p:animEffect>
                                    <p:anim calcmode="lin" valueType="num">
                                      <p:cBhvr>
                                        <p:cTn id="159" dur="500" fill="hold"/>
                                        <p:tgtEl>
                                          <p:spTgt spid="47"/>
                                        </p:tgtEl>
                                        <p:attrNameLst>
                                          <p:attrName>ppt_x</p:attrName>
                                        </p:attrNameLst>
                                      </p:cBhvr>
                                      <p:tavLst>
                                        <p:tav tm="0">
                                          <p:val>
                                            <p:strVal val="#ppt_x"/>
                                          </p:val>
                                        </p:tav>
                                        <p:tav tm="100000">
                                          <p:val>
                                            <p:strVal val="#ppt_x"/>
                                          </p:val>
                                        </p:tav>
                                      </p:tavLst>
                                    </p:anim>
                                    <p:anim calcmode="lin" valueType="num">
                                      <p:cBhvr>
                                        <p:cTn id="160" dur="500" fill="hold"/>
                                        <p:tgtEl>
                                          <p:spTgt spid="47"/>
                                        </p:tgtEl>
                                        <p:attrNameLst>
                                          <p:attrName>ppt_y</p:attrName>
                                        </p:attrNameLst>
                                      </p:cBhvr>
                                      <p:tavLst>
                                        <p:tav tm="0">
                                          <p:val>
                                            <p:strVal val="#ppt_y+.1"/>
                                          </p:val>
                                        </p:tav>
                                        <p:tav tm="100000">
                                          <p:val>
                                            <p:strVal val="#ppt_y"/>
                                          </p:val>
                                        </p:tav>
                                      </p:tavLst>
                                    </p:anim>
                                  </p:childTnLst>
                                </p:cTn>
                              </p:par>
                              <p:par>
                                <p:cTn id="161" presetID="53" presetClass="entr" presetSubtype="16" fill="hold" nodeType="withEffect">
                                  <p:stCondLst>
                                    <p:cond delay="0"/>
                                  </p:stCondLst>
                                  <p:childTnLst>
                                    <p:set>
                                      <p:cBhvr>
                                        <p:cTn id="162" dur="1" fill="hold">
                                          <p:stCondLst>
                                            <p:cond delay="0"/>
                                          </p:stCondLst>
                                        </p:cTn>
                                        <p:tgtEl>
                                          <p:spTgt spid="8"/>
                                        </p:tgtEl>
                                        <p:attrNameLst>
                                          <p:attrName>style.visibility</p:attrName>
                                        </p:attrNameLst>
                                      </p:cBhvr>
                                      <p:to>
                                        <p:strVal val="visible"/>
                                      </p:to>
                                    </p:set>
                                    <p:anim calcmode="lin" valueType="num">
                                      <p:cBhvr>
                                        <p:cTn id="163" dur="500" fill="hold"/>
                                        <p:tgtEl>
                                          <p:spTgt spid="8"/>
                                        </p:tgtEl>
                                        <p:attrNameLst>
                                          <p:attrName>ppt_w</p:attrName>
                                        </p:attrNameLst>
                                      </p:cBhvr>
                                      <p:tavLst>
                                        <p:tav tm="0">
                                          <p:val>
                                            <p:fltVal val="0.000000"/>
                                          </p:val>
                                        </p:tav>
                                        <p:tav tm="100000">
                                          <p:val>
                                            <p:strVal val="#ppt_w"/>
                                          </p:val>
                                        </p:tav>
                                      </p:tavLst>
                                    </p:anim>
                                    <p:anim calcmode="lin" valueType="num">
                                      <p:cBhvr>
                                        <p:cTn id="164" dur="500" fill="hold"/>
                                        <p:tgtEl>
                                          <p:spTgt spid="8"/>
                                        </p:tgtEl>
                                        <p:attrNameLst>
                                          <p:attrName>ppt_h</p:attrName>
                                        </p:attrNameLst>
                                      </p:cBhvr>
                                      <p:tavLst>
                                        <p:tav tm="0">
                                          <p:val>
                                            <p:fltVal val="0.000000"/>
                                          </p:val>
                                        </p:tav>
                                        <p:tav tm="100000">
                                          <p:val>
                                            <p:strVal val="#ppt_h"/>
                                          </p:val>
                                        </p:tav>
                                      </p:tavLst>
                                    </p:anim>
                                    <p:animEffect transition="in" filter="fade">
                                      <p:cBhvr>
                                        <p:cTn id="165" dur="500"/>
                                        <p:tgtEl>
                                          <p:spTgt spid="8"/>
                                        </p:tgtEl>
                                      </p:cBhvr>
                                    </p:animEffect>
                                  </p:childTnLst>
                                </p:cTn>
                              </p:par>
                              <p:par>
                                <p:cTn id="166" presetID="31" presetClass="entr" presetSubtype="0" fill="hold" nodeType="withEffect">
                                  <p:stCondLst>
                                    <p:cond delay="50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250" fill="hold"/>
                                        <p:tgtEl>
                                          <p:spTgt spid="57"/>
                                        </p:tgtEl>
                                        <p:attrNameLst>
                                          <p:attrName>ppt_w</p:attrName>
                                        </p:attrNameLst>
                                      </p:cBhvr>
                                      <p:tavLst>
                                        <p:tav tm="0">
                                          <p:val>
                                            <p:fltVal val="0.000000"/>
                                          </p:val>
                                        </p:tav>
                                        <p:tav tm="100000">
                                          <p:val>
                                            <p:strVal val="#ppt_w"/>
                                          </p:val>
                                        </p:tav>
                                      </p:tavLst>
                                    </p:anim>
                                    <p:anim calcmode="lin" valueType="num">
                                      <p:cBhvr>
                                        <p:cTn id="169" dur="250" fill="hold"/>
                                        <p:tgtEl>
                                          <p:spTgt spid="57"/>
                                        </p:tgtEl>
                                        <p:attrNameLst>
                                          <p:attrName>ppt_h</p:attrName>
                                        </p:attrNameLst>
                                      </p:cBhvr>
                                      <p:tavLst>
                                        <p:tav tm="0">
                                          <p:val>
                                            <p:fltVal val="0.000000"/>
                                          </p:val>
                                        </p:tav>
                                        <p:tav tm="100000">
                                          <p:val>
                                            <p:strVal val="#ppt_h"/>
                                          </p:val>
                                        </p:tav>
                                      </p:tavLst>
                                    </p:anim>
                                    <p:anim calcmode="lin" valueType="num">
                                      <p:cBhvr>
                                        <p:cTn id="170" dur="250" fill="hold"/>
                                        <p:tgtEl>
                                          <p:spTgt spid="57"/>
                                        </p:tgtEl>
                                        <p:attrNameLst>
                                          <p:attrName>style.rotation</p:attrName>
                                        </p:attrNameLst>
                                      </p:cBhvr>
                                      <p:tavLst>
                                        <p:tav tm="0">
                                          <p:val>
                                            <p:fltVal val="90.000000"/>
                                          </p:val>
                                        </p:tav>
                                        <p:tav tm="100000">
                                          <p:val>
                                            <p:fltVal val="0.000000"/>
                                          </p:val>
                                        </p:tav>
                                      </p:tavLst>
                                    </p:anim>
                                    <p:animEffect transition="in" filter="fade">
                                      <p:cBhvr>
                                        <p:cTn id="171" dur="250"/>
                                        <p:tgtEl>
                                          <p:spTgt spid="57"/>
                                        </p:tgtEl>
                                      </p:cBhvr>
                                    </p:animEffect>
                                  </p:childTnLst>
                                </p:cTn>
                              </p:par>
                              <p:par>
                                <p:cTn id="172" presetID="22" presetClass="entr" presetSubtype="8" fill="hold" nodeType="withEffect">
                                  <p:stCondLst>
                                    <p:cond delay="500"/>
                                  </p:stCondLst>
                                  <p:childTnLst>
                                    <p:set>
                                      <p:cBhvr>
                                        <p:cTn id="173" dur="1" fill="hold">
                                          <p:stCondLst>
                                            <p:cond delay="0"/>
                                          </p:stCondLst>
                                        </p:cTn>
                                        <p:tgtEl>
                                          <p:spTgt spid="35"/>
                                        </p:tgtEl>
                                        <p:attrNameLst>
                                          <p:attrName>style.visibility</p:attrName>
                                        </p:attrNameLst>
                                      </p:cBhvr>
                                      <p:to>
                                        <p:strVal val="visible"/>
                                      </p:to>
                                    </p:set>
                                    <p:animEffect transition="in" filter="wipe(left)">
                                      <p:cBhvr>
                                        <p:cTn id="174"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animBg="1"/>
      <p:bldP spid="17" grpId="0" animBg="1"/>
      <p:bldP spid="18"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矩形 10"/>
          <p:cNvSpPr>
            <a:spLocks noChangeAspect="1"/>
          </p:cNvSpPr>
          <p:nvPr/>
        </p:nvSpPr>
        <p:spPr>
          <a:xfrm>
            <a:off x="4821709" y="1129480"/>
            <a:ext cx="1940540" cy="211380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grpSp>
        <p:nvGrpSpPr>
          <p:cNvPr id="5" name="组合 4"/>
          <p:cNvGrpSpPr/>
          <p:nvPr/>
        </p:nvGrpSpPr>
        <p:grpSpPr>
          <a:xfrm>
            <a:off x="4646613" y="3773488"/>
            <a:ext cx="3048000" cy="1754187"/>
            <a:chOff x="898937" y="1740306"/>
            <a:chExt cx="1085881" cy="1315742"/>
          </a:xfrm>
        </p:grpSpPr>
        <p:sp>
          <p:nvSpPr>
            <p:cNvPr id="11268" name="TextBox 4"/>
            <p:cNvSpPr txBox="1"/>
            <p:nvPr/>
          </p:nvSpPr>
          <p:spPr>
            <a:xfrm>
              <a:off x="910655" y="1740306"/>
              <a:ext cx="1062445" cy="1315742"/>
            </a:xfrm>
            <a:prstGeom prst="rect">
              <a:avLst/>
            </a:prstGeom>
            <a:noFill/>
            <a:ln w="9525">
              <a:noFill/>
            </a:ln>
          </p:spPr>
          <p:txBody>
            <a:bodyPr lIns="0" rIns="0">
              <a:spAutoFit/>
            </a:bodyPr>
            <a:p>
              <a:pPr algn="ctr"/>
              <a:r>
                <a:rPr lang="zh-CN" altLang="en-US" sz="5400" b="1" dirty="0">
                  <a:latin typeface="微软雅黑" panose="020B0503020204020204" pitchFamily="34" charset="-122"/>
                  <a:ea typeface="微软雅黑" panose="020B0503020204020204" pitchFamily="34" charset="-122"/>
                </a:rPr>
                <a:t>统一统计</a:t>
              </a:r>
              <a:endParaRPr lang="zh-CN" altLang="en-US" sz="5400" b="1" dirty="0">
                <a:latin typeface="微软雅黑" panose="020B0503020204020204" pitchFamily="34" charset="-122"/>
                <a:ea typeface="微软雅黑" panose="020B0503020204020204" pitchFamily="34" charset="-122"/>
              </a:endParaRPr>
            </a:p>
          </p:txBody>
        </p:sp>
        <p:sp>
          <p:nvSpPr>
            <p:cNvPr id="11269" name="TextBox 5"/>
            <p:cNvSpPr txBox="1"/>
            <p:nvPr/>
          </p:nvSpPr>
          <p:spPr>
            <a:xfrm>
              <a:off x="898937" y="2418440"/>
              <a:ext cx="1085881" cy="276999"/>
            </a:xfrm>
            <a:prstGeom prst="rect">
              <a:avLst/>
            </a:prstGeom>
            <a:noFill/>
            <a:ln w="9525">
              <a:noFill/>
            </a:ln>
          </p:spPr>
          <p:txBody>
            <a:bodyPr>
              <a:spAutoFit/>
            </a:bodyPr>
            <a:p>
              <a:pPr algn="ctr"/>
              <a:endParaRPr lang="zh-CN" altLang="en-US" b="1" dirty="0">
                <a:solidFill>
                  <a:schemeClr val="accent1"/>
                </a:solidFill>
                <a:latin typeface="Calibri" panose="020F0502020204030204" pitchFamily="34" charset="0"/>
              </a:endParaRPr>
            </a:p>
          </p:txBody>
        </p:sp>
      </p:grpSp>
      <p:grpSp>
        <p:nvGrpSpPr>
          <p:cNvPr id="8" name="组合 7"/>
          <p:cNvGrpSpPr/>
          <p:nvPr/>
        </p:nvGrpSpPr>
        <p:grpSpPr>
          <a:xfrm>
            <a:off x="5459413" y="893763"/>
            <a:ext cx="2236787" cy="2438400"/>
            <a:chOff x="1249459" y="2668927"/>
            <a:chExt cx="1099775" cy="1198967"/>
          </a:xfrm>
        </p:grpSpPr>
        <p:sp>
          <p:nvSpPr>
            <p:cNvPr id="9" name="矩形 10"/>
            <p:cNvSpPr>
              <a:spLocks noChangeAspect="1"/>
            </p:cNvSpPr>
            <p:nvPr/>
          </p:nvSpPr>
          <p:spPr>
            <a:xfrm>
              <a:off x="1249459" y="2668927"/>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0" name="KSO_Shape"/>
            <p:cNvSpPr>
              <a:spLocks noChangeAspect="1"/>
            </p:cNvSpPr>
            <p:nvPr/>
          </p:nvSpPr>
          <p:spPr bwMode="auto">
            <a:xfrm>
              <a:off x="1613586" y="3052410"/>
              <a:ext cx="371520" cy="432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11" name="矩形 10"/>
          <p:cNvSpPr/>
          <p:nvPr/>
        </p:nvSpPr>
        <p:spPr>
          <a:xfrm>
            <a:off x="4555228" y="658067"/>
            <a:ext cx="1232944" cy="134414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01</a:t>
            </a:r>
            <a:endParaRPr kumimoji="0" lang="zh-CN" altLang="en-US" sz="3735"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12" name="椭圆 11"/>
          <p:cNvSpPr/>
          <p:nvPr/>
        </p:nvSpPr>
        <p:spPr>
          <a:xfrm>
            <a:off x="8368451" y="5477629"/>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3" name="椭圆 12"/>
          <p:cNvSpPr/>
          <p:nvPr/>
        </p:nvSpPr>
        <p:spPr>
          <a:xfrm>
            <a:off x="11248772" y="5124788"/>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2596612" y="6288117"/>
            <a:ext cx="1508787" cy="150878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a:spLocks noChangeAspect="1"/>
          </p:cNvSpPr>
          <p:nvPr/>
        </p:nvSpPr>
        <p:spPr>
          <a:xfrm>
            <a:off x="6337217" y="6143097"/>
            <a:ext cx="768000" cy="768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6" name="椭圆 15"/>
          <p:cNvSpPr>
            <a:spLocks noChangeAspect="1"/>
          </p:cNvSpPr>
          <p:nvPr/>
        </p:nvSpPr>
        <p:spPr>
          <a:xfrm>
            <a:off x="10337800" y="6288088"/>
            <a:ext cx="863600" cy="8636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7" name="椭圆 16"/>
          <p:cNvSpPr>
            <a:spLocks noChangeAspect="1"/>
          </p:cNvSpPr>
          <p:nvPr/>
        </p:nvSpPr>
        <p:spPr>
          <a:xfrm>
            <a:off x="7216775" y="6575425"/>
            <a:ext cx="1150938" cy="1152525"/>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8" name="椭圆 17"/>
          <p:cNvSpPr>
            <a:spLocks noChangeAspect="1"/>
          </p:cNvSpPr>
          <p:nvPr/>
        </p:nvSpPr>
        <p:spPr>
          <a:xfrm>
            <a:off x="4213856" y="5770287"/>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19" name="椭圆 18"/>
          <p:cNvSpPr>
            <a:spLocks noChangeAspect="1"/>
          </p:cNvSpPr>
          <p:nvPr/>
        </p:nvSpPr>
        <p:spPr>
          <a:xfrm>
            <a:off x="1679575" y="6142038"/>
            <a:ext cx="671513" cy="6731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0" name="椭圆 19"/>
          <p:cNvSpPr>
            <a:spLocks noChangeAspect="1"/>
          </p:cNvSpPr>
          <p:nvPr/>
        </p:nvSpPr>
        <p:spPr>
          <a:xfrm>
            <a:off x="1007507" y="6706511"/>
            <a:ext cx="672000" cy="67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1" name="椭圆 20"/>
          <p:cNvSpPr>
            <a:spLocks noChangeAspect="1"/>
          </p:cNvSpPr>
          <p:nvPr/>
        </p:nvSpPr>
        <p:spPr>
          <a:xfrm>
            <a:off x="335360" y="6521842"/>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2" name="椭圆 21"/>
          <p:cNvSpPr>
            <a:spLocks noChangeAspect="1"/>
          </p:cNvSpPr>
          <p:nvPr/>
        </p:nvSpPr>
        <p:spPr>
          <a:xfrm>
            <a:off x="5237163" y="6016625"/>
            <a:ext cx="334963" cy="33655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3" name="椭圆 22"/>
          <p:cNvSpPr>
            <a:spLocks noChangeAspect="1"/>
          </p:cNvSpPr>
          <p:nvPr/>
        </p:nvSpPr>
        <p:spPr>
          <a:xfrm>
            <a:off x="5842764" y="5711182"/>
            <a:ext cx="336000" cy="33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4" name="椭圆 23"/>
          <p:cNvSpPr>
            <a:spLocks noChangeAspect="1"/>
          </p:cNvSpPr>
          <p:nvPr/>
        </p:nvSpPr>
        <p:spPr>
          <a:xfrm>
            <a:off x="95250" y="6264275"/>
            <a:ext cx="239713" cy="239713"/>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000000"/>
                                          </p:val>
                                        </p:tav>
                                        <p:tav tm="100000">
                                          <p:val>
                                            <p:strVal val="#ppt_w"/>
                                          </p:val>
                                        </p:tav>
                                      </p:tavLst>
                                    </p:anim>
                                    <p:anim calcmode="lin" valueType="num">
                                      <p:cBhvr>
                                        <p:cTn id="8" dur="250" fill="hold"/>
                                        <p:tgtEl>
                                          <p:spTgt spid="4"/>
                                        </p:tgtEl>
                                        <p:attrNameLst>
                                          <p:attrName>ppt_h</p:attrName>
                                        </p:attrNameLst>
                                      </p:cBhvr>
                                      <p:tavLst>
                                        <p:tav tm="0">
                                          <p:val>
                                            <p:fltVal val="0.000000"/>
                                          </p:val>
                                        </p:tav>
                                        <p:tav tm="100000">
                                          <p:val>
                                            <p:strVal val="#ppt_h"/>
                                          </p:val>
                                        </p:tav>
                                      </p:tavLst>
                                    </p:anim>
                                    <p:animEffect transition="in" filter="fade">
                                      <p:cBhvr>
                                        <p:cTn id="9" dur="25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par>
                                <p:cTn id="13" presetID="42" presetClass="path" presetSubtype="0" accel="50000" decel="50000" autoRev="1" fill="hold" nodeType="withEffect">
                                  <p:stCondLst>
                                    <p:cond delay="0"/>
                                  </p:stCondLst>
                                  <p:childTnLst>
                                    <p:animMotion origin="layout" path="M 2.77778E-7 1.80191E-6 L -0.06302 -0.00062 " pathEditMode="relative" rAng="0" ptsTypes="AA">
                                      <p:cBhvr>
                                        <p:cTn id="14" dur="250" fill="hold"/>
                                        <p:tgtEl>
                                          <p:spTgt spid="8"/>
                                        </p:tgtEl>
                                        <p:attrNameLst>
                                          <p:attrName>ppt_x</p:attrName>
                                          <p:attrName>ppt_y</p:attrName>
                                        </p:attrNameLst>
                                      </p:cBhvr>
                                      <p:rCtr x="-316000" y="-3100"/>
                                    </p:animMotion>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250" fill="hold"/>
                                        <p:tgtEl>
                                          <p:spTgt spid="11"/>
                                        </p:tgtEl>
                                        <p:attrNameLst>
                                          <p:attrName>ppt_w</p:attrName>
                                        </p:attrNameLst>
                                      </p:cBhvr>
                                      <p:tavLst>
                                        <p:tav tm="0">
                                          <p:val>
                                            <p:fltVal val="0.000000"/>
                                          </p:val>
                                        </p:tav>
                                        <p:tav tm="100000">
                                          <p:val>
                                            <p:strVal val="#ppt_w"/>
                                          </p:val>
                                        </p:tav>
                                      </p:tavLst>
                                    </p:anim>
                                    <p:anim calcmode="lin" valueType="num">
                                      <p:cBhvr>
                                        <p:cTn id="19" dur="250" fill="hold"/>
                                        <p:tgtEl>
                                          <p:spTgt spid="11"/>
                                        </p:tgtEl>
                                        <p:attrNameLst>
                                          <p:attrName>ppt_h</p:attrName>
                                        </p:attrNameLst>
                                      </p:cBhvr>
                                      <p:tavLst>
                                        <p:tav tm="0">
                                          <p:val>
                                            <p:fltVal val="0.000000"/>
                                          </p:val>
                                        </p:tav>
                                        <p:tav tm="100000">
                                          <p:val>
                                            <p:strVal val="#ppt_h"/>
                                          </p:val>
                                        </p:tav>
                                      </p:tavLst>
                                    </p:anim>
                                    <p:anim calcmode="lin" valueType="num">
                                      <p:cBhvr>
                                        <p:cTn id="20" dur="250" fill="hold"/>
                                        <p:tgtEl>
                                          <p:spTgt spid="11"/>
                                        </p:tgtEl>
                                        <p:attrNameLst>
                                          <p:attrName>style.rotation</p:attrName>
                                        </p:attrNameLst>
                                      </p:cBhvr>
                                      <p:tavLst>
                                        <p:tav tm="0">
                                          <p:val>
                                            <p:fltVal val="90.000000"/>
                                          </p:val>
                                        </p:tav>
                                        <p:tav tm="100000">
                                          <p:val>
                                            <p:fltVal val="0.000000"/>
                                          </p:val>
                                        </p:tav>
                                      </p:tavLst>
                                    </p:anim>
                                    <p:animEffect transition="in" filter="fade">
                                      <p:cBhvr>
                                        <p:cTn id="21" dur="250"/>
                                        <p:tgtEl>
                                          <p:spTgt spid="11"/>
                                        </p:tgtEl>
                                      </p:cBhvr>
                                    </p:animEffect>
                                  </p:childTnLst>
                                </p:cTn>
                              </p:par>
                              <p:par>
                                <p:cTn id="22" presetID="2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250"/>
                                        <p:tgtEl>
                                          <p:spTgt spid="5"/>
                                        </p:tgtEl>
                                      </p:cBhvr>
                                    </p:animEffect>
                                  </p:childTnLst>
                                </p:cTn>
                              </p:par>
                            </p:childTnLst>
                          </p:cTn>
                        </p:par>
                        <p:par>
                          <p:cTn id="25" fill="hold">
                            <p:stCondLst>
                              <p:cond delay="100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250" fill="hold"/>
                                        <p:tgtEl>
                                          <p:spTgt spid="13"/>
                                        </p:tgtEl>
                                        <p:attrNameLst>
                                          <p:attrName>ppt_w</p:attrName>
                                        </p:attrNameLst>
                                      </p:cBhvr>
                                      <p:tavLst>
                                        <p:tav tm="0">
                                          <p:val>
                                            <p:fltVal val="0.000000"/>
                                          </p:val>
                                        </p:tav>
                                        <p:tav tm="100000">
                                          <p:val>
                                            <p:strVal val="#ppt_w"/>
                                          </p:val>
                                        </p:tav>
                                      </p:tavLst>
                                    </p:anim>
                                    <p:anim calcmode="lin" valueType="num">
                                      <p:cBhvr>
                                        <p:cTn id="29" dur="250" fill="hold"/>
                                        <p:tgtEl>
                                          <p:spTgt spid="13"/>
                                        </p:tgtEl>
                                        <p:attrNameLst>
                                          <p:attrName>ppt_h</p:attrName>
                                        </p:attrNameLst>
                                      </p:cBhvr>
                                      <p:tavLst>
                                        <p:tav tm="0">
                                          <p:val>
                                            <p:fltVal val="0.000000"/>
                                          </p:val>
                                        </p:tav>
                                        <p:tav tm="100000">
                                          <p:val>
                                            <p:strVal val="#ppt_h"/>
                                          </p:val>
                                        </p:tav>
                                      </p:tavLst>
                                    </p:anim>
                                    <p:anim calcmode="lin" valueType="num">
                                      <p:cBhvr>
                                        <p:cTn id="30" dur="250" fill="hold"/>
                                        <p:tgtEl>
                                          <p:spTgt spid="13"/>
                                        </p:tgtEl>
                                        <p:attrNameLst>
                                          <p:attrName>ppt_x</p:attrName>
                                        </p:attrNameLst>
                                      </p:cBhvr>
                                      <p:tavLst>
                                        <p:tav tm="0">
                                          <p:val>
                                            <p:fltVal val="0.500000"/>
                                          </p:val>
                                        </p:tav>
                                        <p:tav tm="100000">
                                          <p:val>
                                            <p:strVal val="#ppt_x"/>
                                          </p:val>
                                        </p:tav>
                                      </p:tavLst>
                                    </p:anim>
                                    <p:anim calcmode="lin" valueType="num">
                                      <p:cBhvr>
                                        <p:cTn id="31" dur="250" fill="hold"/>
                                        <p:tgtEl>
                                          <p:spTgt spid="13"/>
                                        </p:tgtEl>
                                        <p:attrNameLst>
                                          <p:attrName>ppt_y</p:attrName>
                                        </p:attrNameLst>
                                      </p:cBhvr>
                                      <p:tavLst>
                                        <p:tav tm="0">
                                          <p:val>
                                            <p:fltVal val="0.500000"/>
                                          </p:val>
                                        </p:tav>
                                        <p:tav tm="100000">
                                          <p:val>
                                            <p:strVal val="#ppt_y"/>
                                          </p:val>
                                        </p:tav>
                                      </p:tavLst>
                                    </p:anim>
                                  </p:childTnLst>
                                </p:cTn>
                              </p:par>
                              <p:par>
                                <p:cTn id="32" presetID="23" presetClass="entr" presetSubtype="528" fill="hold" nodeType="withEffect">
                                  <p:stCondLst>
                                    <p:cond delay="1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fltVal val="0.000000"/>
                                          </p:val>
                                        </p:tav>
                                        <p:tav tm="100000">
                                          <p:val>
                                            <p:strVal val="#ppt_w"/>
                                          </p:val>
                                        </p:tav>
                                      </p:tavLst>
                                    </p:anim>
                                    <p:anim calcmode="lin" valueType="num">
                                      <p:cBhvr>
                                        <p:cTn id="35" dur="250" fill="hold"/>
                                        <p:tgtEl>
                                          <p:spTgt spid="14"/>
                                        </p:tgtEl>
                                        <p:attrNameLst>
                                          <p:attrName>ppt_h</p:attrName>
                                        </p:attrNameLst>
                                      </p:cBhvr>
                                      <p:tavLst>
                                        <p:tav tm="0">
                                          <p:val>
                                            <p:fltVal val="0.000000"/>
                                          </p:val>
                                        </p:tav>
                                        <p:tav tm="100000">
                                          <p:val>
                                            <p:strVal val="#ppt_h"/>
                                          </p:val>
                                        </p:tav>
                                      </p:tavLst>
                                    </p:anim>
                                    <p:anim calcmode="lin" valueType="num">
                                      <p:cBhvr>
                                        <p:cTn id="36" dur="250" fill="hold"/>
                                        <p:tgtEl>
                                          <p:spTgt spid="14"/>
                                        </p:tgtEl>
                                        <p:attrNameLst>
                                          <p:attrName>ppt_x</p:attrName>
                                        </p:attrNameLst>
                                      </p:cBhvr>
                                      <p:tavLst>
                                        <p:tav tm="0">
                                          <p:val>
                                            <p:fltVal val="0.500000"/>
                                          </p:val>
                                        </p:tav>
                                        <p:tav tm="100000">
                                          <p:val>
                                            <p:strVal val="#ppt_x"/>
                                          </p:val>
                                        </p:tav>
                                      </p:tavLst>
                                    </p:anim>
                                    <p:anim calcmode="lin" valueType="num">
                                      <p:cBhvr>
                                        <p:cTn id="37" dur="250" fill="hold"/>
                                        <p:tgtEl>
                                          <p:spTgt spid="14"/>
                                        </p:tgtEl>
                                        <p:attrNameLst>
                                          <p:attrName>ppt_y</p:attrName>
                                        </p:attrNameLst>
                                      </p:cBhvr>
                                      <p:tavLst>
                                        <p:tav tm="0">
                                          <p:val>
                                            <p:fltVal val="0.500000"/>
                                          </p:val>
                                        </p:tav>
                                        <p:tav tm="100000">
                                          <p:val>
                                            <p:strVal val="#ppt_y"/>
                                          </p:val>
                                        </p:tav>
                                      </p:tavLst>
                                    </p:anim>
                                  </p:childTnLst>
                                </p:cTn>
                              </p:par>
                              <p:par>
                                <p:cTn id="38" presetID="23" presetClass="entr" presetSubtype="528" fill="hold" nodeType="withEffect">
                                  <p:stCondLst>
                                    <p:cond delay="103"/>
                                  </p:stCondLst>
                                  <p:childTnLst>
                                    <p:set>
                                      <p:cBhvr>
                                        <p:cTn id="39" dur="1" fill="hold">
                                          <p:stCondLst>
                                            <p:cond delay="0"/>
                                          </p:stCondLst>
                                        </p:cTn>
                                        <p:tgtEl>
                                          <p:spTgt spid="15"/>
                                        </p:tgtEl>
                                        <p:attrNameLst>
                                          <p:attrName>style.visibility</p:attrName>
                                        </p:attrNameLst>
                                      </p:cBhvr>
                                      <p:to>
                                        <p:strVal val="visible"/>
                                      </p:to>
                                    </p:set>
                                    <p:anim calcmode="lin" valueType="num">
                                      <p:cBhvr>
                                        <p:cTn id="40" dur="250" fill="hold"/>
                                        <p:tgtEl>
                                          <p:spTgt spid="15"/>
                                        </p:tgtEl>
                                        <p:attrNameLst>
                                          <p:attrName>ppt_w</p:attrName>
                                        </p:attrNameLst>
                                      </p:cBhvr>
                                      <p:tavLst>
                                        <p:tav tm="0">
                                          <p:val>
                                            <p:fltVal val="0.000000"/>
                                          </p:val>
                                        </p:tav>
                                        <p:tav tm="100000">
                                          <p:val>
                                            <p:strVal val="#ppt_w"/>
                                          </p:val>
                                        </p:tav>
                                      </p:tavLst>
                                    </p:anim>
                                    <p:anim calcmode="lin" valueType="num">
                                      <p:cBhvr>
                                        <p:cTn id="41" dur="250" fill="hold"/>
                                        <p:tgtEl>
                                          <p:spTgt spid="15"/>
                                        </p:tgtEl>
                                        <p:attrNameLst>
                                          <p:attrName>ppt_h</p:attrName>
                                        </p:attrNameLst>
                                      </p:cBhvr>
                                      <p:tavLst>
                                        <p:tav tm="0">
                                          <p:val>
                                            <p:fltVal val="0.000000"/>
                                          </p:val>
                                        </p:tav>
                                        <p:tav tm="100000">
                                          <p:val>
                                            <p:strVal val="#ppt_h"/>
                                          </p:val>
                                        </p:tav>
                                      </p:tavLst>
                                    </p:anim>
                                    <p:anim calcmode="lin" valueType="num">
                                      <p:cBhvr>
                                        <p:cTn id="42" dur="250" fill="hold"/>
                                        <p:tgtEl>
                                          <p:spTgt spid="15"/>
                                        </p:tgtEl>
                                        <p:attrNameLst>
                                          <p:attrName>ppt_x</p:attrName>
                                        </p:attrNameLst>
                                      </p:cBhvr>
                                      <p:tavLst>
                                        <p:tav tm="0">
                                          <p:val>
                                            <p:fltVal val="0.500000"/>
                                          </p:val>
                                        </p:tav>
                                        <p:tav tm="100000">
                                          <p:val>
                                            <p:strVal val="#ppt_x"/>
                                          </p:val>
                                        </p:tav>
                                      </p:tavLst>
                                    </p:anim>
                                    <p:anim calcmode="lin" valueType="num">
                                      <p:cBhvr>
                                        <p:cTn id="43" dur="250" fill="hold"/>
                                        <p:tgtEl>
                                          <p:spTgt spid="15"/>
                                        </p:tgtEl>
                                        <p:attrNameLst>
                                          <p:attrName>ppt_y</p:attrName>
                                        </p:attrNameLst>
                                      </p:cBhvr>
                                      <p:tavLst>
                                        <p:tav tm="0">
                                          <p:val>
                                            <p:fltVal val="0.500000"/>
                                          </p:val>
                                        </p:tav>
                                        <p:tav tm="100000">
                                          <p:val>
                                            <p:strVal val="#ppt_y"/>
                                          </p:val>
                                        </p:tav>
                                      </p:tavLst>
                                    </p:anim>
                                  </p:childTnLst>
                                </p:cTn>
                              </p:par>
                              <p:par>
                                <p:cTn id="44" presetID="23" presetClass="entr" presetSubtype="528"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000000"/>
                                          </p:val>
                                        </p:tav>
                                        <p:tav tm="100000">
                                          <p:val>
                                            <p:strVal val="#ppt_w"/>
                                          </p:val>
                                        </p:tav>
                                      </p:tavLst>
                                    </p:anim>
                                    <p:anim calcmode="lin" valueType="num">
                                      <p:cBhvr>
                                        <p:cTn id="47" dur="250" fill="hold"/>
                                        <p:tgtEl>
                                          <p:spTgt spid="16"/>
                                        </p:tgtEl>
                                        <p:attrNameLst>
                                          <p:attrName>ppt_h</p:attrName>
                                        </p:attrNameLst>
                                      </p:cBhvr>
                                      <p:tavLst>
                                        <p:tav tm="0">
                                          <p:val>
                                            <p:fltVal val="0.000000"/>
                                          </p:val>
                                        </p:tav>
                                        <p:tav tm="100000">
                                          <p:val>
                                            <p:strVal val="#ppt_h"/>
                                          </p:val>
                                        </p:tav>
                                      </p:tavLst>
                                    </p:anim>
                                    <p:anim calcmode="lin" valueType="num">
                                      <p:cBhvr>
                                        <p:cTn id="48" dur="250" fill="hold"/>
                                        <p:tgtEl>
                                          <p:spTgt spid="16"/>
                                        </p:tgtEl>
                                        <p:attrNameLst>
                                          <p:attrName>ppt_x</p:attrName>
                                        </p:attrNameLst>
                                      </p:cBhvr>
                                      <p:tavLst>
                                        <p:tav tm="0">
                                          <p:val>
                                            <p:fltVal val="0.500000"/>
                                          </p:val>
                                        </p:tav>
                                        <p:tav tm="100000">
                                          <p:val>
                                            <p:strVal val="#ppt_x"/>
                                          </p:val>
                                        </p:tav>
                                      </p:tavLst>
                                    </p:anim>
                                    <p:anim calcmode="lin" valueType="num">
                                      <p:cBhvr>
                                        <p:cTn id="49" dur="250" fill="hold"/>
                                        <p:tgtEl>
                                          <p:spTgt spid="16"/>
                                        </p:tgtEl>
                                        <p:attrNameLst>
                                          <p:attrName>ppt_y</p:attrName>
                                        </p:attrNameLst>
                                      </p:cBhvr>
                                      <p:tavLst>
                                        <p:tav tm="0">
                                          <p:val>
                                            <p:fltVal val="0.500000"/>
                                          </p:val>
                                        </p:tav>
                                        <p:tav tm="100000">
                                          <p:val>
                                            <p:strVal val="#ppt_y"/>
                                          </p:val>
                                        </p:tav>
                                      </p:tavLst>
                                    </p:anim>
                                  </p:childTnLst>
                                </p:cTn>
                              </p:par>
                              <p:par>
                                <p:cTn id="50" presetID="23" presetClass="entr" presetSubtype="528" fill="hold" nodeType="withEffect">
                                  <p:stCondLst>
                                    <p:cond delay="3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250" fill="hold"/>
                                        <p:tgtEl>
                                          <p:spTgt spid="12"/>
                                        </p:tgtEl>
                                        <p:attrNameLst>
                                          <p:attrName>ppt_w</p:attrName>
                                        </p:attrNameLst>
                                      </p:cBhvr>
                                      <p:tavLst>
                                        <p:tav tm="0">
                                          <p:val>
                                            <p:fltVal val="0.000000"/>
                                          </p:val>
                                        </p:tav>
                                        <p:tav tm="100000">
                                          <p:val>
                                            <p:strVal val="#ppt_w"/>
                                          </p:val>
                                        </p:tav>
                                      </p:tavLst>
                                    </p:anim>
                                    <p:anim calcmode="lin" valueType="num">
                                      <p:cBhvr>
                                        <p:cTn id="53" dur="250" fill="hold"/>
                                        <p:tgtEl>
                                          <p:spTgt spid="12"/>
                                        </p:tgtEl>
                                        <p:attrNameLst>
                                          <p:attrName>ppt_h</p:attrName>
                                        </p:attrNameLst>
                                      </p:cBhvr>
                                      <p:tavLst>
                                        <p:tav tm="0">
                                          <p:val>
                                            <p:fltVal val="0.000000"/>
                                          </p:val>
                                        </p:tav>
                                        <p:tav tm="100000">
                                          <p:val>
                                            <p:strVal val="#ppt_h"/>
                                          </p:val>
                                        </p:tav>
                                      </p:tavLst>
                                    </p:anim>
                                    <p:anim calcmode="lin" valueType="num">
                                      <p:cBhvr>
                                        <p:cTn id="54" dur="250" fill="hold"/>
                                        <p:tgtEl>
                                          <p:spTgt spid="12"/>
                                        </p:tgtEl>
                                        <p:attrNameLst>
                                          <p:attrName>ppt_x</p:attrName>
                                        </p:attrNameLst>
                                      </p:cBhvr>
                                      <p:tavLst>
                                        <p:tav tm="0">
                                          <p:val>
                                            <p:fltVal val="0.500000"/>
                                          </p:val>
                                        </p:tav>
                                        <p:tav tm="100000">
                                          <p:val>
                                            <p:strVal val="#ppt_x"/>
                                          </p:val>
                                        </p:tav>
                                      </p:tavLst>
                                    </p:anim>
                                    <p:anim calcmode="lin" valueType="num">
                                      <p:cBhvr>
                                        <p:cTn id="55" dur="250" fill="hold"/>
                                        <p:tgtEl>
                                          <p:spTgt spid="12"/>
                                        </p:tgtEl>
                                        <p:attrNameLst>
                                          <p:attrName>ppt_y</p:attrName>
                                        </p:attrNameLst>
                                      </p:cBhvr>
                                      <p:tavLst>
                                        <p:tav tm="0">
                                          <p:val>
                                            <p:fltVal val="0.500000"/>
                                          </p:val>
                                        </p:tav>
                                        <p:tav tm="100000">
                                          <p:val>
                                            <p:strVal val="#ppt_y"/>
                                          </p:val>
                                        </p:tav>
                                      </p:tavLst>
                                    </p:anim>
                                  </p:childTnLst>
                                </p:cTn>
                              </p:par>
                              <p:par>
                                <p:cTn id="56" presetID="23" presetClass="entr" presetSubtype="528" fill="hold" nodeType="withEffect">
                                  <p:stCondLst>
                                    <p:cond delay="46"/>
                                  </p:stCondLst>
                                  <p:childTnLst>
                                    <p:set>
                                      <p:cBhvr>
                                        <p:cTn id="57" dur="1" fill="hold">
                                          <p:stCondLst>
                                            <p:cond delay="0"/>
                                          </p:stCondLst>
                                        </p:cTn>
                                        <p:tgtEl>
                                          <p:spTgt spid="18"/>
                                        </p:tgtEl>
                                        <p:attrNameLst>
                                          <p:attrName>style.visibility</p:attrName>
                                        </p:attrNameLst>
                                      </p:cBhvr>
                                      <p:to>
                                        <p:strVal val="visible"/>
                                      </p:to>
                                    </p:set>
                                    <p:anim calcmode="lin" valueType="num">
                                      <p:cBhvr>
                                        <p:cTn id="58" dur="250" fill="hold"/>
                                        <p:tgtEl>
                                          <p:spTgt spid="18"/>
                                        </p:tgtEl>
                                        <p:attrNameLst>
                                          <p:attrName>ppt_w</p:attrName>
                                        </p:attrNameLst>
                                      </p:cBhvr>
                                      <p:tavLst>
                                        <p:tav tm="0">
                                          <p:val>
                                            <p:fltVal val="0.000000"/>
                                          </p:val>
                                        </p:tav>
                                        <p:tav tm="100000">
                                          <p:val>
                                            <p:strVal val="#ppt_w"/>
                                          </p:val>
                                        </p:tav>
                                      </p:tavLst>
                                    </p:anim>
                                    <p:anim calcmode="lin" valueType="num">
                                      <p:cBhvr>
                                        <p:cTn id="59" dur="250" fill="hold"/>
                                        <p:tgtEl>
                                          <p:spTgt spid="18"/>
                                        </p:tgtEl>
                                        <p:attrNameLst>
                                          <p:attrName>ppt_h</p:attrName>
                                        </p:attrNameLst>
                                      </p:cBhvr>
                                      <p:tavLst>
                                        <p:tav tm="0">
                                          <p:val>
                                            <p:fltVal val="0.000000"/>
                                          </p:val>
                                        </p:tav>
                                        <p:tav tm="100000">
                                          <p:val>
                                            <p:strVal val="#ppt_h"/>
                                          </p:val>
                                        </p:tav>
                                      </p:tavLst>
                                    </p:anim>
                                    <p:anim calcmode="lin" valueType="num">
                                      <p:cBhvr>
                                        <p:cTn id="60" dur="250" fill="hold"/>
                                        <p:tgtEl>
                                          <p:spTgt spid="18"/>
                                        </p:tgtEl>
                                        <p:attrNameLst>
                                          <p:attrName>ppt_x</p:attrName>
                                        </p:attrNameLst>
                                      </p:cBhvr>
                                      <p:tavLst>
                                        <p:tav tm="0">
                                          <p:val>
                                            <p:fltVal val="0.500000"/>
                                          </p:val>
                                        </p:tav>
                                        <p:tav tm="100000">
                                          <p:val>
                                            <p:strVal val="#ppt_x"/>
                                          </p:val>
                                        </p:tav>
                                      </p:tavLst>
                                    </p:anim>
                                    <p:anim calcmode="lin" valueType="num">
                                      <p:cBhvr>
                                        <p:cTn id="61" dur="250" fill="hold"/>
                                        <p:tgtEl>
                                          <p:spTgt spid="18"/>
                                        </p:tgtEl>
                                        <p:attrNameLst>
                                          <p:attrName>ppt_y</p:attrName>
                                        </p:attrNameLst>
                                      </p:cBhvr>
                                      <p:tavLst>
                                        <p:tav tm="0">
                                          <p:val>
                                            <p:fltVal val="0.500000"/>
                                          </p:val>
                                        </p:tav>
                                        <p:tav tm="100000">
                                          <p:val>
                                            <p:strVal val="#ppt_y"/>
                                          </p:val>
                                        </p:tav>
                                      </p:tavLst>
                                    </p:anim>
                                  </p:childTnLst>
                                </p:cTn>
                              </p:par>
                              <p:par>
                                <p:cTn id="62" presetID="23" presetClass="entr" presetSubtype="528" fill="hold" grpId="0" nodeType="withEffect">
                                  <p:stCondLst>
                                    <p:cond delay="46"/>
                                  </p:stCondLst>
                                  <p:childTnLst>
                                    <p:set>
                                      <p:cBhvr>
                                        <p:cTn id="63" dur="1" fill="hold">
                                          <p:stCondLst>
                                            <p:cond delay="0"/>
                                          </p:stCondLst>
                                        </p:cTn>
                                        <p:tgtEl>
                                          <p:spTgt spid="17"/>
                                        </p:tgtEl>
                                        <p:attrNameLst>
                                          <p:attrName>style.visibility</p:attrName>
                                        </p:attrNameLst>
                                      </p:cBhvr>
                                      <p:to>
                                        <p:strVal val="visible"/>
                                      </p:to>
                                    </p:set>
                                    <p:anim calcmode="lin" valueType="num">
                                      <p:cBhvr>
                                        <p:cTn id="64" dur="250" fill="hold"/>
                                        <p:tgtEl>
                                          <p:spTgt spid="17"/>
                                        </p:tgtEl>
                                        <p:attrNameLst>
                                          <p:attrName>ppt_w</p:attrName>
                                        </p:attrNameLst>
                                      </p:cBhvr>
                                      <p:tavLst>
                                        <p:tav tm="0">
                                          <p:val>
                                            <p:fltVal val="0.000000"/>
                                          </p:val>
                                        </p:tav>
                                        <p:tav tm="100000">
                                          <p:val>
                                            <p:strVal val="#ppt_w"/>
                                          </p:val>
                                        </p:tav>
                                      </p:tavLst>
                                    </p:anim>
                                    <p:anim calcmode="lin" valueType="num">
                                      <p:cBhvr>
                                        <p:cTn id="65" dur="250" fill="hold"/>
                                        <p:tgtEl>
                                          <p:spTgt spid="17"/>
                                        </p:tgtEl>
                                        <p:attrNameLst>
                                          <p:attrName>ppt_h</p:attrName>
                                        </p:attrNameLst>
                                      </p:cBhvr>
                                      <p:tavLst>
                                        <p:tav tm="0">
                                          <p:val>
                                            <p:fltVal val="0.000000"/>
                                          </p:val>
                                        </p:tav>
                                        <p:tav tm="100000">
                                          <p:val>
                                            <p:strVal val="#ppt_h"/>
                                          </p:val>
                                        </p:tav>
                                      </p:tavLst>
                                    </p:anim>
                                    <p:anim calcmode="lin" valueType="num">
                                      <p:cBhvr>
                                        <p:cTn id="66" dur="250" fill="hold"/>
                                        <p:tgtEl>
                                          <p:spTgt spid="17"/>
                                        </p:tgtEl>
                                        <p:attrNameLst>
                                          <p:attrName>ppt_x</p:attrName>
                                        </p:attrNameLst>
                                      </p:cBhvr>
                                      <p:tavLst>
                                        <p:tav tm="0">
                                          <p:val>
                                            <p:fltVal val="0.500000"/>
                                          </p:val>
                                        </p:tav>
                                        <p:tav tm="100000">
                                          <p:val>
                                            <p:strVal val="#ppt_x"/>
                                          </p:val>
                                        </p:tav>
                                      </p:tavLst>
                                    </p:anim>
                                    <p:anim calcmode="lin" valueType="num">
                                      <p:cBhvr>
                                        <p:cTn id="67" dur="250" fill="hold"/>
                                        <p:tgtEl>
                                          <p:spTgt spid="17"/>
                                        </p:tgtEl>
                                        <p:attrNameLst>
                                          <p:attrName>ppt_y</p:attrName>
                                        </p:attrNameLst>
                                      </p:cBhvr>
                                      <p:tavLst>
                                        <p:tav tm="0">
                                          <p:val>
                                            <p:fltVal val="0.500000"/>
                                          </p:val>
                                        </p:tav>
                                        <p:tav tm="100000">
                                          <p:val>
                                            <p:strVal val="#ppt_y"/>
                                          </p:val>
                                        </p:tav>
                                      </p:tavLst>
                                    </p:anim>
                                  </p:childTnLst>
                                </p:cTn>
                              </p:par>
                              <p:par>
                                <p:cTn id="68" presetID="23" presetClass="entr" presetSubtype="528" fill="hold" grpId="0" nodeType="withEffect">
                                  <p:stCondLst>
                                    <p:cond delay="296"/>
                                  </p:stCondLst>
                                  <p:childTnLst>
                                    <p:set>
                                      <p:cBhvr>
                                        <p:cTn id="69" dur="1" fill="hold">
                                          <p:stCondLst>
                                            <p:cond delay="0"/>
                                          </p:stCondLst>
                                        </p:cTn>
                                        <p:tgtEl>
                                          <p:spTgt spid="19"/>
                                        </p:tgtEl>
                                        <p:attrNameLst>
                                          <p:attrName>style.visibility</p:attrName>
                                        </p:attrNameLst>
                                      </p:cBhvr>
                                      <p:to>
                                        <p:strVal val="visible"/>
                                      </p:to>
                                    </p:set>
                                    <p:anim calcmode="lin" valueType="num">
                                      <p:cBhvr>
                                        <p:cTn id="70" dur="250" fill="hold"/>
                                        <p:tgtEl>
                                          <p:spTgt spid="19"/>
                                        </p:tgtEl>
                                        <p:attrNameLst>
                                          <p:attrName>ppt_w</p:attrName>
                                        </p:attrNameLst>
                                      </p:cBhvr>
                                      <p:tavLst>
                                        <p:tav tm="0">
                                          <p:val>
                                            <p:fltVal val="0.000000"/>
                                          </p:val>
                                        </p:tav>
                                        <p:tav tm="100000">
                                          <p:val>
                                            <p:strVal val="#ppt_w"/>
                                          </p:val>
                                        </p:tav>
                                      </p:tavLst>
                                    </p:anim>
                                    <p:anim calcmode="lin" valueType="num">
                                      <p:cBhvr>
                                        <p:cTn id="71" dur="250" fill="hold"/>
                                        <p:tgtEl>
                                          <p:spTgt spid="19"/>
                                        </p:tgtEl>
                                        <p:attrNameLst>
                                          <p:attrName>ppt_h</p:attrName>
                                        </p:attrNameLst>
                                      </p:cBhvr>
                                      <p:tavLst>
                                        <p:tav tm="0">
                                          <p:val>
                                            <p:fltVal val="0.000000"/>
                                          </p:val>
                                        </p:tav>
                                        <p:tav tm="100000">
                                          <p:val>
                                            <p:strVal val="#ppt_h"/>
                                          </p:val>
                                        </p:tav>
                                      </p:tavLst>
                                    </p:anim>
                                    <p:anim calcmode="lin" valueType="num">
                                      <p:cBhvr>
                                        <p:cTn id="72" dur="250" fill="hold"/>
                                        <p:tgtEl>
                                          <p:spTgt spid="19"/>
                                        </p:tgtEl>
                                        <p:attrNameLst>
                                          <p:attrName>ppt_x</p:attrName>
                                        </p:attrNameLst>
                                      </p:cBhvr>
                                      <p:tavLst>
                                        <p:tav tm="0">
                                          <p:val>
                                            <p:fltVal val="0.500000"/>
                                          </p:val>
                                        </p:tav>
                                        <p:tav tm="100000">
                                          <p:val>
                                            <p:strVal val="#ppt_x"/>
                                          </p:val>
                                        </p:tav>
                                      </p:tavLst>
                                    </p:anim>
                                    <p:anim calcmode="lin" valueType="num">
                                      <p:cBhvr>
                                        <p:cTn id="73" dur="250" fill="hold"/>
                                        <p:tgtEl>
                                          <p:spTgt spid="19"/>
                                        </p:tgtEl>
                                        <p:attrNameLst>
                                          <p:attrName>ppt_y</p:attrName>
                                        </p:attrNameLst>
                                      </p:cBhvr>
                                      <p:tavLst>
                                        <p:tav tm="0">
                                          <p:val>
                                            <p:fltVal val="0.500000"/>
                                          </p:val>
                                        </p:tav>
                                        <p:tav tm="100000">
                                          <p:val>
                                            <p:strVal val="#ppt_y"/>
                                          </p:val>
                                        </p:tav>
                                      </p:tavLst>
                                    </p:anim>
                                  </p:childTnLst>
                                </p:cTn>
                              </p:par>
                              <p:par>
                                <p:cTn id="74" presetID="23" presetClass="entr" presetSubtype="528" fill="hold" nodeType="withEffect">
                                  <p:stCondLst>
                                    <p:cond delay="382"/>
                                  </p:stCondLst>
                                  <p:childTnLst>
                                    <p:set>
                                      <p:cBhvr>
                                        <p:cTn id="75" dur="1" fill="hold">
                                          <p:stCondLst>
                                            <p:cond delay="0"/>
                                          </p:stCondLst>
                                        </p:cTn>
                                        <p:tgtEl>
                                          <p:spTgt spid="20"/>
                                        </p:tgtEl>
                                        <p:attrNameLst>
                                          <p:attrName>style.visibility</p:attrName>
                                        </p:attrNameLst>
                                      </p:cBhvr>
                                      <p:to>
                                        <p:strVal val="visible"/>
                                      </p:to>
                                    </p:set>
                                    <p:anim calcmode="lin" valueType="num">
                                      <p:cBhvr>
                                        <p:cTn id="76" dur="250" fill="hold"/>
                                        <p:tgtEl>
                                          <p:spTgt spid="20"/>
                                        </p:tgtEl>
                                        <p:attrNameLst>
                                          <p:attrName>ppt_w</p:attrName>
                                        </p:attrNameLst>
                                      </p:cBhvr>
                                      <p:tavLst>
                                        <p:tav tm="0">
                                          <p:val>
                                            <p:fltVal val="0.000000"/>
                                          </p:val>
                                        </p:tav>
                                        <p:tav tm="100000">
                                          <p:val>
                                            <p:strVal val="#ppt_w"/>
                                          </p:val>
                                        </p:tav>
                                      </p:tavLst>
                                    </p:anim>
                                    <p:anim calcmode="lin" valueType="num">
                                      <p:cBhvr>
                                        <p:cTn id="77" dur="250" fill="hold"/>
                                        <p:tgtEl>
                                          <p:spTgt spid="20"/>
                                        </p:tgtEl>
                                        <p:attrNameLst>
                                          <p:attrName>ppt_h</p:attrName>
                                        </p:attrNameLst>
                                      </p:cBhvr>
                                      <p:tavLst>
                                        <p:tav tm="0">
                                          <p:val>
                                            <p:fltVal val="0.000000"/>
                                          </p:val>
                                        </p:tav>
                                        <p:tav tm="100000">
                                          <p:val>
                                            <p:strVal val="#ppt_h"/>
                                          </p:val>
                                        </p:tav>
                                      </p:tavLst>
                                    </p:anim>
                                    <p:anim calcmode="lin" valueType="num">
                                      <p:cBhvr>
                                        <p:cTn id="78" dur="250" fill="hold"/>
                                        <p:tgtEl>
                                          <p:spTgt spid="20"/>
                                        </p:tgtEl>
                                        <p:attrNameLst>
                                          <p:attrName>ppt_x</p:attrName>
                                        </p:attrNameLst>
                                      </p:cBhvr>
                                      <p:tavLst>
                                        <p:tav tm="0">
                                          <p:val>
                                            <p:fltVal val="0.500000"/>
                                          </p:val>
                                        </p:tav>
                                        <p:tav tm="100000">
                                          <p:val>
                                            <p:strVal val="#ppt_x"/>
                                          </p:val>
                                        </p:tav>
                                      </p:tavLst>
                                    </p:anim>
                                    <p:anim calcmode="lin" valueType="num">
                                      <p:cBhvr>
                                        <p:cTn id="79" dur="250" fill="hold"/>
                                        <p:tgtEl>
                                          <p:spTgt spid="20"/>
                                        </p:tgtEl>
                                        <p:attrNameLst>
                                          <p:attrName>ppt_y</p:attrName>
                                        </p:attrNameLst>
                                      </p:cBhvr>
                                      <p:tavLst>
                                        <p:tav tm="0">
                                          <p:val>
                                            <p:fltVal val="0.500000"/>
                                          </p:val>
                                        </p:tav>
                                        <p:tav tm="100000">
                                          <p:val>
                                            <p:strVal val="#ppt_y"/>
                                          </p:val>
                                        </p:tav>
                                      </p:tavLst>
                                    </p:anim>
                                  </p:childTnLst>
                                </p:cTn>
                              </p:par>
                              <p:par>
                                <p:cTn id="80" presetID="23" presetClass="entr" presetSubtype="528" fill="hold" nodeType="withEffect">
                                  <p:stCondLst>
                                    <p:cond delay="301"/>
                                  </p:stCondLst>
                                  <p:childTnLst>
                                    <p:set>
                                      <p:cBhvr>
                                        <p:cTn id="81" dur="1" fill="hold">
                                          <p:stCondLst>
                                            <p:cond delay="0"/>
                                          </p:stCondLst>
                                        </p:cTn>
                                        <p:tgtEl>
                                          <p:spTgt spid="21"/>
                                        </p:tgtEl>
                                        <p:attrNameLst>
                                          <p:attrName>style.visibility</p:attrName>
                                        </p:attrNameLst>
                                      </p:cBhvr>
                                      <p:to>
                                        <p:strVal val="visible"/>
                                      </p:to>
                                    </p:set>
                                    <p:anim calcmode="lin" valueType="num">
                                      <p:cBhvr>
                                        <p:cTn id="82" dur="250" fill="hold"/>
                                        <p:tgtEl>
                                          <p:spTgt spid="21"/>
                                        </p:tgtEl>
                                        <p:attrNameLst>
                                          <p:attrName>ppt_w</p:attrName>
                                        </p:attrNameLst>
                                      </p:cBhvr>
                                      <p:tavLst>
                                        <p:tav tm="0">
                                          <p:val>
                                            <p:fltVal val="0.000000"/>
                                          </p:val>
                                        </p:tav>
                                        <p:tav tm="100000">
                                          <p:val>
                                            <p:strVal val="#ppt_w"/>
                                          </p:val>
                                        </p:tav>
                                      </p:tavLst>
                                    </p:anim>
                                    <p:anim calcmode="lin" valueType="num">
                                      <p:cBhvr>
                                        <p:cTn id="83" dur="250" fill="hold"/>
                                        <p:tgtEl>
                                          <p:spTgt spid="21"/>
                                        </p:tgtEl>
                                        <p:attrNameLst>
                                          <p:attrName>ppt_h</p:attrName>
                                        </p:attrNameLst>
                                      </p:cBhvr>
                                      <p:tavLst>
                                        <p:tav tm="0">
                                          <p:val>
                                            <p:fltVal val="0.000000"/>
                                          </p:val>
                                        </p:tav>
                                        <p:tav tm="100000">
                                          <p:val>
                                            <p:strVal val="#ppt_h"/>
                                          </p:val>
                                        </p:tav>
                                      </p:tavLst>
                                    </p:anim>
                                    <p:anim calcmode="lin" valueType="num">
                                      <p:cBhvr>
                                        <p:cTn id="84" dur="250" fill="hold"/>
                                        <p:tgtEl>
                                          <p:spTgt spid="21"/>
                                        </p:tgtEl>
                                        <p:attrNameLst>
                                          <p:attrName>ppt_x</p:attrName>
                                        </p:attrNameLst>
                                      </p:cBhvr>
                                      <p:tavLst>
                                        <p:tav tm="0">
                                          <p:val>
                                            <p:fltVal val="0.500000"/>
                                          </p:val>
                                        </p:tav>
                                        <p:tav tm="100000">
                                          <p:val>
                                            <p:strVal val="#ppt_x"/>
                                          </p:val>
                                        </p:tav>
                                      </p:tavLst>
                                    </p:anim>
                                    <p:anim calcmode="lin" valueType="num">
                                      <p:cBhvr>
                                        <p:cTn id="85" dur="250" fill="hold"/>
                                        <p:tgtEl>
                                          <p:spTgt spid="21"/>
                                        </p:tgtEl>
                                        <p:attrNameLst>
                                          <p:attrName>ppt_y</p:attrName>
                                        </p:attrNameLst>
                                      </p:cBhvr>
                                      <p:tavLst>
                                        <p:tav tm="0">
                                          <p:val>
                                            <p:fltVal val="0.500000"/>
                                          </p:val>
                                        </p:tav>
                                        <p:tav tm="100000">
                                          <p:val>
                                            <p:strVal val="#ppt_y"/>
                                          </p:val>
                                        </p:tav>
                                      </p:tavLst>
                                    </p:anim>
                                  </p:childTnLst>
                                </p:cTn>
                              </p:par>
                              <p:par>
                                <p:cTn id="86" presetID="23" presetClass="entr" presetSubtype="528" fill="hold" grpId="0" nodeType="withEffect">
                                  <p:stCondLst>
                                    <p:cond delay="500"/>
                                  </p:stCondLst>
                                  <p:childTnLst>
                                    <p:set>
                                      <p:cBhvr>
                                        <p:cTn id="87" dur="1" fill="hold">
                                          <p:stCondLst>
                                            <p:cond delay="0"/>
                                          </p:stCondLst>
                                        </p:cTn>
                                        <p:tgtEl>
                                          <p:spTgt spid="22"/>
                                        </p:tgtEl>
                                        <p:attrNameLst>
                                          <p:attrName>style.visibility</p:attrName>
                                        </p:attrNameLst>
                                      </p:cBhvr>
                                      <p:to>
                                        <p:strVal val="visible"/>
                                      </p:to>
                                    </p:set>
                                    <p:anim calcmode="lin" valueType="num">
                                      <p:cBhvr>
                                        <p:cTn id="88" dur="250" fill="hold"/>
                                        <p:tgtEl>
                                          <p:spTgt spid="22"/>
                                        </p:tgtEl>
                                        <p:attrNameLst>
                                          <p:attrName>ppt_w</p:attrName>
                                        </p:attrNameLst>
                                      </p:cBhvr>
                                      <p:tavLst>
                                        <p:tav tm="0">
                                          <p:val>
                                            <p:fltVal val="0.000000"/>
                                          </p:val>
                                        </p:tav>
                                        <p:tav tm="100000">
                                          <p:val>
                                            <p:strVal val="#ppt_w"/>
                                          </p:val>
                                        </p:tav>
                                      </p:tavLst>
                                    </p:anim>
                                    <p:anim calcmode="lin" valueType="num">
                                      <p:cBhvr>
                                        <p:cTn id="89" dur="250" fill="hold"/>
                                        <p:tgtEl>
                                          <p:spTgt spid="22"/>
                                        </p:tgtEl>
                                        <p:attrNameLst>
                                          <p:attrName>ppt_h</p:attrName>
                                        </p:attrNameLst>
                                      </p:cBhvr>
                                      <p:tavLst>
                                        <p:tav tm="0">
                                          <p:val>
                                            <p:fltVal val="0.000000"/>
                                          </p:val>
                                        </p:tav>
                                        <p:tav tm="100000">
                                          <p:val>
                                            <p:strVal val="#ppt_h"/>
                                          </p:val>
                                        </p:tav>
                                      </p:tavLst>
                                    </p:anim>
                                    <p:anim calcmode="lin" valueType="num">
                                      <p:cBhvr>
                                        <p:cTn id="90" dur="250" fill="hold"/>
                                        <p:tgtEl>
                                          <p:spTgt spid="22"/>
                                        </p:tgtEl>
                                        <p:attrNameLst>
                                          <p:attrName>ppt_x</p:attrName>
                                        </p:attrNameLst>
                                      </p:cBhvr>
                                      <p:tavLst>
                                        <p:tav tm="0">
                                          <p:val>
                                            <p:fltVal val="0.500000"/>
                                          </p:val>
                                        </p:tav>
                                        <p:tav tm="100000">
                                          <p:val>
                                            <p:strVal val="#ppt_x"/>
                                          </p:val>
                                        </p:tav>
                                      </p:tavLst>
                                    </p:anim>
                                    <p:anim calcmode="lin" valueType="num">
                                      <p:cBhvr>
                                        <p:cTn id="91" dur="250" fill="hold"/>
                                        <p:tgtEl>
                                          <p:spTgt spid="22"/>
                                        </p:tgtEl>
                                        <p:attrNameLst>
                                          <p:attrName>ppt_y</p:attrName>
                                        </p:attrNameLst>
                                      </p:cBhvr>
                                      <p:tavLst>
                                        <p:tav tm="0">
                                          <p:val>
                                            <p:fltVal val="0.500000"/>
                                          </p:val>
                                        </p:tav>
                                        <p:tav tm="100000">
                                          <p:val>
                                            <p:strVal val="#ppt_y"/>
                                          </p:val>
                                        </p:tav>
                                      </p:tavLst>
                                    </p:anim>
                                  </p:childTnLst>
                                </p:cTn>
                              </p:par>
                              <p:par>
                                <p:cTn id="92" presetID="23" presetClass="entr" presetSubtype="528" fill="hold" nodeType="withEffect">
                                  <p:stCondLst>
                                    <p:cond delay="500"/>
                                  </p:stCondLst>
                                  <p:childTnLst>
                                    <p:set>
                                      <p:cBhvr>
                                        <p:cTn id="93" dur="1" fill="hold">
                                          <p:stCondLst>
                                            <p:cond delay="0"/>
                                          </p:stCondLst>
                                        </p:cTn>
                                        <p:tgtEl>
                                          <p:spTgt spid="23"/>
                                        </p:tgtEl>
                                        <p:attrNameLst>
                                          <p:attrName>style.visibility</p:attrName>
                                        </p:attrNameLst>
                                      </p:cBhvr>
                                      <p:to>
                                        <p:strVal val="visible"/>
                                      </p:to>
                                    </p:set>
                                    <p:anim calcmode="lin" valueType="num">
                                      <p:cBhvr>
                                        <p:cTn id="94" dur="250" fill="hold"/>
                                        <p:tgtEl>
                                          <p:spTgt spid="23"/>
                                        </p:tgtEl>
                                        <p:attrNameLst>
                                          <p:attrName>ppt_w</p:attrName>
                                        </p:attrNameLst>
                                      </p:cBhvr>
                                      <p:tavLst>
                                        <p:tav tm="0">
                                          <p:val>
                                            <p:fltVal val="0.000000"/>
                                          </p:val>
                                        </p:tav>
                                        <p:tav tm="100000">
                                          <p:val>
                                            <p:strVal val="#ppt_w"/>
                                          </p:val>
                                        </p:tav>
                                      </p:tavLst>
                                    </p:anim>
                                    <p:anim calcmode="lin" valueType="num">
                                      <p:cBhvr>
                                        <p:cTn id="95" dur="250" fill="hold"/>
                                        <p:tgtEl>
                                          <p:spTgt spid="23"/>
                                        </p:tgtEl>
                                        <p:attrNameLst>
                                          <p:attrName>ppt_h</p:attrName>
                                        </p:attrNameLst>
                                      </p:cBhvr>
                                      <p:tavLst>
                                        <p:tav tm="0">
                                          <p:val>
                                            <p:fltVal val="0.000000"/>
                                          </p:val>
                                        </p:tav>
                                        <p:tav tm="100000">
                                          <p:val>
                                            <p:strVal val="#ppt_h"/>
                                          </p:val>
                                        </p:tav>
                                      </p:tavLst>
                                    </p:anim>
                                    <p:anim calcmode="lin" valueType="num">
                                      <p:cBhvr>
                                        <p:cTn id="96" dur="250" fill="hold"/>
                                        <p:tgtEl>
                                          <p:spTgt spid="23"/>
                                        </p:tgtEl>
                                        <p:attrNameLst>
                                          <p:attrName>ppt_x</p:attrName>
                                        </p:attrNameLst>
                                      </p:cBhvr>
                                      <p:tavLst>
                                        <p:tav tm="0">
                                          <p:val>
                                            <p:fltVal val="0.500000"/>
                                          </p:val>
                                        </p:tav>
                                        <p:tav tm="100000">
                                          <p:val>
                                            <p:strVal val="#ppt_x"/>
                                          </p:val>
                                        </p:tav>
                                      </p:tavLst>
                                    </p:anim>
                                    <p:anim calcmode="lin" valueType="num">
                                      <p:cBhvr>
                                        <p:cTn id="97" dur="250" fill="hold"/>
                                        <p:tgtEl>
                                          <p:spTgt spid="23"/>
                                        </p:tgtEl>
                                        <p:attrNameLst>
                                          <p:attrName>ppt_y</p:attrName>
                                        </p:attrNameLst>
                                      </p:cBhvr>
                                      <p:tavLst>
                                        <p:tav tm="0">
                                          <p:val>
                                            <p:fltVal val="0.500000"/>
                                          </p:val>
                                        </p:tav>
                                        <p:tav tm="100000">
                                          <p:val>
                                            <p:strVal val="#ppt_y"/>
                                          </p:val>
                                        </p:tav>
                                      </p:tavLst>
                                    </p:anim>
                                  </p:childTnLst>
                                </p:cTn>
                              </p:par>
                              <p:par>
                                <p:cTn id="98" presetID="23" presetClass="entr" presetSubtype="528" fill="hold" grpId="0" nodeType="withEffect">
                                  <p:stCondLst>
                                    <p:cond delay="401"/>
                                  </p:stCondLst>
                                  <p:childTnLst>
                                    <p:set>
                                      <p:cBhvr>
                                        <p:cTn id="99" dur="1" fill="hold">
                                          <p:stCondLst>
                                            <p:cond delay="0"/>
                                          </p:stCondLst>
                                        </p:cTn>
                                        <p:tgtEl>
                                          <p:spTgt spid="24"/>
                                        </p:tgtEl>
                                        <p:attrNameLst>
                                          <p:attrName>style.visibility</p:attrName>
                                        </p:attrNameLst>
                                      </p:cBhvr>
                                      <p:to>
                                        <p:strVal val="visible"/>
                                      </p:to>
                                    </p:set>
                                    <p:anim calcmode="lin" valueType="num">
                                      <p:cBhvr>
                                        <p:cTn id="100" dur="250" fill="hold"/>
                                        <p:tgtEl>
                                          <p:spTgt spid="24"/>
                                        </p:tgtEl>
                                        <p:attrNameLst>
                                          <p:attrName>ppt_w</p:attrName>
                                        </p:attrNameLst>
                                      </p:cBhvr>
                                      <p:tavLst>
                                        <p:tav tm="0">
                                          <p:val>
                                            <p:fltVal val="0.000000"/>
                                          </p:val>
                                        </p:tav>
                                        <p:tav tm="100000">
                                          <p:val>
                                            <p:strVal val="#ppt_w"/>
                                          </p:val>
                                        </p:tav>
                                      </p:tavLst>
                                    </p:anim>
                                    <p:anim calcmode="lin" valueType="num">
                                      <p:cBhvr>
                                        <p:cTn id="101" dur="250" fill="hold"/>
                                        <p:tgtEl>
                                          <p:spTgt spid="24"/>
                                        </p:tgtEl>
                                        <p:attrNameLst>
                                          <p:attrName>ppt_h</p:attrName>
                                        </p:attrNameLst>
                                      </p:cBhvr>
                                      <p:tavLst>
                                        <p:tav tm="0">
                                          <p:val>
                                            <p:fltVal val="0.000000"/>
                                          </p:val>
                                        </p:tav>
                                        <p:tav tm="100000">
                                          <p:val>
                                            <p:strVal val="#ppt_h"/>
                                          </p:val>
                                        </p:tav>
                                      </p:tavLst>
                                    </p:anim>
                                    <p:anim calcmode="lin" valueType="num">
                                      <p:cBhvr>
                                        <p:cTn id="102" dur="250" fill="hold"/>
                                        <p:tgtEl>
                                          <p:spTgt spid="24"/>
                                        </p:tgtEl>
                                        <p:attrNameLst>
                                          <p:attrName>ppt_x</p:attrName>
                                        </p:attrNameLst>
                                      </p:cBhvr>
                                      <p:tavLst>
                                        <p:tav tm="0">
                                          <p:val>
                                            <p:fltVal val="0.500000"/>
                                          </p:val>
                                        </p:tav>
                                        <p:tav tm="100000">
                                          <p:val>
                                            <p:strVal val="#ppt_x"/>
                                          </p:val>
                                        </p:tav>
                                      </p:tavLst>
                                    </p:anim>
                                    <p:anim calcmode="lin" valueType="num">
                                      <p:cBhvr>
                                        <p:cTn id="103" dur="250" fill="hold"/>
                                        <p:tgtEl>
                                          <p:spTgt spid="24"/>
                                        </p:tgtEl>
                                        <p:attrNameLst>
                                          <p:attrName>ppt_y</p:attrName>
                                        </p:attrNameLst>
                                      </p:cBhvr>
                                      <p:tavLst>
                                        <p:tav tm="0">
                                          <p:val>
                                            <p:fltVal val="0.500000"/>
                                          </p:val>
                                        </p:tav>
                                        <p:tav tm="100000">
                                          <p:val>
                                            <p:strVal val="#ppt_y"/>
                                          </p:val>
                                        </p:tav>
                                      </p:tavLst>
                                    </p:anim>
                                  </p:childTnLst>
                                </p:cTn>
                              </p:par>
                            </p:childTnLst>
                          </p:cTn>
                        </p:par>
                        <p:par>
                          <p:cTn id="104" fill="hold">
                            <p:stCondLst>
                              <p:cond delay="1500"/>
                            </p:stCondLst>
                            <p:childTnLst>
                              <p:par>
                                <p:cTn id="105" presetID="26" presetClass="emph" presetSubtype="0" repeatCount="3000" fill="hold" nodeType="afterEffect">
                                  <p:stCondLst>
                                    <p:cond delay="0"/>
                                  </p:stCondLst>
                                  <p:childTnLst>
                                    <p:animEffect transition="out" filter="fade">
                                      <p:cBhvr>
                                        <p:cTn id="106" dur="500" tmFilter="0, 0; .2, .5; .8, .5; 1, 0"/>
                                        <p:tgtEl>
                                          <p:spTgt spid="13"/>
                                        </p:tgtEl>
                                      </p:cBhvr>
                                    </p:animEffect>
                                    <p:animScale>
                                      <p:cBhvr>
                                        <p:cTn id="107" dur="250" autoRev="1" fill="hold"/>
                                        <p:tgtEl>
                                          <p:spTgt spid="13"/>
                                        </p:tgtEl>
                                      </p:cBhvr>
                                      <p:by x="105000" y="105000"/>
                                    </p:animScale>
                                  </p:childTnLst>
                                </p:cTn>
                              </p:par>
                              <p:par>
                                <p:cTn id="108" presetID="26" presetClass="emph" presetSubtype="0" repeatCount="3000" fill="hold" nodeType="withEffect">
                                  <p:stCondLst>
                                    <p:cond delay="300"/>
                                  </p:stCondLst>
                                  <p:childTnLst>
                                    <p:animEffect transition="out" filter="fade">
                                      <p:cBhvr>
                                        <p:cTn id="109" dur="350" tmFilter="0, 0; .2, .5; .8, .5; 1, 0"/>
                                        <p:tgtEl>
                                          <p:spTgt spid="14"/>
                                        </p:tgtEl>
                                      </p:cBhvr>
                                    </p:animEffect>
                                    <p:animScale>
                                      <p:cBhvr>
                                        <p:cTn id="110" dur="175" autoRev="1" fill="hold"/>
                                        <p:tgtEl>
                                          <p:spTgt spid="14"/>
                                        </p:tgtEl>
                                      </p:cBhvr>
                                      <p:by x="105000" y="105000"/>
                                    </p:animScale>
                                  </p:childTnLst>
                                </p:cTn>
                              </p:par>
                              <p:par>
                                <p:cTn id="111" presetID="26" presetClass="emph" presetSubtype="0" repeatCount="4000" fill="hold" grpId="1" nodeType="withEffect">
                                  <p:stCondLst>
                                    <p:cond delay="500"/>
                                  </p:stCondLst>
                                  <p:childTnLst>
                                    <p:animEffect transition="out" filter="fade">
                                      <p:cBhvr>
                                        <p:cTn id="112" dur="250" tmFilter="0, 0; .2, .5; .8, .5; 1, 0"/>
                                        <p:tgtEl>
                                          <p:spTgt spid="19"/>
                                        </p:tgtEl>
                                      </p:cBhvr>
                                    </p:animEffect>
                                    <p:animScale>
                                      <p:cBhvr>
                                        <p:cTn id="113" dur="125" autoRev="1" fill="hold"/>
                                        <p:tgtEl>
                                          <p:spTgt spid="19"/>
                                        </p:tgtEl>
                                      </p:cBhvr>
                                      <p:by x="105000" y="105000"/>
                                    </p:animScale>
                                  </p:childTnLst>
                                </p:cTn>
                              </p:par>
                              <p:par>
                                <p:cTn id="114" presetID="26" presetClass="emph" presetSubtype="0" repeatCount="3000" fill="hold" nodeType="withEffect">
                                  <p:stCondLst>
                                    <p:cond delay="150"/>
                                  </p:stCondLst>
                                  <p:childTnLst>
                                    <p:animEffect transition="out" filter="fade">
                                      <p:cBhvr>
                                        <p:cTn id="115" dur="400" tmFilter="0, 0; .2, .5; .8, .5; 1, 0"/>
                                        <p:tgtEl>
                                          <p:spTgt spid="12"/>
                                        </p:tgtEl>
                                      </p:cBhvr>
                                    </p:animEffect>
                                    <p:animScale>
                                      <p:cBhvr>
                                        <p:cTn id="116" dur="2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19" grpId="1" animBg="1"/>
      <p:bldP spid="2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 name="文本框 3"/>
          <p:cNvSpPr txBox="1"/>
          <p:nvPr/>
        </p:nvSpPr>
        <p:spPr>
          <a:xfrm>
            <a:off x="521553" y="4087835"/>
            <a:ext cx="5451334" cy="1446550"/>
          </a:xfrm>
          <a:prstGeom prst="rect">
            <a:avLst/>
          </a:prstGeom>
          <a:noFill/>
          <a:effectLst/>
        </p:spPr>
        <p:txBody>
          <a:bodyPr wrap="square" rtlCol="0">
            <a:spAutoFit/>
          </a:bodyPr>
          <a:lstStyle/>
          <a:p>
            <a:pPr marR="0" defTabSz="914400" fontAlgn="auto">
              <a:spcBef>
                <a:spcPts val="0"/>
              </a:spcBef>
              <a:spcAft>
                <a:spcPts val="0"/>
              </a:spcAft>
              <a:buClrTx/>
              <a:buSzTx/>
              <a:buFontTx/>
              <a:buNone/>
              <a:defRPr/>
            </a:pPr>
            <a:r>
              <a:rPr kumimoji="0" lang="zh-CN" altLang="en-US" sz="8800" b="1" kern="2200" cap="none" spc="600" normalizeH="0" baseline="0" noProof="0" dirty="0" smtClean="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cs typeface="+mn-cs"/>
              </a:rPr>
              <a:t>统一统计</a:t>
            </a:r>
            <a:endParaRPr kumimoji="0" lang="zh-CN" altLang="en-US" sz="8800" b="1" kern="2200" cap="none" spc="600" normalizeH="0" baseline="0" noProof="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cs typeface="+mn-cs"/>
            </a:endParaRPr>
          </a:p>
        </p:txBody>
      </p:sp>
      <p:sp>
        <p:nvSpPr>
          <p:cNvPr id="29" name="文本框 3"/>
          <p:cNvSpPr txBox="1"/>
          <p:nvPr/>
        </p:nvSpPr>
        <p:spPr>
          <a:xfrm>
            <a:off x="5638800" y="3817938"/>
            <a:ext cx="6210300" cy="1876425"/>
          </a:xfrm>
          <a:prstGeom prst="rect">
            <a:avLst/>
          </a:prstGeom>
          <a:noFill/>
          <a:ln w="9525">
            <a:noFill/>
          </a:ln>
        </p:spPr>
        <p:txBody>
          <a:bodyPr>
            <a:spAutoFit/>
          </a:bodyPr>
          <a:p>
            <a:pPr algn="just"/>
            <a:r>
              <a:rPr lang="en-US" altLang="zh-CN" sz="3200" b="1">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统计法</a:t>
            </a:r>
            <a:r>
              <a:rPr lang="en-US" altLang="zh-CN" sz="3200" b="1">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规定</a:t>
            </a:r>
            <a:endParaRPr lang="en-US" altLang="zh-CN" sz="3200" b="1">
              <a:solidFill>
                <a:srgbClr val="0070C0"/>
              </a:solidFill>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       国家建立集中统一的统计系统，实行统一领导、分级负责的统计管理体制。</a:t>
            </a:r>
            <a:endParaRPr lang="zh-CN" altLang="en-US" sz="2800" dirty="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5562600" y="4025900"/>
            <a:ext cx="0" cy="1603375"/>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5875" y="-100012"/>
            <a:ext cx="12206288" cy="3767138"/>
          </a:xfrm>
          <a:prstGeom prst="rect">
            <a:avLst/>
          </a:prstGeom>
          <a:gradFill flip="none" rotWithShape="1">
            <a:gsLst>
              <a:gs pos="0">
                <a:srgbClr val="0060A8"/>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8" name="图片 33"/>
          <p:cNvPicPr>
            <a:picLocks noChangeAspect="1"/>
          </p:cNvPicPr>
          <p:nvPr/>
        </p:nvPicPr>
        <p:blipFill>
          <a:blip r:embed="rId2">
            <a:lum bright="70001" contrast="-70000"/>
          </a:blip>
          <a:stretch>
            <a:fillRect/>
          </a:stretch>
        </p:blipFill>
        <p:spPr>
          <a:xfrm>
            <a:off x="4610100" y="320675"/>
            <a:ext cx="2898775" cy="1876425"/>
          </a:xfrm>
          <a:prstGeom prst="rect">
            <a:avLst/>
          </a:prstGeom>
          <a:noFill/>
          <a:ln w="9525">
            <a:noFill/>
          </a:ln>
        </p:spPr>
      </p:pic>
      <p:sp>
        <p:nvSpPr>
          <p:cNvPr id="36" name="文本框 3"/>
          <p:cNvSpPr txBox="1"/>
          <p:nvPr/>
        </p:nvSpPr>
        <p:spPr>
          <a:xfrm>
            <a:off x="3166745" y="2346325"/>
            <a:ext cx="5709285" cy="583565"/>
          </a:xfrm>
          <a:prstGeom prst="rect">
            <a:avLst/>
          </a:prstGeom>
          <a:noFill/>
          <a:effectLst/>
        </p:spPr>
        <p:txBody>
          <a:bodyPr wrap="square" rtlCol="0">
            <a:spAutoFit/>
          </a:bodyPr>
          <a:lstStyle/>
          <a:p>
            <a:pPr marR="0" algn="ctr" defTabSz="914400" fontAlgn="auto">
              <a:spcBef>
                <a:spcPts val="0"/>
              </a:spcBef>
              <a:spcAft>
                <a:spcPts val="0"/>
              </a:spcAft>
              <a:buClrTx/>
              <a:buSzTx/>
              <a:buFontTx/>
              <a:buNone/>
              <a:defRPr/>
            </a:pPr>
            <a:r>
              <a:rPr kumimoji="0" lang="en-US" altLang="zh-CN" sz="3200" kern="1200" cap="none" spc="600" normalizeH="0" baseline="0" noProof="0" dirty="0">
                <a:solidFill>
                  <a:schemeClr val="bg1"/>
                </a:solidFill>
                <a:latin typeface="Arial Black" panose="020B0A04020102020204" pitchFamily="34" charset="0"/>
                <a:ea typeface="微软雅黑" panose="020B0503020204020204" pitchFamily="34" charset="-122"/>
                <a:cs typeface="+mn-cs"/>
              </a:rPr>
              <a:t>《</a:t>
            </a:r>
            <a:r>
              <a:rPr kumimoji="0" lang="zh-CN" altLang="zh-CN" sz="3200" kern="1200" cap="none" spc="600" normalizeH="0" baseline="0" noProof="0" dirty="0">
                <a:solidFill>
                  <a:schemeClr val="bg1"/>
                </a:solidFill>
                <a:latin typeface="Arial Black" panose="020B0A04020102020204" pitchFamily="34" charset="0"/>
                <a:ea typeface="微软雅黑" panose="020B0503020204020204" pitchFamily="34" charset="-122"/>
                <a:cs typeface="+mn-cs"/>
              </a:rPr>
              <a:t>中华人民共和国</a:t>
            </a:r>
            <a:r>
              <a:rPr kumimoji="0" lang="zh-CN" altLang="en-US" sz="3200" kern="1200" cap="none" spc="600" normalizeH="0" baseline="0" noProof="0" dirty="0" smtClean="0">
                <a:solidFill>
                  <a:schemeClr val="bg1"/>
                </a:solidFill>
                <a:latin typeface="Arial Black" panose="020B0A04020102020204" pitchFamily="34" charset="0"/>
                <a:ea typeface="微软雅黑" panose="020B0503020204020204" pitchFamily="34" charset="-122"/>
                <a:cs typeface="+mn-cs"/>
              </a:rPr>
              <a:t>统计法</a:t>
            </a:r>
            <a:r>
              <a:rPr kumimoji="0" lang="en-US" altLang="zh-CN" sz="3200" kern="1200" cap="none" spc="600" normalizeH="0" baseline="0" noProof="0" dirty="0" smtClean="0">
                <a:solidFill>
                  <a:schemeClr val="bg1"/>
                </a:solidFill>
                <a:latin typeface="Arial Black" panose="020B0A04020102020204" pitchFamily="34" charset="0"/>
                <a:ea typeface="微软雅黑" panose="020B0503020204020204" pitchFamily="34" charset="-122"/>
                <a:cs typeface="+mn-cs"/>
              </a:rPr>
              <a:t>》</a:t>
            </a:r>
            <a:endParaRPr kumimoji="0" lang="zh-CN" altLang="en-US" sz="3200" kern="1200" cap="none" spc="600" normalizeH="0" baseline="0" noProof="0" dirty="0">
              <a:solidFill>
                <a:schemeClr val="bg1"/>
              </a:solidFill>
              <a:latin typeface="Arial Black" panose="020B0A04020102020204" pitchFamily="34" charset="0"/>
              <a:ea typeface="微软雅黑" panose="020B0503020204020204" pitchFamily="34" charset="-122"/>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Horizontal)">
                                      <p:cBhvr>
                                        <p:cTn id="11" dur="500"/>
                                        <p:tgtEl>
                                          <p:spTgt spid="31"/>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9851941" y="6346406"/>
            <a:ext cx="1108116" cy="338552"/>
          </a:xfrm>
          <a:prstGeom prst="rect">
            <a:avLst/>
          </a:prstGeom>
          <a:noFill/>
        </p:spPr>
        <p:txBody>
          <a:bodyPr wrap="square" rtlCol="0">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sz="1600" i="1" kern="1200" cap="none" spc="0" normalizeH="0" baseline="0" noProof="0" dirty="0" smtClean="0">
                <a:solidFill>
                  <a:schemeClr val="bg1"/>
                </a:solidFill>
                <a:latin typeface="Century Gothic" panose="020B0502020202020204" pitchFamily="34" charset="0"/>
                <a:ea typeface="+mn-ea"/>
                <a:cs typeface="+mn-cs"/>
              </a:rPr>
              <a:t>&lt; 01 &gt;</a:t>
            </a:r>
            <a:endParaRPr kumimoji="0" lang="zh-CN" altLang="en-US" sz="1600" i="1" kern="1200" cap="none" spc="0" normalizeH="0" baseline="0" noProof="0" dirty="0">
              <a:solidFill>
                <a:schemeClr val="bg1"/>
              </a:solidFill>
              <a:latin typeface="Century Gothic" panose="020B0502020202020204" pitchFamily="34" charset="0"/>
              <a:ea typeface="+mn-ea"/>
              <a:cs typeface="+mn-cs"/>
            </a:endParaRPr>
          </a:p>
        </p:txBody>
      </p:sp>
      <p:grpSp>
        <p:nvGrpSpPr>
          <p:cNvPr id="2" name="组合 8"/>
          <p:cNvGrpSpPr/>
          <p:nvPr/>
        </p:nvGrpSpPr>
        <p:grpSpPr>
          <a:xfrm>
            <a:off x="436563" y="2484438"/>
            <a:ext cx="1654175" cy="1490662"/>
            <a:chOff x="3720691" y="2824413"/>
            <a:chExt cx="1341120" cy="1209172"/>
          </a:xfrm>
        </p:grpSpPr>
        <p:sp>
          <p:nvSpPr>
            <p:cNvPr id="1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2" name="Freeform 5"/>
          <p:cNvSpPr/>
          <p:nvPr/>
        </p:nvSpPr>
        <p:spPr>
          <a:xfrm rot="1855731">
            <a:off x="542925" y="2593975"/>
            <a:ext cx="1427163" cy="1287463"/>
          </a:xfrm>
          <a:custGeom>
            <a:avLst/>
            <a:gdLst/>
            <a:ahLst/>
            <a:cxnLst>
              <a:cxn ang="0">
                <a:pos x="1120491" y="1217964"/>
              </a:cxn>
              <a:cxn ang="0">
                <a:pos x="1070483" y="1267945"/>
              </a:cxn>
              <a:cxn ang="0">
                <a:pos x="999118" y="1286359"/>
              </a:cxn>
              <a:cxn ang="0">
                <a:pos x="425068" y="1286359"/>
              </a:cxn>
              <a:cxn ang="0">
                <a:pos x="356828" y="1267945"/>
              </a:cxn>
              <a:cxn ang="0">
                <a:pos x="306820" y="1217437"/>
              </a:cxn>
              <a:cxn ang="0">
                <a:pos x="18753" y="713416"/>
              </a:cxn>
              <a:cxn ang="0">
                <a:pos x="0" y="643443"/>
              </a:cxn>
              <a:cxn ang="0">
                <a:pos x="18753" y="572943"/>
              </a:cxn>
              <a:cxn ang="0">
                <a:pos x="305778" y="71026"/>
              </a:cxn>
              <a:cxn ang="0">
                <a:pos x="356828" y="19466"/>
              </a:cxn>
              <a:cxn ang="0">
                <a:pos x="421942" y="526"/>
              </a:cxn>
              <a:cxn ang="0">
                <a:pos x="998076" y="526"/>
              </a:cxn>
              <a:cxn ang="0">
                <a:pos x="1070483" y="19466"/>
              </a:cxn>
              <a:cxn ang="0">
                <a:pos x="1120491" y="69448"/>
              </a:cxn>
              <a:cxn ang="0">
                <a:pos x="1407516" y="571364"/>
              </a:cxn>
              <a:cxn ang="0">
                <a:pos x="1427311" y="643443"/>
              </a:cxn>
              <a:cxn ang="0">
                <a:pos x="1406995" y="716047"/>
              </a:cxn>
              <a:cxn ang="0">
                <a:pos x="1120491" y="1217964"/>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chemeClr val="accent1"/>
            </a:solidFill>
            <a:prstDash val="sysDash"/>
            <a:miter/>
            <a:headEnd type="none" w="med" len="med"/>
            <a:tailEnd type="none" w="med" len="med"/>
          </a:ln>
        </p:spPr>
        <p:txBody>
          <a:bodyPr/>
          <a:p>
            <a:endParaRPr lang="zh-CN" altLang="en-US"/>
          </a:p>
        </p:txBody>
      </p:sp>
      <p:sp>
        <p:nvSpPr>
          <p:cNvPr id="13" name="文本框 9"/>
          <p:cNvSpPr txBox="1"/>
          <p:nvPr/>
        </p:nvSpPr>
        <p:spPr>
          <a:xfrm>
            <a:off x="693738" y="2887663"/>
            <a:ext cx="1139825" cy="1035050"/>
          </a:xfrm>
          <a:prstGeom prst="rect">
            <a:avLst/>
          </a:prstGeom>
          <a:noFill/>
        </p:spPr>
        <p:txBody>
          <a:bodyPr wrap="square" lIns="72312" tIns="36156" rIns="72312" bIns="36156" rtlCol="0">
            <a:spAutoFit/>
          </a:bodyPr>
          <a:lstStyle/>
          <a:p>
            <a:pPr marR="0" algn="ctr" defTabSz="914400" fontAlgn="auto">
              <a:spcAft>
                <a:spcPts val="0"/>
              </a:spcAft>
              <a:buClrTx/>
              <a:buSzTx/>
              <a:buFont typeface="Arial" panose="020B0604020202020204" pitchFamily="34" charset="0"/>
              <a:buNone/>
              <a:defRPr/>
            </a:pPr>
            <a:r>
              <a:rPr kumimoji="0" lang="zh-CN" altLang="en-US" sz="2110" b="1" kern="1200" cap="none" spc="0" normalizeH="0" baseline="0" noProof="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三个“强调”</a:t>
            </a:r>
            <a:endParaRPr kumimoji="0" lang="zh-CN" altLang="en-US" sz="2110" b="1" kern="1200" cap="none" spc="0" normalizeH="0" baseline="0" noProof="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13"/>
          <p:cNvGrpSpPr/>
          <p:nvPr/>
        </p:nvGrpSpPr>
        <p:grpSpPr>
          <a:xfrm>
            <a:off x="2028825" y="809625"/>
            <a:ext cx="1085850" cy="977900"/>
            <a:chOff x="3720691" y="2824413"/>
            <a:chExt cx="1341120" cy="1209172"/>
          </a:xfrm>
        </p:grpSpPr>
        <p:sp>
          <p:nvSpPr>
            <p:cNvPr id="1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3" name="KSO_Shape"/>
          <p:cNvSpPr/>
          <p:nvPr/>
        </p:nvSpPr>
        <p:spPr bwMode="auto">
          <a:xfrm>
            <a:off x="2316163" y="985838"/>
            <a:ext cx="509588" cy="59213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6" name="矩形 25"/>
          <p:cNvSpPr/>
          <p:nvPr/>
        </p:nvSpPr>
        <p:spPr>
          <a:xfrm>
            <a:off x="3284538" y="1169988"/>
            <a:ext cx="5549900" cy="582613"/>
          </a:xfrm>
          <a:prstGeom prst="rect">
            <a:avLst/>
          </a:prstGeom>
        </p:spPr>
        <p:txBody>
          <a:bodyPr wrap="square" lIns="96406" tIns="48204" rIns="96406" bIns="48204">
            <a:sp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强调要健全统计业务</a:t>
            </a:r>
            <a:r>
              <a:rPr kumimoji="0" lang="zh-CN" altLang="en-US" sz="3200" b="1" i="0" u="none" strike="noStrike" kern="1200" cap="none" spc="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管理体制</a:t>
            </a:r>
            <a:endParaRPr kumimoji="0" lang="zh-CN" altLang="en-US" sz="320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47"/>
          <p:cNvSpPr>
            <a:spLocks noChangeArrowheads="1"/>
          </p:cNvSpPr>
          <p:nvPr/>
        </p:nvSpPr>
        <p:spPr bwMode="auto">
          <a:xfrm>
            <a:off x="3187700" y="1890713"/>
            <a:ext cx="8345488" cy="3643313"/>
          </a:xfrm>
          <a:prstGeom prst="rect">
            <a:avLst/>
          </a:prstGeom>
          <a:noFill/>
          <a:ln>
            <a:noFill/>
          </a:ln>
        </p:spPr>
        <p:txBody>
          <a:bodyPr wrap="square" lIns="96406" tIns="48204" rIns="96406" bIns="482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just"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en-US" altLang="zh-CN" sz="32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实施条例</a:t>
            </a:r>
            <a:r>
              <a:rPr kumimoji="0" lang="en-US" altLang="zh-CN"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a:t>
            </a:r>
            <a:r>
              <a:rPr kumimoji="0" lang="en-US" altLang="zh-CN"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32</a:t>
            </a:r>
            <a:r>
              <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条规定，县级以上地方人民政府统计机构受本级人民政府和上级人民政府统计机构的双重领导，在统计业务上以上级人民政府统计机构的领导为主。</a:t>
            </a:r>
            <a:r>
              <a:rPr kumimoji="0" lang="zh-CN" altLang="en-US" sz="3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县级以上人民政府有关部门在统计业务上受本级人民政府统计机构指导。</a:t>
            </a:r>
            <a:endParaRPr kumimoji="0" lang="zh-CN" altLang="en-US" sz="3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6" name="组合 37"/>
          <p:cNvGrpSpPr/>
          <p:nvPr/>
        </p:nvGrpSpPr>
        <p:grpSpPr>
          <a:xfrm>
            <a:off x="1377950" y="2182813"/>
            <a:ext cx="292100" cy="195262"/>
            <a:chOff x="9482595" y="2565731"/>
            <a:chExt cx="278384" cy="184511"/>
          </a:xfrm>
        </p:grpSpPr>
        <p:sp>
          <p:nvSpPr>
            <p:cNvPr id="39" name="椭圆 38"/>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椭圆 39"/>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1"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750"/>
                                        <p:tgtEl>
                                          <p:spTgt spid="12"/>
                                        </p:tgtEl>
                                      </p:cBhvr>
                                    </p:animEffect>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000000"/>
                                          </p:val>
                                        </p:tav>
                                        <p:tav tm="100000">
                                          <p:val>
                                            <p:strVal val="#ppt_w"/>
                                          </p:val>
                                        </p:tav>
                                      </p:tavLst>
                                    </p:anim>
                                    <p:anim calcmode="lin" valueType="num">
                                      <p:cBhvr>
                                        <p:cTn id="17" dur="500" fill="hold"/>
                                        <p:tgtEl>
                                          <p:spTgt spid="13"/>
                                        </p:tgtEl>
                                        <p:attrNameLst>
                                          <p:attrName>ppt_h</p:attrName>
                                        </p:attrNameLst>
                                      </p:cBhvr>
                                      <p:tavLst>
                                        <p:tav tm="0">
                                          <p:val>
                                            <p:fltVal val="0.000000"/>
                                          </p:val>
                                        </p:tav>
                                        <p:tav tm="100000">
                                          <p:val>
                                            <p:strVal val="#ppt_h"/>
                                          </p:val>
                                        </p:tav>
                                      </p:tavLst>
                                    </p:anim>
                                    <p:animEffect transition="in" filter="fade">
                                      <p:cBhvr>
                                        <p:cTn id="18" dur="500"/>
                                        <p:tgtEl>
                                          <p:spTgt spid="13"/>
                                        </p:tgtEl>
                                      </p:cBhvr>
                                    </p:animEffect>
                                  </p:childTnLst>
                                </p:cTn>
                              </p:par>
                              <p:par>
                                <p:cTn id="19" presetID="2" presetClass="entr" presetSubtype="12"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5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000000"/>
                                          </p:val>
                                        </p:tav>
                                        <p:tav tm="100000">
                                          <p:val>
                                            <p:strVal val="#ppt_w"/>
                                          </p:val>
                                        </p:tav>
                                      </p:tavLst>
                                    </p:anim>
                                    <p:anim calcmode="lin" valueType="num">
                                      <p:cBhvr>
                                        <p:cTn id="26" dur="500" fill="hold"/>
                                        <p:tgtEl>
                                          <p:spTgt spid="23"/>
                                        </p:tgtEl>
                                        <p:attrNameLst>
                                          <p:attrName>ppt_h</p:attrName>
                                        </p:attrNameLst>
                                      </p:cBhvr>
                                      <p:tavLst>
                                        <p:tav tm="0">
                                          <p:val>
                                            <p:fltVal val="0.000000"/>
                                          </p:val>
                                        </p:tav>
                                        <p:tav tm="100000">
                                          <p:val>
                                            <p:strVal val="#ppt_h"/>
                                          </p:val>
                                        </p:tav>
                                      </p:tavLst>
                                    </p:anim>
                                    <p:animEffect transition="in" filter="fade">
                                      <p:cBhvr>
                                        <p:cTn id="27" dur="500"/>
                                        <p:tgtEl>
                                          <p:spTgt spid="23"/>
                                        </p:tgtEl>
                                      </p:cBhvr>
                                    </p:animEffect>
                                  </p:childTnLst>
                                </p:cTn>
                              </p:par>
                            </p:childTnLst>
                          </p:cTn>
                        </p:par>
                        <p:par>
                          <p:cTn id="28" fill="hold">
                            <p:stCondLst>
                              <p:cond delay="2750"/>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400"/>
                                        <p:tgtEl>
                                          <p:spTgt spid="26"/>
                                        </p:tgtEl>
                                      </p:cBhvr>
                                    </p:animEffect>
                                  </p:childTnLst>
                                </p:cTn>
                              </p:par>
                            </p:childTnLst>
                          </p:cTn>
                        </p:par>
                        <p:par>
                          <p:cTn id="32" fill="hold">
                            <p:stCondLst>
                              <p:cond delay="3250"/>
                            </p:stCondLst>
                            <p:childTnLst>
                              <p:par>
                                <p:cTn id="33" presetID="14" presetClass="entr" presetSubtype="1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400"/>
                                        <p:tgtEl>
                                          <p:spTgt spid="27"/>
                                        </p:tgtEl>
                                      </p:cBhvr>
                                    </p:animEffect>
                                  </p:childTnLst>
                                </p:cTn>
                              </p:par>
                            </p:childTnLst>
                          </p:cTn>
                        </p:par>
                        <p:par>
                          <p:cTn id="36" fill="hold">
                            <p:stCondLst>
                              <p:cond delay="37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9851941" y="6346406"/>
            <a:ext cx="1108116" cy="338552"/>
          </a:xfrm>
          <a:prstGeom prst="rect">
            <a:avLst/>
          </a:prstGeom>
          <a:noFill/>
        </p:spPr>
        <p:txBody>
          <a:bodyPr wrap="square" rtlCol="0">
            <a:spAutoFit/>
            <a:scene3d>
              <a:camera prst="orthographicFront"/>
              <a:lightRig rig="threePt" dir="t"/>
            </a:scene3d>
            <a:sp3d contourW="12700"/>
          </a:bodyPr>
          <a:lstStyle/>
          <a:p>
            <a:pPr marR="0" algn="ctr" defTabSz="914400" fontAlgn="auto">
              <a:spcBef>
                <a:spcPts val="0"/>
              </a:spcBef>
              <a:spcAft>
                <a:spcPts val="0"/>
              </a:spcAft>
              <a:buClrTx/>
              <a:buSzTx/>
              <a:buFontTx/>
              <a:buNone/>
              <a:defRPr/>
            </a:pPr>
            <a:r>
              <a:rPr kumimoji="0" lang="en-US" altLang="zh-CN" sz="1600" i="1" kern="1200" cap="none" spc="0" normalizeH="0" baseline="0" noProof="0" dirty="0" smtClean="0">
                <a:solidFill>
                  <a:schemeClr val="bg1"/>
                </a:solidFill>
                <a:latin typeface="Century Gothic" panose="020B0502020202020204" pitchFamily="34" charset="0"/>
                <a:ea typeface="+mn-ea"/>
                <a:cs typeface="+mn-cs"/>
              </a:rPr>
              <a:t>&lt; 01 &gt;</a:t>
            </a:r>
            <a:endParaRPr kumimoji="0" lang="zh-CN" altLang="en-US" sz="1600" i="1" kern="1200" cap="none" spc="0" normalizeH="0" baseline="0" noProof="0" dirty="0">
              <a:solidFill>
                <a:schemeClr val="bg1"/>
              </a:solidFill>
              <a:latin typeface="Century Gothic" panose="020B0502020202020204" pitchFamily="34" charset="0"/>
              <a:ea typeface="+mn-ea"/>
              <a:cs typeface="+mn-cs"/>
            </a:endParaRPr>
          </a:p>
        </p:txBody>
      </p:sp>
      <p:grpSp>
        <p:nvGrpSpPr>
          <p:cNvPr id="2" name="组合 8"/>
          <p:cNvGrpSpPr/>
          <p:nvPr/>
        </p:nvGrpSpPr>
        <p:grpSpPr>
          <a:xfrm>
            <a:off x="436563" y="2484438"/>
            <a:ext cx="1654175" cy="1490662"/>
            <a:chOff x="3720691" y="2824413"/>
            <a:chExt cx="1341120" cy="1209172"/>
          </a:xfrm>
        </p:grpSpPr>
        <p:sp>
          <p:nvSpPr>
            <p:cNvPr id="1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2" name="Freeform 5"/>
          <p:cNvSpPr/>
          <p:nvPr/>
        </p:nvSpPr>
        <p:spPr>
          <a:xfrm rot="1855731">
            <a:off x="542925" y="2593975"/>
            <a:ext cx="1427163" cy="1287463"/>
          </a:xfrm>
          <a:custGeom>
            <a:avLst/>
            <a:gdLst/>
            <a:ahLst/>
            <a:cxnLst>
              <a:cxn ang="0">
                <a:pos x="1120491" y="1217964"/>
              </a:cxn>
              <a:cxn ang="0">
                <a:pos x="1070483" y="1267945"/>
              </a:cxn>
              <a:cxn ang="0">
                <a:pos x="999118" y="1286359"/>
              </a:cxn>
              <a:cxn ang="0">
                <a:pos x="425068" y="1286359"/>
              </a:cxn>
              <a:cxn ang="0">
                <a:pos x="356828" y="1267945"/>
              </a:cxn>
              <a:cxn ang="0">
                <a:pos x="306820" y="1217437"/>
              </a:cxn>
              <a:cxn ang="0">
                <a:pos x="18753" y="713416"/>
              </a:cxn>
              <a:cxn ang="0">
                <a:pos x="0" y="643443"/>
              </a:cxn>
              <a:cxn ang="0">
                <a:pos x="18753" y="572943"/>
              </a:cxn>
              <a:cxn ang="0">
                <a:pos x="305778" y="71026"/>
              </a:cxn>
              <a:cxn ang="0">
                <a:pos x="356828" y="19466"/>
              </a:cxn>
              <a:cxn ang="0">
                <a:pos x="421942" y="526"/>
              </a:cxn>
              <a:cxn ang="0">
                <a:pos x="998076" y="526"/>
              </a:cxn>
              <a:cxn ang="0">
                <a:pos x="1070483" y="19466"/>
              </a:cxn>
              <a:cxn ang="0">
                <a:pos x="1120491" y="69448"/>
              </a:cxn>
              <a:cxn ang="0">
                <a:pos x="1407516" y="571364"/>
              </a:cxn>
              <a:cxn ang="0">
                <a:pos x="1427311" y="643443"/>
              </a:cxn>
              <a:cxn ang="0">
                <a:pos x="1406995" y="716047"/>
              </a:cxn>
              <a:cxn ang="0">
                <a:pos x="1120491" y="1217964"/>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chemeClr val="accent1"/>
            </a:solidFill>
            <a:prstDash val="sysDash"/>
            <a:miter/>
            <a:headEnd type="none" w="med" len="med"/>
            <a:tailEnd type="none" w="med" len="med"/>
          </a:ln>
        </p:spPr>
        <p:txBody>
          <a:bodyPr/>
          <a:p>
            <a:endParaRPr lang="zh-CN" altLang="en-US"/>
          </a:p>
        </p:txBody>
      </p:sp>
      <p:sp>
        <p:nvSpPr>
          <p:cNvPr id="13" name="文本框 9"/>
          <p:cNvSpPr txBox="1"/>
          <p:nvPr/>
        </p:nvSpPr>
        <p:spPr>
          <a:xfrm>
            <a:off x="693738" y="2887663"/>
            <a:ext cx="1139825" cy="1035050"/>
          </a:xfrm>
          <a:prstGeom prst="rect">
            <a:avLst/>
          </a:prstGeom>
          <a:noFill/>
        </p:spPr>
        <p:txBody>
          <a:bodyPr wrap="square" lIns="72312" tIns="36156" rIns="72312" bIns="36156" rtlCol="0">
            <a:spAutoFit/>
          </a:bodyPr>
          <a:lstStyle/>
          <a:p>
            <a:pPr marR="0" algn="ctr" defTabSz="914400" fontAlgn="auto">
              <a:spcAft>
                <a:spcPts val="0"/>
              </a:spcAft>
              <a:buClrTx/>
              <a:buSzTx/>
              <a:buFont typeface="Arial" panose="020B0604020202020204" pitchFamily="34" charset="0"/>
              <a:buNone/>
              <a:defRPr/>
            </a:pPr>
            <a:r>
              <a:rPr kumimoji="0" lang="zh-CN" altLang="en-US" sz="2110" b="1" kern="1200" cap="none" spc="0" normalizeH="0" baseline="0" noProof="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三个“强调”</a:t>
            </a:r>
            <a:endParaRPr kumimoji="0" lang="zh-CN" altLang="en-US" sz="2110" b="1" kern="1200" cap="none" spc="0" normalizeH="0" baseline="0" noProof="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16"/>
          <p:cNvGrpSpPr/>
          <p:nvPr/>
        </p:nvGrpSpPr>
        <p:grpSpPr>
          <a:xfrm>
            <a:off x="2571750" y="1431925"/>
            <a:ext cx="1085850" cy="979488"/>
            <a:chOff x="3720691" y="2824413"/>
            <a:chExt cx="1341120" cy="1209172"/>
          </a:xfrm>
        </p:grpSpPr>
        <p:sp>
          <p:nvSpPr>
            <p:cNvPr id="1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6416" tIns="48208" rIns="96416" bIns="482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4" name="KSO_Shape"/>
          <p:cNvSpPr/>
          <p:nvPr/>
        </p:nvSpPr>
        <p:spPr bwMode="auto">
          <a:xfrm>
            <a:off x="2805113" y="1703388"/>
            <a:ext cx="617538" cy="461963"/>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p:spPr>
        <p:txBody>
          <a:bodyPr bIns="379589"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lt"/>
              <a:ea typeface="宋体" panose="02010600030101010101" pitchFamily="2" charset="-122"/>
              <a:cs typeface="+mn-cs"/>
            </a:endParaRPr>
          </a:p>
        </p:txBody>
      </p:sp>
      <p:sp>
        <p:nvSpPr>
          <p:cNvPr id="30" name="矩形 29"/>
          <p:cNvSpPr/>
          <p:nvPr/>
        </p:nvSpPr>
        <p:spPr>
          <a:xfrm>
            <a:off x="3690938" y="1189038"/>
            <a:ext cx="6348412" cy="644525"/>
          </a:xfrm>
          <a:prstGeom prst="rect">
            <a:avLst/>
          </a:prstGeom>
          <a:noFill/>
          <a:ln w="9525">
            <a:noFill/>
          </a:ln>
        </p:spPr>
        <p:txBody>
          <a:bodyPr lIns="96406" tIns="48204" rIns="96406" bIns="48204">
            <a:spAutoFit/>
          </a:bodyPr>
          <a:p>
            <a:r>
              <a:rPr lang="zh-CN" altLang="en-US" sz="3600" b="1" dirty="0">
                <a:solidFill>
                  <a:schemeClr val="accent1"/>
                </a:solidFill>
                <a:latin typeface="微软雅黑" panose="020B0503020204020204" pitchFamily="34" charset="-122"/>
                <a:ea typeface="微软雅黑" panose="020B0503020204020204" pitchFamily="34" charset="-122"/>
              </a:rPr>
              <a:t>强调要执行国家统计标准</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3751263" y="2135188"/>
            <a:ext cx="7934325" cy="2460625"/>
          </a:xfrm>
          <a:prstGeom prst="rect">
            <a:avLst/>
          </a:prstGeom>
          <a:noFill/>
          <a:ln>
            <a:noFill/>
          </a:ln>
        </p:spPr>
        <p:txBody>
          <a:bodyPr wrap="square" lIns="96406" tIns="48204" rIns="96406" bIns="482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just"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en-US" altLang="zh-CN" sz="32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实施条例</a:t>
            </a:r>
            <a:r>
              <a:rPr kumimoji="0" lang="en-US" altLang="zh-CN"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a:t>
            </a:r>
            <a:r>
              <a:rPr kumimoji="0" lang="en-US" altLang="zh-CN"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15</a:t>
            </a:r>
            <a:r>
              <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条规定，国家统计标准是强制执行标准，各级人民政府、统计机构和有关部门组织实施的统计调查活动，应当执行国家统计标准。</a:t>
            </a:r>
            <a:endParaRPr kumimoji="0" lang="zh-CN" altLang="en-US" sz="3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6" name="组合 37"/>
          <p:cNvGrpSpPr/>
          <p:nvPr/>
        </p:nvGrpSpPr>
        <p:grpSpPr>
          <a:xfrm>
            <a:off x="1377950" y="2182813"/>
            <a:ext cx="292100" cy="195262"/>
            <a:chOff x="9482595" y="2565731"/>
            <a:chExt cx="278384" cy="184511"/>
          </a:xfrm>
        </p:grpSpPr>
        <p:sp>
          <p:nvSpPr>
            <p:cNvPr id="39" name="椭圆 38"/>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椭圆 39"/>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1"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750"/>
                                        <p:tgtEl>
                                          <p:spTgt spid="12"/>
                                        </p:tgtEl>
                                      </p:cBhvr>
                                    </p:animEffect>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000000"/>
                                          </p:val>
                                        </p:tav>
                                        <p:tav tm="100000">
                                          <p:val>
                                            <p:strVal val="#ppt_w"/>
                                          </p:val>
                                        </p:tav>
                                      </p:tavLst>
                                    </p:anim>
                                    <p:anim calcmode="lin" valueType="num">
                                      <p:cBhvr>
                                        <p:cTn id="17" dur="500" fill="hold"/>
                                        <p:tgtEl>
                                          <p:spTgt spid="13"/>
                                        </p:tgtEl>
                                        <p:attrNameLst>
                                          <p:attrName>ppt_h</p:attrName>
                                        </p:attrNameLst>
                                      </p:cBhvr>
                                      <p:tavLst>
                                        <p:tav tm="0">
                                          <p:val>
                                            <p:fltVal val="0.000000"/>
                                          </p:val>
                                        </p:tav>
                                        <p:tav tm="100000">
                                          <p:val>
                                            <p:strVal val="#ppt_h"/>
                                          </p:val>
                                        </p:tav>
                                      </p:tavLst>
                                    </p:anim>
                                    <p:animEffect transition="in" filter="fade">
                                      <p:cBhvr>
                                        <p:cTn id="18" dur="500"/>
                                        <p:tgtEl>
                                          <p:spTgt spid="13"/>
                                        </p:tgtEl>
                                      </p:cBhvr>
                                    </p:animEffect>
                                  </p:childTnLst>
                                </p:cTn>
                              </p:par>
                              <p:par>
                                <p:cTn id="19" presetID="2" presetClass="entr" presetSubtype="12"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5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000000"/>
                                          </p:val>
                                        </p:tav>
                                        <p:tav tm="100000">
                                          <p:val>
                                            <p:strVal val="#ppt_w"/>
                                          </p:val>
                                        </p:tav>
                                      </p:tavLst>
                                    </p:anim>
                                    <p:anim calcmode="lin" valueType="num">
                                      <p:cBhvr>
                                        <p:cTn id="26" dur="500" fill="hold"/>
                                        <p:tgtEl>
                                          <p:spTgt spid="24"/>
                                        </p:tgtEl>
                                        <p:attrNameLst>
                                          <p:attrName>ppt_h</p:attrName>
                                        </p:attrNameLst>
                                      </p:cBhvr>
                                      <p:tavLst>
                                        <p:tav tm="0">
                                          <p:val>
                                            <p:fltVal val="0.000000"/>
                                          </p:val>
                                        </p:tav>
                                        <p:tav tm="100000">
                                          <p:val>
                                            <p:strVal val="#ppt_h"/>
                                          </p:val>
                                        </p:tav>
                                      </p:tavLst>
                                    </p:anim>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400"/>
                                        <p:tgtEl>
                                          <p:spTgt spid="30"/>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400"/>
                                        <p:tgtEl>
                                          <p:spTgt spid="32"/>
                                        </p:tgtEl>
                                      </p:cBhvr>
                                    </p:animEffect>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p:bldP spid="32" grpId="0"/>
    </p:bldLst>
  </p:timing>
</p:sld>
</file>

<file path=ppt/tags/tag1.xml><?xml version="1.0" encoding="utf-8"?>
<p:tagLst xmlns:p="http://schemas.openxmlformats.org/presentationml/2006/main">
  <p:tag name="MH" val="20160202082519"/>
  <p:tag name="MH_LIBRARY" val="GRAPHIC"/>
  <p:tag name="MH_TYPE" val="Other"/>
  <p:tag name="MH_ORDER" val="4"/>
</p:tagLst>
</file>

<file path=ppt/tags/tag10.xml><?xml version="1.0" encoding="utf-8"?>
<p:tagLst xmlns:p="http://schemas.openxmlformats.org/presentationml/2006/main">
  <p:tag name="MH" val="20160202082519"/>
  <p:tag name="MH_LIBRARY" val="GRAPHIC"/>
  <p:tag name="MH_TYPE" val="Other"/>
  <p:tag name="MH_ORDER" val="4"/>
</p:tagLst>
</file>

<file path=ppt/tags/tag11.xml><?xml version="1.0" encoding="utf-8"?>
<p:tagLst xmlns:p="http://schemas.openxmlformats.org/presentationml/2006/main">
  <p:tag name="MH" val="20160202082519"/>
  <p:tag name="MH_LIBRARY" val="GRAPHIC"/>
  <p:tag name="MH_TYPE" val="Other"/>
  <p:tag name="MH_ORDER" val="4"/>
</p:tagLst>
</file>

<file path=ppt/tags/tag12.xml><?xml version="1.0" encoding="utf-8"?>
<p:tagLst xmlns:p="http://schemas.openxmlformats.org/presentationml/2006/main">
  <p:tag name="KSO_WM_TEMPLATE_CATEGORY" val="custom"/>
  <p:tag name="KSO_WM_TEMPLATE_INDEX" val="277"/>
  <p:tag name="KSO_WM_TAG_VERSION" val="1.0"/>
  <p:tag name="KSO_WM_SLIDE_ID" val="basetag20164476_19"/>
  <p:tag name="KSO_WM_SLIDE_INDEX" val="19"/>
  <p:tag name="KSO_WM_SLIDE_ITEM_CNT" val="0"/>
  <p:tag name="KSO_WM_SLIDE_TYPE" val="text"/>
  <p:tag name="KSO_WM_BEAUTIFY_FLAG" val="#wm#"/>
</p:tagLst>
</file>

<file path=ppt/tags/tag2.xml><?xml version="1.0" encoding="utf-8"?>
<p:tagLst xmlns:p="http://schemas.openxmlformats.org/presentationml/2006/main">
  <p:tag name="MH" val="20160202082519"/>
  <p:tag name="MH_LIBRARY" val="GRAPHIC"/>
  <p:tag name="MH_TYPE" val="Other"/>
  <p:tag name="MH_ORDER" val="4"/>
</p:tagLst>
</file>

<file path=ppt/tags/tag3.xml><?xml version="1.0" encoding="utf-8"?>
<p:tagLst xmlns:p="http://schemas.openxmlformats.org/presentationml/2006/main">
  <p:tag name="MH" val="20160202082519"/>
  <p:tag name="MH_LIBRARY" val="GRAPHIC"/>
  <p:tag name="MH_TYPE" val="Other"/>
  <p:tag name="MH_ORDER" val="4"/>
</p:tagLst>
</file>

<file path=ppt/tags/tag4.xml><?xml version="1.0" encoding="utf-8"?>
<p:tagLst xmlns:p="http://schemas.openxmlformats.org/presentationml/2006/main">
  <p:tag name="MH" val="20160202082519"/>
  <p:tag name="MH_LIBRARY" val="GRAPHIC"/>
  <p:tag name="MH_TYPE" val="Other"/>
  <p:tag name="MH_ORDER" val="4"/>
</p:tagLst>
</file>

<file path=ppt/tags/tag5.xml><?xml version="1.0" encoding="utf-8"?>
<p:tagLst xmlns:p="http://schemas.openxmlformats.org/presentationml/2006/main">
  <p:tag name="MH" val="20160202082519"/>
  <p:tag name="MH_LIBRARY" val="GRAPHIC"/>
  <p:tag name="MH_TYPE" val="Other"/>
  <p:tag name="MH_ORDER" val="4"/>
</p:tagLst>
</file>

<file path=ppt/tags/tag6.xml><?xml version="1.0" encoding="utf-8"?>
<p:tagLst xmlns:p="http://schemas.openxmlformats.org/presentationml/2006/main">
  <p:tag name="MH" val="20160202082519"/>
  <p:tag name="MH_LIBRARY" val="GRAPHIC"/>
  <p:tag name="MH_TYPE" val="Other"/>
  <p:tag name="MH_ORDER" val="4"/>
</p:tagLst>
</file>

<file path=ppt/tags/tag7.xml><?xml version="1.0" encoding="utf-8"?>
<p:tagLst xmlns:p="http://schemas.openxmlformats.org/presentationml/2006/main">
  <p:tag name="MH" val="20160202082519"/>
  <p:tag name="MH_LIBRARY" val="GRAPHIC"/>
  <p:tag name="MH_TYPE" val="Other"/>
  <p:tag name="MH_ORDER" val="4"/>
</p:tagLst>
</file>

<file path=ppt/tags/tag8.xml><?xml version="1.0" encoding="utf-8"?>
<p:tagLst xmlns:p="http://schemas.openxmlformats.org/presentationml/2006/main">
  <p:tag name="MH" val="20160202082519"/>
  <p:tag name="MH_LIBRARY" val="GRAPHIC"/>
  <p:tag name="MH_TYPE" val="Other"/>
  <p:tag name="MH_ORDER" val="4"/>
</p:tagLst>
</file>

<file path=ppt/tags/tag9.xml><?xml version="1.0" encoding="utf-8"?>
<p:tagLst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Office 主题">
  <a:themeElements>
    <a:clrScheme name="蓝色统计局">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蓝色统计局">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蓝色统计局">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5151</Words>
  <Application>WPS 演示</Application>
  <PresentationFormat>自定义</PresentationFormat>
  <Paragraphs>563</Paragraphs>
  <Slides>47</Slides>
  <Notes>46</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47</vt:i4>
      </vt:variant>
    </vt:vector>
  </HeadingPairs>
  <TitlesOfParts>
    <vt:vector size="71" baseType="lpstr">
      <vt:lpstr>Arial</vt:lpstr>
      <vt:lpstr>宋体</vt:lpstr>
      <vt:lpstr>Wingdings</vt:lpstr>
      <vt:lpstr>Calibri</vt:lpstr>
      <vt:lpstr>微软雅黑</vt:lpstr>
      <vt:lpstr>Impact</vt:lpstr>
      <vt:lpstr>仿宋_GB2312</vt:lpstr>
      <vt:lpstr>仿宋</vt:lpstr>
      <vt:lpstr>Wingdings</vt:lpstr>
      <vt:lpstr>Arial Black</vt:lpstr>
      <vt:lpstr>Century Gothic</vt:lpstr>
      <vt:lpstr>Arial Unicode MS</vt:lpstr>
      <vt:lpstr>Calibri Light</vt:lpstr>
      <vt:lpstr>黑体</vt:lpstr>
      <vt:lpstr>楷体</vt:lpstr>
      <vt:lpstr>方正小标宋简体</vt:lpstr>
      <vt:lpstr>华文隶书</vt:lpstr>
      <vt:lpstr>楷体_GB2312</vt:lpstr>
      <vt:lpstr>Calibri</vt:lpstr>
      <vt:lpstr>Times New Roman</vt:lpstr>
      <vt:lpstr>Agency FB</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失信公示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王鹏程</dc:creator>
  <cp:lastModifiedBy>李欣棠</cp:lastModifiedBy>
  <cp:revision>56</cp:revision>
  <dcterms:created xsi:type="dcterms:W3CDTF">2018-10-30T01:26:00Z</dcterms:created>
  <dcterms:modified xsi:type="dcterms:W3CDTF">2021-11-09T09:05:58Z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58601DFD4F0B497C9FC0C428EAC3543E</vt:lpwstr>
  </property>
</Properties>
</file>