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3"/>
  </p:handoutMasterIdLst>
  <p:sldIdLst>
    <p:sldId id="256" r:id="rId3"/>
    <p:sldId id="301" r:id="rId5"/>
    <p:sldId id="378" r:id="rId6"/>
    <p:sldId id="302" r:id="rId7"/>
    <p:sldId id="325" r:id="rId8"/>
    <p:sldId id="493" r:id="rId9"/>
    <p:sldId id="336" r:id="rId10"/>
    <p:sldId id="379" r:id="rId11"/>
    <p:sldId id="494" r:id="rId12"/>
    <p:sldId id="890" r:id="rId13"/>
    <p:sldId id="559" r:id="rId14"/>
    <p:sldId id="729" r:id="rId15"/>
    <p:sldId id="730" r:id="rId16"/>
    <p:sldId id="732" r:id="rId17"/>
    <p:sldId id="733" r:id="rId18"/>
    <p:sldId id="734" r:id="rId19"/>
    <p:sldId id="839" r:id="rId20"/>
    <p:sldId id="784" r:id="rId21"/>
    <p:sldId id="602" r:id="rId22"/>
    <p:sldId id="891" r:id="rId23"/>
    <p:sldId id="785" r:id="rId24"/>
    <p:sldId id="892" r:id="rId25"/>
    <p:sldId id="894" r:id="rId26"/>
    <p:sldId id="895" r:id="rId27"/>
    <p:sldId id="603" r:id="rId28"/>
    <p:sldId id="786" r:id="rId29"/>
    <p:sldId id="561" r:id="rId30"/>
    <p:sldId id="735" r:id="rId31"/>
    <p:sldId id="736" r:id="rId32"/>
    <p:sldId id="737" r:id="rId33"/>
    <p:sldId id="738" r:id="rId34"/>
    <p:sldId id="787" r:id="rId35"/>
    <p:sldId id="896" r:id="rId36"/>
    <p:sldId id="788" r:id="rId37"/>
    <p:sldId id="897" r:id="rId38"/>
    <p:sldId id="789" r:id="rId39"/>
    <p:sldId id="898" r:id="rId40"/>
    <p:sldId id="564" r:id="rId41"/>
    <p:sldId id="563" r:id="rId42"/>
    <p:sldId id="613" r:id="rId43"/>
    <p:sldId id="614" r:id="rId44"/>
    <p:sldId id="899" r:id="rId45"/>
    <p:sldId id="900" r:id="rId46"/>
    <p:sldId id="901" r:id="rId47"/>
    <p:sldId id="902" r:id="rId48"/>
    <p:sldId id="903" r:id="rId49"/>
    <p:sldId id="904" r:id="rId50"/>
    <p:sldId id="905" r:id="rId51"/>
    <p:sldId id="906" r:id="rId52"/>
    <p:sldId id="907" r:id="rId53"/>
    <p:sldId id="908" r:id="rId54"/>
    <p:sldId id="909" r:id="rId55"/>
    <p:sldId id="615" r:id="rId56"/>
    <p:sldId id="565" r:id="rId57"/>
    <p:sldId id="616" r:id="rId58"/>
    <p:sldId id="617" r:id="rId59"/>
    <p:sldId id="619" r:id="rId60"/>
    <p:sldId id="620" r:id="rId61"/>
    <p:sldId id="911" r:id="rId62"/>
    <p:sldId id="663" r:id="rId63"/>
    <p:sldId id="745" r:id="rId64"/>
    <p:sldId id="746" r:id="rId65"/>
    <p:sldId id="722" r:id="rId66"/>
    <p:sldId id="723" r:id="rId67"/>
    <p:sldId id="834" r:id="rId68"/>
    <p:sldId id="725" r:id="rId69"/>
    <p:sldId id="574" r:id="rId70"/>
    <p:sldId id="727" r:id="rId71"/>
    <p:sldId id="366" r:id="rId72"/>
  </p:sldIdLst>
  <p:sldSz cx="12192000" cy="6858000"/>
  <p:notesSz cx="9926320" cy="67976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99CC"/>
    <a:srgbClr val="33CCFF"/>
    <a:srgbClr val="FFFFFF"/>
    <a:srgbClr val="3333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89748" autoAdjust="0"/>
  </p:normalViewPr>
  <p:slideViewPr>
    <p:cSldViewPr snapToGrid="0">
      <p:cViewPr varScale="1">
        <p:scale>
          <a:sx n="80" d="100"/>
          <a:sy n="80" d="100"/>
        </p:scale>
        <p:origin x="522" y="60"/>
      </p:cViewPr>
      <p:guideLst>
        <p:guide orient="horz" pos="1995"/>
        <p:guide pos="3753"/>
      </p:guideLst>
    </p:cSldViewPr>
  </p:slideViewPr>
  <p:notesTextViewPr>
    <p:cViewPr>
      <p:scale>
        <a:sx n="1" d="1"/>
        <a:sy n="1" d="1"/>
      </p:scale>
      <p:origin x="0" y="0"/>
    </p:cViewPr>
  </p:notesTextViewPr>
  <p:notesViewPr>
    <p:cSldViewPr snapToGrid="0">
      <p:cViewPr varScale="1">
        <p:scale>
          <a:sx n="52" d="100"/>
          <a:sy n="52" d="100"/>
        </p:scale>
        <p:origin x="2934" y="6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487" cy="341362"/>
          </a:xfrm>
          <a:prstGeom prst="rect">
            <a:avLst/>
          </a:prstGeom>
        </p:spPr>
        <p:txBody>
          <a:bodyPr vert="horz" lIns="91440" tIns="45720" rIns="91440" bIns="45720" rtlCol="0"/>
          <a:lstStyle>
            <a:lvl1pPr algn="l">
              <a:defRPr sz="1600"/>
            </a:lvl1pPr>
          </a:lstStyle>
          <a:p>
            <a:pPr>
              <a:defRPr/>
            </a:pPr>
            <a:endParaRPr lang="zh-CN" altLang="en-US"/>
          </a:p>
        </p:txBody>
      </p:sp>
      <p:sp>
        <p:nvSpPr>
          <p:cNvPr id="3" name="日期占位符 2"/>
          <p:cNvSpPr>
            <a:spLocks noGrp="1"/>
          </p:cNvSpPr>
          <p:nvPr>
            <p:ph type="dt" sz="quarter" idx="1"/>
          </p:nvPr>
        </p:nvSpPr>
        <p:spPr>
          <a:xfrm>
            <a:off x="5623833" y="0"/>
            <a:ext cx="4300170" cy="341362"/>
          </a:xfrm>
          <a:prstGeom prst="rect">
            <a:avLst/>
          </a:prstGeom>
        </p:spPr>
        <p:txBody>
          <a:bodyPr vert="horz" lIns="91440" tIns="45720" rIns="91440" bIns="45720" rtlCol="0"/>
          <a:lstStyle>
            <a:lvl1pPr algn="r">
              <a:defRPr sz="1600"/>
            </a:lvl1pPr>
          </a:lstStyle>
          <a:p>
            <a:pPr>
              <a:defRPr/>
            </a:pPr>
            <a:fld id="{2DB005F4-80CF-4665-9208-67DB9C6E109A}" type="datetimeFigureOut">
              <a:rPr lang="zh-CN" altLang="en-US"/>
            </a:fld>
            <a:endParaRPr lang="zh-CN" altLang="en-US"/>
          </a:p>
        </p:txBody>
      </p:sp>
      <p:sp>
        <p:nvSpPr>
          <p:cNvPr id="4" name="页脚占位符 3"/>
          <p:cNvSpPr>
            <a:spLocks noGrp="1"/>
          </p:cNvSpPr>
          <p:nvPr>
            <p:ph type="ftr" sz="quarter" idx="2"/>
          </p:nvPr>
        </p:nvSpPr>
        <p:spPr>
          <a:xfrm>
            <a:off x="0" y="6456531"/>
            <a:ext cx="4302487" cy="341362"/>
          </a:xfrm>
          <a:prstGeom prst="rect">
            <a:avLst/>
          </a:prstGeom>
        </p:spPr>
        <p:txBody>
          <a:bodyPr vert="horz" lIns="91440" tIns="45720" rIns="91440" bIns="45720" rtlCol="0" anchor="b"/>
          <a:lstStyle>
            <a:lvl1pPr algn="l">
              <a:defRPr sz="1600"/>
            </a:lvl1pPr>
          </a:lstStyle>
          <a:p>
            <a:pPr>
              <a:defRPr/>
            </a:pPr>
            <a:endParaRPr lang="zh-CN" altLang="en-US"/>
          </a:p>
        </p:txBody>
      </p:sp>
      <p:sp>
        <p:nvSpPr>
          <p:cNvPr id="5" name="灯片编号占位符 4"/>
          <p:cNvSpPr>
            <a:spLocks noGrp="1"/>
          </p:cNvSpPr>
          <p:nvPr>
            <p:ph type="sldNum" sz="quarter" idx="3"/>
          </p:nvPr>
        </p:nvSpPr>
        <p:spPr>
          <a:xfrm>
            <a:off x="5623833" y="6456531"/>
            <a:ext cx="4300170" cy="341362"/>
          </a:xfrm>
          <a:prstGeom prst="rect">
            <a:avLst/>
          </a:prstGeom>
        </p:spPr>
        <p:txBody>
          <a:bodyPr vert="horz" lIns="91440" tIns="45720" rIns="91440" bIns="45720" rtlCol="0" anchor="b"/>
          <a:lstStyle>
            <a:lvl1pPr algn="r">
              <a:defRPr sz="1600"/>
            </a:lvl1pPr>
          </a:lstStyle>
          <a:p>
            <a:pPr>
              <a:defRPr/>
            </a:pPr>
            <a:fld id="{ABB5C434-4C8D-4AAB-8DD4-BC8728A97E51}"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2487" cy="341362"/>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623833" y="0"/>
            <a:ext cx="4300170" cy="341362"/>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B83EE92-0CCA-4788-ADBF-C0C93D88C18E}" type="datetimeFigureOut">
              <a:rPr lang="zh-CN" altLang="en-US"/>
            </a:fld>
            <a:endParaRPr lang="zh-CN" altLang="en-US"/>
          </a:p>
        </p:txBody>
      </p:sp>
      <p:sp>
        <p:nvSpPr>
          <p:cNvPr id="4" name="幻灯片图像占位符 3"/>
          <p:cNvSpPr>
            <a:spLocks noGrp="1" noRot="1" noChangeAspect="1"/>
          </p:cNvSpPr>
          <p:nvPr>
            <p:ph type="sldImg" idx="2"/>
          </p:nvPr>
        </p:nvSpPr>
        <p:spPr>
          <a:xfrm>
            <a:off x="2926945" y="851232"/>
            <a:ext cx="4072430" cy="2291693"/>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92168" y="3272294"/>
            <a:ext cx="7941983" cy="2676541"/>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6456531"/>
            <a:ext cx="4302487" cy="34136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623833" y="6456531"/>
            <a:ext cx="4300170" cy="341362"/>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FEDACE53-3323-4E96-91DC-F212FDA6B4A5}" type="slidenum">
              <a:rPr lang="zh-CN" altLang="en-US"/>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F9E2805-23F2-4A0B-A609-60E42F22A5A1}"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noTextEdit="1"/>
          </p:cNvSpPr>
          <p:nvPr>
            <p:ph type="sldImg"/>
          </p:nvPr>
        </p:nvSpPr>
        <p:spPr>
          <a:xfrm>
            <a:off x="422275" y="1243013"/>
            <a:ext cx="5962650" cy="3354387"/>
          </a:xfrm>
          <a:ln>
            <a:solidFill>
              <a:srgbClr val="000000"/>
            </a:solidFill>
            <a:miter/>
          </a:ln>
        </p:spPr>
      </p:sp>
      <p:sp>
        <p:nvSpPr>
          <p:cNvPr id="31746" name="备注占位符 2"/>
          <p:cNvSpPr>
            <a:spLocks noGrp="1"/>
          </p:cNvSpPr>
          <p:nvPr>
            <p:ph type="body"/>
          </p:nvPr>
        </p:nvSpPr>
        <p:spPr>
          <a:xfrm>
            <a:off x="681038" y="4783138"/>
            <a:ext cx="5445125" cy="3913187"/>
          </a:xfrm>
          <a:noFill/>
          <a:ln>
            <a:noFill/>
          </a:ln>
        </p:spPr>
        <p:txBody>
          <a:bodyPr wrap="square" lIns="91440" tIns="45720" rIns="91440" bIns="45720" anchor="t"/>
          <a:p>
            <a:pPr lvl="0"/>
            <a:endParaRPr lang="en-US" altLang="zh-CN"/>
          </a:p>
        </p:txBody>
      </p:sp>
      <p:sp>
        <p:nvSpPr>
          <p:cNvPr id="31747" name="灯片编号占位符 3"/>
          <p:cNvSpPr txBox="1">
            <a:spLocks noGrp="1"/>
          </p:cNvSpPr>
          <p:nvPr>
            <p:ph type="sldNum" sz="quarter"/>
          </p:nvPr>
        </p:nvSpPr>
        <p:spPr>
          <a:xfrm>
            <a:off x="3856038" y="9440863"/>
            <a:ext cx="2949575" cy="498475"/>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xfrm>
            <a:off x="422275" y="1243013"/>
            <a:ext cx="5962650" cy="3354387"/>
          </a:xfrm>
          <a:ln>
            <a:solidFill>
              <a:srgbClr val="000000"/>
            </a:solidFill>
            <a:miter/>
          </a:ln>
        </p:spPr>
      </p:sp>
      <p:sp>
        <p:nvSpPr>
          <p:cNvPr id="33794" name="备注占位符 2"/>
          <p:cNvSpPr>
            <a:spLocks noGrp="1"/>
          </p:cNvSpPr>
          <p:nvPr>
            <p:ph type="body"/>
          </p:nvPr>
        </p:nvSpPr>
        <p:spPr>
          <a:xfrm>
            <a:off x="681038" y="4783138"/>
            <a:ext cx="5445125" cy="3913187"/>
          </a:xfrm>
          <a:noFill/>
          <a:ln>
            <a:noFill/>
          </a:ln>
        </p:spPr>
        <p:txBody>
          <a:bodyPr wrap="square" lIns="91440" tIns="45720" rIns="91440" bIns="45720" anchor="t"/>
          <a:p>
            <a:pPr lvl="0">
              <a:spcBef>
                <a:spcPct val="0"/>
              </a:spcBef>
            </a:pPr>
            <a:endParaRPr lang="zh-CN" altLang="en-US" dirty="0"/>
          </a:p>
        </p:txBody>
      </p:sp>
      <p:sp>
        <p:nvSpPr>
          <p:cNvPr id="33795" name="灯片编号占位符 3"/>
          <p:cNvSpPr txBox="1">
            <a:spLocks noGrp="1"/>
          </p:cNvSpPr>
          <p:nvPr>
            <p:ph type="sldNum" sz="quarter"/>
          </p:nvPr>
        </p:nvSpPr>
        <p:spPr>
          <a:xfrm>
            <a:off x="3856038" y="9440863"/>
            <a:ext cx="2949575" cy="498475"/>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CFED8E-CCC4-4979-AA30-90551A8A046A}"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TextEdit="1"/>
          </p:cNvSpPr>
          <p:nvPr>
            <p:ph type="sldImg"/>
          </p:nvPr>
        </p:nvSpPr>
        <p:spPr>
          <a:xfrm>
            <a:off x="422275" y="1243013"/>
            <a:ext cx="5962650" cy="3354387"/>
          </a:xfrm>
          <a:ln>
            <a:solidFill>
              <a:srgbClr val="000000"/>
            </a:solidFill>
            <a:miter/>
          </a:ln>
        </p:spPr>
      </p:sp>
      <p:sp>
        <p:nvSpPr>
          <p:cNvPr id="38914" name="文本占位符 2"/>
          <p:cNvSpPr/>
          <p:nvPr>
            <p:ph type="body"/>
          </p:nvPr>
        </p:nvSpPr>
        <p:spPr>
          <a:xfrm>
            <a:off x="681038" y="4783138"/>
            <a:ext cx="5445125" cy="3913187"/>
          </a:xfrm>
          <a:noFill/>
          <a:ln>
            <a:noFill/>
          </a:ln>
        </p:spPr>
        <p:txBody>
          <a:bodyPr wrap="square" lIns="91440" tIns="45720" rIns="91440" bIns="45720" anchor="t"/>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TextEdit="1"/>
          </p:cNvSpPr>
          <p:nvPr>
            <p:ph type="sldImg"/>
          </p:nvPr>
        </p:nvSpPr>
        <p:spPr>
          <a:xfrm>
            <a:off x="422275" y="1243013"/>
            <a:ext cx="5962650" cy="3354387"/>
          </a:xfrm>
          <a:ln>
            <a:solidFill>
              <a:srgbClr val="000000"/>
            </a:solidFill>
            <a:miter/>
          </a:ln>
        </p:spPr>
      </p:sp>
      <p:sp>
        <p:nvSpPr>
          <p:cNvPr id="40962" name="文本占位符 2"/>
          <p:cNvSpPr/>
          <p:nvPr>
            <p:ph type="body"/>
          </p:nvPr>
        </p:nvSpPr>
        <p:spPr>
          <a:xfrm>
            <a:off x="681038" y="4783138"/>
            <a:ext cx="5445125" cy="3913187"/>
          </a:xfrm>
          <a:noFill/>
          <a:ln>
            <a:noFill/>
          </a:ln>
        </p:spPr>
        <p:txBody>
          <a:bodyPr wrap="square" lIns="91440" tIns="45720" rIns="91440" bIns="45720" anchor="t"/>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TextEdit="1"/>
          </p:cNvSpPr>
          <p:nvPr>
            <p:ph type="sldImg"/>
          </p:nvPr>
        </p:nvSpPr>
        <p:spPr>
          <a:xfrm>
            <a:off x="422275" y="1243013"/>
            <a:ext cx="5962650" cy="3354387"/>
          </a:xfrm>
          <a:ln>
            <a:solidFill>
              <a:srgbClr val="000000"/>
            </a:solidFill>
            <a:miter/>
          </a:ln>
        </p:spPr>
      </p:sp>
      <p:sp>
        <p:nvSpPr>
          <p:cNvPr id="43010" name="文本占位符 2"/>
          <p:cNvSpPr/>
          <p:nvPr>
            <p:ph type="body"/>
          </p:nvPr>
        </p:nvSpPr>
        <p:spPr>
          <a:xfrm>
            <a:off x="681038" y="4783138"/>
            <a:ext cx="5445125" cy="3913187"/>
          </a:xfrm>
          <a:noFill/>
          <a:ln>
            <a:noFill/>
          </a:ln>
        </p:spPr>
        <p:txBody>
          <a:bodyPr wrap="square" lIns="91440" tIns="45720" rIns="91440" bIns="45720" anchor="t"/>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smtClean="0"/>
              <a:t>为什么有些审核设置成</a:t>
            </a:r>
            <a:r>
              <a:rPr lang="en-US" altLang="zh-CN" dirty="0" smtClean="0"/>
              <a:t>C</a:t>
            </a:r>
            <a:r>
              <a:rPr lang="zh-CN" altLang="en-US" dirty="0" smtClean="0"/>
              <a:t>类，而不是</a:t>
            </a:r>
            <a:r>
              <a:rPr lang="en-US" altLang="zh-CN" dirty="0" smtClean="0"/>
              <a:t>A</a:t>
            </a:r>
            <a:r>
              <a:rPr lang="en-US" altLang="zh-CN" baseline="0" dirty="0" smtClean="0"/>
              <a:t> </a:t>
            </a:r>
            <a:r>
              <a:rPr lang="zh-CN" altLang="en-US" baseline="0" dirty="0" smtClean="0"/>
              <a:t>类</a:t>
            </a:r>
            <a:endParaRPr lang="zh-CN" altLang="en-US" dirty="0"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CFED8E-CCC4-4979-AA30-90551A8A046A}"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CFED8E-CCC4-4979-AA30-90551A8A046A}"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CFED8E-CCC4-4979-AA30-90551A8A046A}"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CFED8E-CCC4-4979-AA30-90551A8A046A}"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EDACE53-3323-4E96-91DC-F212FDA6B4A5}"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CFED8E-CCC4-4979-AA30-90551A8A046A}"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EDACE53-3323-4E96-91DC-F212FDA6B4A5}"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pPr>
              <a:defRPr/>
            </a:pPr>
            <a:fld id="{FEDACE53-3323-4E96-91DC-F212FDA6B4A5}"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dirty="0" smtClean="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C6A9C67-4879-4B4F-9EB6-6B08A2754A5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B5F62C5-0481-4B04-BFF4-D7B7FF5DCCB5}"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B5F62C5-0481-4B04-BFF4-D7B7FF5DCCB5}"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indent="0" algn="l" defTabSz="914400" rtl="0" eaLnBrk="0" fontAlgn="base" latinLnBrk="0" hangingPunct="0">
              <a:lnSpc>
                <a:spcPct val="100000"/>
              </a:lnSpc>
              <a:spcBef>
                <a:spcPct val="30000"/>
              </a:spcBef>
              <a:spcAft>
                <a:spcPct val="0"/>
              </a:spcAft>
              <a:buClrTx/>
              <a:buSzTx/>
              <a:buFontTx/>
              <a:buNone/>
              <a:defRPr/>
            </a:pPr>
            <a:endParaRPr lang="en-US" altLang="zh-CN" dirty="0" smtClean="0">
              <a:solidFill>
                <a:schemeClr val="bg1"/>
              </a:solidFill>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28208C7-0828-486A-AD36-7C3FB103CFF8}"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dirty="0" smtClean="0"/>
          </a:p>
        </p:txBody>
      </p:sp>
      <p:sp>
        <p:nvSpPr>
          <p:cNvPr id="860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ACFED8E-CCC4-4979-AA30-90551A8A046A}"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noTextEdit="1"/>
          </p:cNvSpPr>
          <p:nvPr>
            <p:ph type="sldImg"/>
          </p:nvPr>
        </p:nvSpPr>
        <p:spPr>
          <a:xfrm>
            <a:off x="422275" y="1243013"/>
            <a:ext cx="5962650" cy="3354387"/>
          </a:xfrm>
          <a:ln>
            <a:solidFill>
              <a:srgbClr val="000000"/>
            </a:solidFill>
            <a:miter/>
          </a:ln>
        </p:spPr>
      </p:sp>
      <p:sp>
        <p:nvSpPr>
          <p:cNvPr id="26626" name="备注占位符 2"/>
          <p:cNvSpPr>
            <a:spLocks noGrp="1"/>
          </p:cNvSpPr>
          <p:nvPr>
            <p:ph type="body"/>
          </p:nvPr>
        </p:nvSpPr>
        <p:spPr>
          <a:xfrm>
            <a:off x="681038" y="4783138"/>
            <a:ext cx="5445125" cy="3913187"/>
          </a:xfrm>
          <a:noFill/>
          <a:ln>
            <a:noFill/>
          </a:ln>
        </p:spPr>
        <p:txBody>
          <a:bodyPr wrap="square" lIns="91440" tIns="45720" rIns="91440" bIns="45720" anchor="t"/>
          <a:p>
            <a:pPr lvl="0">
              <a:spcBef>
                <a:spcPct val="0"/>
              </a:spcBef>
            </a:pPr>
            <a:endParaRPr lang="zh-CN" altLang="en-US" dirty="0"/>
          </a:p>
        </p:txBody>
      </p:sp>
      <p:sp>
        <p:nvSpPr>
          <p:cNvPr id="26627" name="灯片编号占位符 3"/>
          <p:cNvSpPr txBox="1">
            <a:spLocks noGrp="1"/>
          </p:cNvSpPr>
          <p:nvPr>
            <p:ph type="sldNum" sz="quarter"/>
          </p:nvPr>
        </p:nvSpPr>
        <p:spPr>
          <a:xfrm>
            <a:off x="3856038" y="9440863"/>
            <a:ext cx="2949575" cy="498475"/>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5323BFFB-B0D8-4AC8-95D2-C436EC704013}" type="datetime1">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26E00FA5-505C-4021-860E-34ABC1F570A4}" type="slidenum">
              <a:rPr lang="zh-CN"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C1A5DD92-A9A8-4461-9F86-A35A4D402FD9}" type="datetime1">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F78BA600-D1D6-4985-AD34-54D1B0FDE0CB}"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3800" y="609600"/>
            <a:ext cx="24638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422400" y="609600"/>
            <a:ext cx="71882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9AE29405-F8A8-4330-8671-DE03F2110116}" type="datetime1">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24A0A140-693C-4BF6-9B1C-A1592ADD8048}"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5"/>
          <p:cNvSpPr>
            <a:spLocks noGrp="1" noChangeArrowheads="1"/>
          </p:cNvSpPr>
          <p:nvPr>
            <p:ph type="dt" sz="half" idx="10"/>
          </p:nvPr>
        </p:nvSpPr>
        <p:spPr/>
        <p:txBody>
          <a:bodyPr/>
          <a:lstStyle>
            <a:lvl1pPr>
              <a:defRPr/>
            </a:lvl1pPr>
          </a:lstStyle>
          <a:p>
            <a:pPr>
              <a:defRPr/>
            </a:pPr>
            <a:fld id="{19384FD8-4656-4583-B069-CEFDA892618A}" type="datetime1">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8DDCB8D4-1E9A-4385-8D9A-1537D2F8808A}"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5"/>
          <p:cNvSpPr>
            <a:spLocks noGrp="1" noChangeArrowheads="1"/>
          </p:cNvSpPr>
          <p:nvPr>
            <p:ph type="dt" sz="half" idx="10"/>
          </p:nvPr>
        </p:nvSpPr>
        <p:spPr/>
        <p:txBody>
          <a:bodyPr/>
          <a:lstStyle>
            <a:lvl1pPr>
              <a:defRPr/>
            </a:lvl1pPr>
          </a:lstStyle>
          <a:p>
            <a:pPr>
              <a:defRPr/>
            </a:pPr>
            <a:fld id="{FB3B525B-7F37-428B-820F-A794AA2CD4A2}" type="datetime1">
              <a:rPr lang="zh-CN" altLang="en-US"/>
            </a:fld>
            <a:endParaRPr lang="zh-CN" altLang="en-US"/>
          </a:p>
        </p:txBody>
      </p:sp>
      <p:sp>
        <p:nvSpPr>
          <p:cNvPr id="5" name="Rectangle 6"/>
          <p:cNvSpPr>
            <a:spLocks noGrp="1" noChangeArrowheads="1"/>
          </p:cNvSpPr>
          <p:nvPr>
            <p:ph type="ftr" sz="quarter" idx="11"/>
          </p:nvPr>
        </p:nvSpPr>
        <p:spPr/>
        <p:txBody>
          <a:bodyPr/>
          <a:lstStyle>
            <a:lvl1pPr>
              <a:defRPr/>
            </a:lvl1pPr>
          </a:lstStyle>
          <a:p>
            <a:pPr>
              <a:defRPr/>
            </a:pPr>
            <a:endParaRPr lang="zh-CN" altLang="en-US"/>
          </a:p>
        </p:txBody>
      </p:sp>
      <p:sp>
        <p:nvSpPr>
          <p:cNvPr id="6" name="Rectangle 7"/>
          <p:cNvSpPr>
            <a:spLocks noGrp="1" noChangeArrowheads="1"/>
          </p:cNvSpPr>
          <p:nvPr>
            <p:ph type="sldNum" sz="quarter" idx="12"/>
          </p:nvPr>
        </p:nvSpPr>
        <p:spPr/>
        <p:txBody>
          <a:bodyPr/>
          <a:lstStyle>
            <a:lvl1pPr>
              <a:defRPr/>
            </a:lvl1pPr>
          </a:lstStyle>
          <a:p>
            <a:pPr>
              <a:defRPr/>
            </a:pPr>
            <a:fld id="{E145C4D5-B2C9-4911-9520-DEB915A049D6}"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22400" y="1981200"/>
            <a:ext cx="4826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451600" y="1981200"/>
            <a:ext cx="4826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5"/>
          <p:cNvSpPr>
            <a:spLocks noGrp="1" noChangeArrowheads="1"/>
          </p:cNvSpPr>
          <p:nvPr>
            <p:ph type="dt" sz="half" idx="10"/>
          </p:nvPr>
        </p:nvSpPr>
        <p:spPr/>
        <p:txBody>
          <a:bodyPr/>
          <a:lstStyle>
            <a:lvl1pPr>
              <a:defRPr/>
            </a:lvl1pPr>
          </a:lstStyle>
          <a:p>
            <a:pPr>
              <a:defRPr/>
            </a:pPr>
            <a:fld id="{8A1A45EF-A809-4AA6-B95C-347863289BAC}" type="datetime1">
              <a:rPr lang="zh-CN" altLang="en-US"/>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E4B37CB3-4BBF-43CB-AA4F-10DBAD7B7C6D}"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5"/>
          <p:cNvSpPr>
            <a:spLocks noGrp="1" noChangeArrowheads="1"/>
          </p:cNvSpPr>
          <p:nvPr>
            <p:ph type="dt" sz="half" idx="10"/>
          </p:nvPr>
        </p:nvSpPr>
        <p:spPr/>
        <p:txBody>
          <a:bodyPr/>
          <a:lstStyle>
            <a:lvl1pPr>
              <a:defRPr/>
            </a:lvl1pPr>
          </a:lstStyle>
          <a:p>
            <a:pPr>
              <a:defRPr/>
            </a:pPr>
            <a:fld id="{271C0F11-89EF-43EA-AE26-BDB53403D0A1}" type="datetime1">
              <a:rPr lang="zh-CN" altLang="en-US"/>
            </a:fld>
            <a:endParaRPr lang="zh-CN" altLang="en-US"/>
          </a:p>
        </p:txBody>
      </p:sp>
      <p:sp>
        <p:nvSpPr>
          <p:cNvPr id="8" name="Rectangle 6"/>
          <p:cNvSpPr>
            <a:spLocks noGrp="1" noChangeArrowheads="1"/>
          </p:cNvSpPr>
          <p:nvPr>
            <p:ph type="ftr" sz="quarter" idx="11"/>
          </p:nvPr>
        </p:nvSpPr>
        <p:spPr/>
        <p:txBody>
          <a:bodyPr/>
          <a:lstStyle>
            <a:lvl1pPr>
              <a:defRPr/>
            </a:lvl1pPr>
          </a:lstStyle>
          <a:p>
            <a:pPr>
              <a:defRPr/>
            </a:pPr>
            <a:endParaRPr lang="zh-CN" altLang="en-US"/>
          </a:p>
        </p:txBody>
      </p:sp>
      <p:sp>
        <p:nvSpPr>
          <p:cNvPr id="9" name="Rectangle 7"/>
          <p:cNvSpPr>
            <a:spLocks noGrp="1" noChangeArrowheads="1"/>
          </p:cNvSpPr>
          <p:nvPr>
            <p:ph type="sldNum" sz="quarter" idx="12"/>
          </p:nvPr>
        </p:nvSpPr>
        <p:spPr/>
        <p:txBody>
          <a:bodyPr/>
          <a:lstStyle>
            <a:lvl1pPr>
              <a:defRPr/>
            </a:lvl1pPr>
          </a:lstStyle>
          <a:p>
            <a:pPr>
              <a:defRPr/>
            </a:pPr>
            <a:fld id="{FF0DC4A9-2C71-4CFA-A12D-5178CBEAA92C}"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dt" sz="half" idx="10"/>
          </p:nvPr>
        </p:nvSpPr>
        <p:spPr/>
        <p:txBody>
          <a:bodyPr/>
          <a:lstStyle>
            <a:lvl1pPr>
              <a:defRPr/>
            </a:lvl1pPr>
          </a:lstStyle>
          <a:p>
            <a:pPr>
              <a:defRPr/>
            </a:pPr>
            <a:fld id="{DF4E5E39-40BB-428D-8650-01F9B8CF4CB7}" type="datetime1">
              <a:rPr lang="zh-CN" altLang="en-US"/>
            </a:fld>
            <a:endParaRPr lang="zh-CN" altLang="en-US"/>
          </a:p>
        </p:txBody>
      </p:sp>
      <p:sp>
        <p:nvSpPr>
          <p:cNvPr id="4" name="Rectangle 6"/>
          <p:cNvSpPr>
            <a:spLocks noGrp="1" noChangeArrowheads="1"/>
          </p:cNvSpPr>
          <p:nvPr>
            <p:ph type="ftr" sz="quarter" idx="11"/>
          </p:nvPr>
        </p:nvSpPr>
        <p:spPr/>
        <p:txBody>
          <a:bodyPr/>
          <a:lstStyle>
            <a:lvl1pPr>
              <a:defRPr/>
            </a:lvl1pPr>
          </a:lstStyle>
          <a:p>
            <a:pPr>
              <a:defRPr/>
            </a:pPr>
            <a:endParaRPr lang="zh-CN" altLang="en-US"/>
          </a:p>
        </p:txBody>
      </p:sp>
      <p:sp>
        <p:nvSpPr>
          <p:cNvPr id="5" name="Rectangle 7"/>
          <p:cNvSpPr>
            <a:spLocks noGrp="1" noChangeArrowheads="1"/>
          </p:cNvSpPr>
          <p:nvPr>
            <p:ph type="sldNum" sz="quarter" idx="12"/>
          </p:nvPr>
        </p:nvSpPr>
        <p:spPr/>
        <p:txBody>
          <a:bodyPr/>
          <a:lstStyle>
            <a:lvl1pPr>
              <a:defRPr/>
            </a:lvl1pPr>
          </a:lstStyle>
          <a:p>
            <a:pPr>
              <a:defRPr/>
            </a:pPr>
            <a:fld id="{3440B1E6-B591-445E-A10E-9740B0B2EACE}"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5DA6AFA1-EECB-483C-8AE8-7E09B853B36F}" type="datetime1">
              <a:rPr lang="zh-CN" altLang="en-US"/>
            </a:fld>
            <a:endParaRPr lang="zh-CN" altLang="en-US"/>
          </a:p>
        </p:txBody>
      </p:sp>
      <p:sp>
        <p:nvSpPr>
          <p:cNvPr id="3" name="Rectangle 6"/>
          <p:cNvSpPr>
            <a:spLocks noGrp="1" noChangeArrowheads="1"/>
          </p:cNvSpPr>
          <p:nvPr>
            <p:ph type="ftr" sz="quarter" idx="11"/>
          </p:nvPr>
        </p:nvSpPr>
        <p:spPr/>
        <p:txBody>
          <a:bodyPr/>
          <a:lstStyle>
            <a:lvl1pPr>
              <a:defRPr/>
            </a:lvl1pPr>
          </a:lstStyle>
          <a:p>
            <a:pPr>
              <a:defRPr/>
            </a:pPr>
            <a:endParaRPr lang="zh-CN" altLang="en-US"/>
          </a:p>
        </p:txBody>
      </p:sp>
      <p:sp>
        <p:nvSpPr>
          <p:cNvPr id="4" name="Rectangle 7"/>
          <p:cNvSpPr>
            <a:spLocks noGrp="1" noChangeArrowheads="1"/>
          </p:cNvSpPr>
          <p:nvPr>
            <p:ph type="sldNum" sz="quarter" idx="12"/>
          </p:nvPr>
        </p:nvSpPr>
        <p:spPr/>
        <p:txBody>
          <a:bodyPr/>
          <a:lstStyle>
            <a:lvl1pPr>
              <a:defRPr/>
            </a:lvl1pPr>
          </a:lstStyle>
          <a:p>
            <a:pPr>
              <a:defRPr/>
            </a:pPr>
            <a:fld id="{799FD14F-0E30-47D2-B389-C2D018136B99}"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fld id="{9D06D7F9-E1F5-4840-872E-664552A018F4}" type="datetime1">
              <a:rPr lang="zh-CN" altLang="en-US"/>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2BCBC369-9567-4D95-AA01-A9257614A267}"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5"/>
          <p:cNvSpPr>
            <a:spLocks noGrp="1" noChangeArrowheads="1"/>
          </p:cNvSpPr>
          <p:nvPr>
            <p:ph type="dt" sz="half" idx="10"/>
          </p:nvPr>
        </p:nvSpPr>
        <p:spPr/>
        <p:txBody>
          <a:bodyPr/>
          <a:lstStyle>
            <a:lvl1pPr>
              <a:defRPr/>
            </a:lvl1pPr>
          </a:lstStyle>
          <a:p>
            <a:pPr>
              <a:defRPr/>
            </a:pPr>
            <a:fld id="{0395D042-4167-443C-85F1-40551F95783B}" type="datetime1">
              <a:rPr lang="zh-CN" altLang="en-US"/>
            </a:fld>
            <a:endParaRPr lang="zh-CN" altLang="en-US"/>
          </a:p>
        </p:txBody>
      </p:sp>
      <p:sp>
        <p:nvSpPr>
          <p:cNvPr id="6" name="Rectangle 6"/>
          <p:cNvSpPr>
            <a:spLocks noGrp="1" noChangeArrowheads="1"/>
          </p:cNvSpPr>
          <p:nvPr>
            <p:ph type="ftr" sz="quarter" idx="11"/>
          </p:nvPr>
        </p:nvSpPr>
        <p:spPr/>
        <p:txBody>
          <a:bodyPr/>
          <a:lstStyle>
            <a:lvl1pPr>
              <a:defRPr/>
            </a:lvl1pPr>
          </a:lstStyle>
          <a:p>
            <a:pPr>
              <a:defRPr/>
            </a:pPr>
            <a:endParaRPr lang="zh-CN" altLang="en-US"/>
          </a:p>
        </p:txBody>
      </p:sp>
      <p:sp>
        <p:nvSpPr>
          <p:cNvPr id="7" name="Rectangle 7"/>
          <p:cNvSpPr>
            <a:spLocks noGrp="1" noChangeArrowheads="1"/>
          </p:cNvSpPr>
          <p:nvPr>
            <p:ph type="sldNum" sz="quarter" idx="12"/>
          </p:nvPr>
        </p:nvSpPr>
        <p:spPr/>
        <p:txBody>
          <a:bodyPr/>
          <a:lstStyle>
            <a:lvl1pPr>
              <a:defRPr/>
            </a:lvl1pPr>
          </a:lstStyle>
          <a:p>
            <a:pPr>
              <a:defRPr/>
            </a:pPr>
            <a:fld id="{CD39C571-DD4D-4B1B-8DAF-957ED8CD9B23}"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22400" y="609600"/>
            <a:ext cx="985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8" name="Rectangle 4"/>
          <p:cNvSpPr>
            <a:spLocks noGrp="1" noChangeArrowheads="1"/>
          </p:cNvSpPr>
          <p:nvPr>
            <p:ph type="body" idx="1"/>
          </p:nvPr>
        </p:nvSpPr>
        <p:spPr bwMode="auto">
          <a:xfrm>
            <a:off x="1422400" y="1981200"/>
            <a:ext cx="9855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7" name="Rectangle 5"/>
          <p:cNvSpPr>
            <a:spLocks noGrp="1" noChangeArrowheads="1"/>
          </p:cNvSpPr>
          <p:nvPr>
            <p:ph type="dt" sz="half" idx="2"/>
          </p:nvPr>
        </p:nvSpPr>
        <p:spPr bwMode="auto">
          <a:xfrm>
            <a:off x="1422400" y="6248400"/>
            <a:ext cx="2438400" cy="457200"/>
          </a:xfrm>
          <a:prstGeom prst="rect">
            <a:avLst/>
          </a:prstGeom>
          <a:noFill/>
          <a:ln w="9525">
            <a:noFill/>
            <a:miter lim="800000"/>
          </a:ln>
          <a:effec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chemeClr val="tx1"/>
                </a:solidFill>
                <a:latin typeface="Times New Roman" panose="02020603050405020304" pitchFamily="18" charset="0"/>
                <a:ea typeface="+mn-ea"/>
              </a:defRPr>
            </a:lvl1pPr>
          </a:lstStyle>
          <a:p>
            <a:pPr>
              <a:defRPr/>
            </a:pPr>
            <a:fld id="{5D268F22-D528-415C-A8D4-65181CABBE30}" type="datetime1">
              <a:rPr lang="zh-CN" altLang="en-US"/>
            </a:fld>
            <a:endParaRPr lang="zh-CN" altLang="en-US"/>
          </a:p>
        </p:txBody>
      </p:sp>
      <p:sp>
        <p:nvSpPr>
          <p:cNvPr id="3078" name="Rectangle 6"/>
          <p:cNvSpPr>
            <a:spLocks noGrp="1" noChangeArrowheads="1"/>
          </p:cNvSpPr>
          <p:nvPr>
            <p:ph type="ftr" sz="quarter" idx="3"/>
          </p:nvPr>
        </p:nvSpPr>
        <p:spPr bwMode="auto">
          <a:xfrm>
            <a:off x="4572000" y="6248400"/>
            <a:ext cx="3860800" cy="457200"/>
          </a:xfrm>
          <a:prstGeom prst="rect">
            <a:avLst/>
          </a:prstGeom>
          <a:noFill/>
          <a:ln w="9525">
            <a:noFill/>
            <a:miter lim="800000"/>
          </a:ln>
          <a:effec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chemeClr val="tx1"/>
                </a:solidFill>
                <a:latin typeface="Times New Roman" panose="02020603050405020304" pitchFamily="18" charset="0"/>
                <a:ea typeface="+mn-ea"/>
              </a:defRPr>
            </a:lvl1pPr>
          </a:lstStyle>
          <a:p>
            <a:pPr>
              <a:defRPr/>
            </a:pPr>
            <a:endParaRPr lang="zh-CN" altLang="en-US"/>
          </a:p>
        </p:txBody>
      </p:sp>
      <p:sp>
        <p:nvSpPr>
          <p:cNvPr id="3079" name="Rectangle 7"/>
          <p:cNvSpPr>
            <a:spLocks noGrp="1" noChangeArrowheads="1"/>
          </p:cNvSpPr>
          <p:nvPr>
            <p:ph type="sldNum" sz="quarter" idx="4"/>
          </p:nvPr>
        </p:nvSpPr>
        <p:spPr bwMode="auto">
          <a:xfrm>
            <a:off x="8737600" y="6248400"/>
            <a:ext cx="25400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Times New Roman" panose="02020603050405020304" pitchFamily="18" charset="0"/>
              </a:defRPr>
            </a:lvl1pPr>
          </a:lstStyle>
          <a:p>
            <a:pPr>
              <a:defRPr/>
            </a:pPr>
            <a:fld id="{FD7479AC-3326-4AB3-B9D2-49AFA4496FA7}"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eaLnBrk="1" fontAlgn="base" hangingPunct="1">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ctrTitle"/>
          </p:nvPr>
        </p:nvSpPr>
        <p:spPr>
          <a:xfrm>
            <a:off x="1195388" y="1376363"/>
            <a:ext cx="10363200" cy="1470025"/>
          </a:xfrm>
        </p:spPr>
        <p:txBody>
          <a:bodyPr/>
          <a:lstStyle/>
          <a:p>
            <a:pPr eaLnBrk="1" hangingPunct="1"/>
            <a:r>
              <a:rPr lang="en-US" altLang="zh-CN" sz="4800" b="1" dirty="0" smtClean="0">
                <a:latin typeface="黑体" panose="02010609060101010101" pitchFamily="49" charset="-122"/>
                <a:ea typeface="黑体" panose="02010609060101010101" pitchFamily="49" charset="-122"/>
              </a:rPr>
              <a:t>2021</a:t>
            </a:r>
            <a:r>
              <a:rPr lang="zh-CN" altLang="en-US" sz="4800" b="1" dirty="0" smtClean="0">
                <a:latin typeface="黑体" panose="02010609060101010101" pitchFamily="49" charset="-122"/>
                <a:ea typeface="黑体" panose="02010609060101010101" pitchFamily="49" charset="-122"/>
              </a:rPr>
              <a:t>年</a:t>
            </a:r>
            <a:r>
              <a:rPr lang="zh-CN" altLang="zh-CN" sz="4800" b="1" dirty="0" smtClean="0">
                <a:latin typeface="黑体" panose="02010609060101010101" pitchFamily="49" charset="-122"/>
                <a:ea typeface="黑体" panose="02010609060101010101" pitchFamily="49" charset="-122"/>
              </a:rPr>
              <a:t>企业创新调查</a:t>
            </a:r>
            <a:r>
              <a:rPr lang="zh-CN" altLang="en-US" sz="4800" b="1" dirty="0" smtClean="0">
                <a:latin typeface="黑体" panose="02010609060101010101" pitchFamily="49" charset="-122"/>
                <a:ea typeface="黑体" panose="02010609060101010101" pitchFamily="49" charset="-122"/>
              </a:rPr>
              <a:t>制度</a:t>
            </a:r>
            <a:br>
              <a:rPr lang="zh-CN" altLang="en-US" sz="4800" b="1" dirty="0" smtClean="0">
                <a:latin typeface="黑体" panose="02010609060101010101" pitchFamily="49" charset="-122"/>
                <a:ea typeface="黑体" panose="02010609060101010101" pitchFamily="49" charset="-122"/>
              </a:rPr>
            </a:br>
            <a:r>
              <a:rPr lang="zh-CN" altLang="en-US" sz="4800" b="1" dirty="0" smtClean="0">
                <a:latin typeface="黑体" panose="02010609060101010101" pitchFamily="49" charset="-122"/>
                <a:ea typeface="黑体" panose="02010609060101010101" pitchFamily="49" charset="-122"/>
              </a:rPr>
              <a:t>说明及实施要点</a:t>
            </a:r>
            <a:br>
              <a:rPr lang="en-US" altLang="zh-CN" sz="4800" b="1" dirty="0" smtClean="0">
                <a:latin typeface="黑体" panose="02010609060101010101" pitchFamily="49" charset="-122"/>
                <a:ea typeface="黑体" panose="02010609060101010101" pitchFamily="49" charset="-122"/>
              </a:rPr>
            </a:br>
            <a:endParaRPr lang="zh-CN" altLang="en-US" sz="4800" b="1" dirty="0" smtClean="0">
              <a:latin typeface="黑体" panose="02010609060101010101" pitchFamily="49" charset="-122"/>
              <a:ea typeface="黑体" panose="02010609060101010101" pitchFamily="49" charset="-122"/>
            </a:endParaRPr>
          </a:p>
        </p:txBody>
      </p:sp>
      <p:sp>
        <p:nvSpPr>
          <p:cNvPr id="4099" name="副标题 2"/>
          <p:cNvSpPr>
            <a:spLocks noGrp="1"/>
          </p:cNvSpPr>
          <p:nvPr>
            <p:ph type="subTitle" idx="1"/>
          </p:nvPr>
        </p:nvSpPr>
        <p:spPr>
          <a:xfrm>
            <a:off x="1917290" y="3399503"/>
            <a:ext cx="8534400" cy="1752600"/>
          </a:xfrm>
        </p:spPr>
        <p:txBody>
          <a:bodyPr/>
          <a:lstStyle/>
          <a:p>
            <a:pPr eaLnBrk="1" hangingPunct="1"/>
            <a:endParaRPr lang="en-US" altLang="zh-CN" dirty="0" smtClean="0">
              <a:latin typeface="仿宋_GB2312" panose="02010609030101010101" pitchFamily="49" charset="-122"/>
              <a:ea typeface="仿宋_GB2312" panose="02010609030101010101" pitchFamily="49" charset="-122"/>
            </a:endParaRPr>
          </a:p>
          <a:p>
            <a:pPr eaLnBrk="1" hangingPunct="1"/>
            <a:r>
              <a:rPr lang="zh-CN" altLang="en-US" dirty="0">
                <a:latin typeface="楷体_GB2312" charset="-122"/>
                <a:ea typeface="楷体_GB2312" charset="-122"/>
                <a:sym typeface="+mn-ea"/>
              </a:rPr>
              <a:t>主讲人：李欣棠 </a:t>
            </a:r>
            <a:r>
              <a:rPr lang="en-US" altLang="zh-CN" dirty="0">
                <a:latin typeface="楷体_GB2312" charset="-122"/>
                <a:ea typeface="楷体_GB2312" charset="-122"/>
                <a:sym typeface="+mn-ea"/>
              </a:rPr>
              <a:t>   </a:t>
            </a:r>
            <a:r>
              <a:rPr lang="zh-CN" altLang="en-US" dirty="0">
                <a:latin typeface="楷体_GB2312" charset="-122"/>
                <a:ea typeface="楷体_GB2312" charset="-122"/>
                <a:sym typeface="+mn-ea"/>
              </a:rPr>
              <a:t>联系方式：</a:t>
            </a:r>
            <a:r>
              <a:rPr lang="en-US" altLang="zh-CN" dirty="0">
                <a:latin typeface="楷体_GB2312" charset="-122"/>
                <a:ea typeface="楷体_GB2312" charset="-122"/>
                <a:sym typeface="+mn-ea"/>
              </a:rPr>
              <a:t>83126229</a:t>
            </a:r>
            <a:endParaRPr lang="en-US" altLang="zh-CN" dirty="0" smtClean="0">
              <a:latin typeface="仿宋_GB2312" panose="02010609030101010101" pitchFamily="49" charset="-122"/>
              <a:ea typeface="仿宋_GB2312" panose="02010609030101010101" pitchFamily="49" charset="-122"/>
            </a:endParaRPr>
          </a:p>
          <a:p>
            <a:pPr eaLnBrk="1" hangingPunct="1"/>
            <a:r>
              <a:rPr lang="zh-CN" altLang="en-US" dirty="0">
                <a:latin typeface="楷体_GB2312" charset="-122"/>
                <a:ea typeface="楷体_GB2312" charset="-122"/>
              </a:rPr>
              <a:t>广州市统计局 人口和社会科技处</a:t>
            </a:r>
            <a:endParaRPr lang="zh-CN" altLang="en-US" dirty="0">
              <a:latin typeface="楷体_GB2312" charset="-122"/>
              <a:ea typeface="楷体_GB2312" charset="-122"/>
            </a:endParaRPr>
          </a:p>
          <a:p>
            <a:pPr eaLnBrk="1" hangingPunct="1"/>
            <a:r>
              <a:rPr lang="zh-CN" altLang="en-US" dirty="0">
                <a:latin typeface="楷体_GB2312" charset="-122"/>
                <a:ea typeface="楷体_GB2312" charset="-122"/>
              </a:rPr>
              <a:t>  202</a:t>
            </a:r>
            <a:r>
              <a:rPr lang="en-US" altLang="zh-CN" dirty="0">
                <a:latin typeface="楷体_GB2312" charset="-122"/>
                <a:ea typeface="楷体_GB2312" charset="-122"/>
              </a:rPr>
              <a:t>1</a:t>
            </a:r>
            <a:r>
              <a:rPr lang="zh-CN" altLang="en-US" dirty="0">
                <a:latin typeface="楷体_GB2312" charset="-122"/>
                <a:ea typeface="楷体_GB2312" charset="-122"/>
              </a:rPr>
              <a:t>年1</a:t>
            </a:r>
            <a:r>
              <a:rPr lang="en-US" altLang="zh-CN" dirty="0">
                <a:latin typeface="楷体_GB2312" charset="-122"/>
                <a:ea typeface="楷体_GB2312" charset="-122"/>
              </a:rPr>
              <a:t>1</a:t>
            </a:r>
            <a:r>
              <a:rPr lang="zh-CN" altLang="en-US" dirty="0">
                <a:latin typeface="楷体_GB2312" charset="-122"/>
                <a:ea typeface="楷体_GB2312" charset="-122"/>
              </a:rPr>
              <a:t>月</a:t>
            </a:r>
            <a:endParaRPr lang="zh-CN" altLang="en-US" dirty="0">
              <a:latin typeface="楷体_GB2312" charset="-122"/>
              <a:ea typeface="楷体_GB231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淘宝店chenying0907 4"/>
          <p:cNvGrpSpPr/>
          <p:nvPr/>
        </p:nvGrpSpPr>
        <p:grpSpPr>
          <a:xfrm>
            <a:off x="5384376" y="3952383"/>
            <a:ext cx="966788" cy="967086"/>
            <a:chOff x="3627438" y="2806403"/>
            <a:chExt cx="966788" cy="966788"/>
          </a:xfrm>
          <a:solidFill>
            <a:schemeClr val="accent6">
              <a:lumMod val="20000"/>
              <a:lumOff val="80000"/>
            </a:schemeClr>
          </a:solidFill>
        </p:grpSpPr>
        <p:sp>
          <p:nvSpPr>
            <p:cNvPr id="25"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grpFill/>
            <a:ln>
              <a:noFill/>
            </a:ln>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sp>
          <p:nvSpPr>
            <p:cNvPr id="26"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grpSp>
      <p:grpSp>
        <p:nvGrpSpPr>
          <p:cNvPr id="9" name="淘宝店chenying0907 13"/>
          <p:cNvGrpSpPr/>
          <p:nvPr/>
        </p:nvGrpSpPr>
        <p:grpSpPr>
          <a:xfrm>
            <a:off x="6281314" y="4890884"/>
            <a:ext cx="966788" cy="967086"/>
            <a:chOff x="4524376" y="3744615"/>
            <a:chExt cx="966788" cy="966788"/>
          </a:xfrm>
          <a:solidFill>
            <a:schemeClr val="accent6">
              <a:lumMod val="20000"/>
              <a:lumOff val="80000"/>
            </a:schemeClr>
          </a:solidFill>
        </p:grpSpPr>
        <p:sp>
          <p:nvSpPr>
            <p:cNvPr id="23" name="淘宝店chenying0907 11"/>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grpFill/>
            <a:ln>
              <a:noFill/>
            </a:ln>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sp>
          <p:nvSpPr>
            <p:cNvPr id="24" name="淘宝店chenying0907 12"/>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grpSp>
      <p:sp>
        <p:nvSpPr>
          <p:cNvPr id="10" name="文本框 21"/>
          <p:cNvSpPr txBox="1"/>
          <p:nvPr/>
        </p:nvSpPr>
        <p:spPr>
          <a:xfrm>
            <a:off x="1612265" y="1405890"/>
            <a:ext cx="3644265" cy="583565"/>
          </a:xfrm>
          <a:prstGeom prst="rect">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gn="r"/>
            <a:r>
              <a:rPr lang="zh-CN" altLang="en-US" sz="3200" b="1" dirty="0" smtClean="0">
                <a:solidFill>
                  <a:srgbClr val="0099CC"/>
                </a:solidFill>
                <a:latin typeface="+mn-ea"/>
                <a:sym typeface="+mn-ea"/>
              </a:rPr>
              <a:t>产品（</a:t>
            </a:r>
            <a:r>
              <a:rPr lang="zh-CN" altLang="en-US" sz="3200" b="1" dirty="0">
                <a:solidFill>
                  <a:srgbClr val="0099CC"/>
                </a:solidFill>
                <a:latin typeface="+mn-ea"/>
                <a:sym typeface="+mn-ea"/>
              </a:rPr>
              <a:t>服务</a:t>
            </a:r>
            <a:r>
              <a:rPr lang="zh-CN" altLang="en-US" sz="3200" b="1" dirty="0" smtClean="0">
                <a:solidFill>
                  <a:srgbClr val="0099CC"/>
                </a:solidFill>
                <a:latin typeface="+mn-ea"/>
                <a:sym typeface="+mn-ea"/>
              </a:rPr>
              <a:t>）创新</a:t>
            </a:r>
            <a:endParaRPr lang="zh-CN" altLang="en-US" sz="3200" b="1" dirty="0" smtClean="0">
              <a:solidFill>
                <a:srgbClr val="0099CC"/>
              </a:solidFill>
              <a:latin typeface="+mn-ea"/>
              <a:sym typeface="+mn-ea"/>
            </a:endParaRPr>
          </a:p>
        </p:txBody>
      </p:sp>
      <p:sp>
        <p:nvSpPr>
          <p:cNvPr id="11" name="文本框 21"/>
          <p:cNvSpPr txBox="1"/>
          <p:nvPr/>
        </p:nvSpPr>
        <p:spPr>
          <a:xfrm>
            <a:off x="7418070" y="2120265"/>
            <a:ext cx="3625215" cy="583565"/>
          </a:xfrm>
          <a:prstGeom prst="rect">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r>
              <a:rPr lang="zh-CN" altLang="en-US" sz="3200" b="1" dirty="0" smtClean="0">
                <a:solidFill>
                  <a:srgbClr val="0099CC"/>
                </a:solidFill>
                <a:latin typeface="+mn-ea"/>
                <a:sym typeface="+mn-ea"/>
              </a:rPr>
              <a:t>工艺（</a:t>
            </a:r>
            <a:r>
              <a:rPr lang="zh-CN" altLang="en-US" sz="3200" b="1" dirty="0">
                <a:solidFill>
                  <a:srgbClr val="0099CC"/>
                </a:solidFill>
                <a:latin typeface="+mn-ea"/>
                <a:sym typeface="+mn-ea"/>
              </a:rPr>
              <a:t>流程</a:t>
            </a:r>
            <a:r>
              <a:rPr lang="zh-CN" altLang="en-US" sz="3200" b="1" dirty="0" smtClean="0">
                <a:solidFill>
                  <a:srgbClr val="0099CC"/>
                </a:solidFill>
                <a:latin typeface="+mn-ea"/>
                <a:sym typeface="+mn-ea"/>
              </a:rPr>
              <a:t>）创新</a:t>
            </a:r>
            <a:endParaRPr lang="zh-CN" altLang="en-US" sz="3200" b="1" dirty="0" smtClean="0">
              <a:solidFill>
                <a:srgbClr val="0099CC"/>
              </a:solidFill>
              <a:latin typeface="+mn-ea"/>
              <a:sym typeface="+mn-ea"/>
            </a:endParaRPr>
          </a:p>
        </p:txBody>
      </p:sp>
      <p:sp>
        <p:nvSpPr>
          <p:cNvPr id="12" name="文本框 21"/>
          <p:cNvSpPr txBox="1"/>
          <p:nvPr/>
        </p:nvSpPr>
        <p:spPr>
          <a:xfrm>
            <a:off x="1444625" y="4018280"/>
            <a:ext cx="3811905" cy="583565"/>
          </a:xfrm>
          <a:prstGeom prst="rect">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gn="r"/>
            <a:r>
              <a:rPr lang="zh-CN" altLang="en-US" sz="3200" b="1" dirty="0" smtClean="0">
                <a:solidFill>
                  <a:srgbClr val="0099CC"/>
                </a:solidFill>
                <a:latin typeface="+mn-ea"/>
                <a:sym typeface="+mn-ea"/>
              </a:rPr>
              <a:t>组织（</a:t>
            </a:r>
            <a:r>
              <a:rPr lang="zh-CN" altLang="en-US" sz="3200" b="1" dirty="0">
                <a:solidFill>
                  <a:srgbClr val="0099CC"/>
                </a:solidFill>
                <a:latin typeface="+mn-ea"/>
                <a:sym typeface="+mn-ea"/>
              </a:rPr>
              <a:t>管理</a:t>
            </a:r>
            <a:r>
              <a:rPr lang="zh-CN" altLang="en-US" sz="3200" b="1" dirty="0" smtClean="0">
                <a:solidFill>
                  <a:srgbClr val="0099CC"/>
                </a:solidFill>
                <a:latin typeface="+mn-ea"/>
                <a:sym typeface="+mn-ea"/>
              </a:rPr>
              <a:t>）创新</a:t>
            </a:r>
            <a:endParaRPr lang="zh-CN" altLang="en-US" sz="3200" b="1" dirty="0" smtClean="0">
              <a:solidFill>
                <a:srgbClr val="0099CC"/>
              </a:solidFill>
              <a:latin typeface="+mn-ea"/>
              <a:sym typeface="+mn-ea"/>
            </a:endParaRPr>
          </a:p>
        </p:txBody>
      </p:sp>
      <p:sp>
        <p:nvSpPr>
          <p:cNvPr id="13" name="文本框 21"/>
          <p:cNvSpPr txBox="1"/>
          <p:nvPr/>
        </p:nvSpPr>
        <p:spPr>
          <a:xfrm>
            <a:off x="7417962" y="4513540"/>
            <a:ext cx="3441463" cy="583565"/>
          </a:xfrm>
          <a:prstGeom prst="rect">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r>
              <a:rPr lang="zh-CN" altLang="en-US" sz="3200" b="1" dirty="0" smtClean="0">
                <a:solidFill>
                  <a:srgbClr val="0099CC"/>
                </a:solidFill>
                <a:latin typeface="+mn-ea"/>
                <a:sym typeface="+mn-ea"/>
              </a:rPr>
              <a:t>营销创新</a:t>
            </a:r>
            <a:endParaRPr lang="zh-CN" altLang="en-US" sz="3200" b="1" dirty="0" smtClean="0">
              <a:solidFill>
                <a:srgbClr val="0099CC"/>
              </a:solidFill>
              <a:latin typeface="+mn-ea"/>
              <a:sym typeface="+mn-ea"/>
            </a:endParaRPr>
          </a:p>
        </p:txBody>
      </p:sp>
      <p:sp>
        <p:nvSpPr>
          <p:cNvPr id="14" name="TextBox 160"/>
          <p:cNvSpPr txBox="1"/>
          <p:nvPr/>
        </p:nvSpPr>
        <p:spPr>
          <a:xfrm>
            <a:off x="1445260" y="2113915"/>
            <a:ext cx="3939540" cy="1476374"/>
          </a:xfrm>
          <a:prstGeom prst="roundRect">
            <a:avLst>
              <a:gd name="adj" fmla="val 0"/>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nSpc>
                <a:spcPct val="150000"/>
              </a:lnSpc>
            </a:pPr>
            <a:r>
              <a:rPr lang="zh-CN" altLang="en-US" sz="2000" b="1" dirty="0" smtClean="0">
                <a:solidFill>
                  <a:srgbClr val="0099CC"/>
                </a:solidFill>
                <a:latin typeface="+mn-ea"/>
                <a:sym typeface="+mn-ea"/>
              </a:rPr>
              <a:t>强调</a:t>
            </a:r>
            <a:r>
              <a:rPr lang="zh-CN" altLang="en-US" sz="2000" b="1" dirty="0">
                <a:solidFill>
                  <a:srgbClr val="0099CC"/>
                </a:solidFill>
                <a:latin typeface="+mn-ea"/>
                <a:sym typeface="+mn-ea"/>
              </a:rPr>
              <a:t>产品或服务的功能、属性、材料、子系统等是全新或重大</a:t>
            </a:r>
            <a:r>
              <a:rPr lang="zh-CN" altLang="en-US" sz="2000" b="1" dirty="0" smtClean="0">
                <a:solidFill>
                  <a:srgbClr val="0099CC"/>
                </a:solidFill>
                <a:latin typeface="+mn-ea"/>
                <a:sym typeface="+mn-ea"/>
              </a:rPr>
              <a:t>改进。</a:t>
            </a:r>
            <a:endParaRPr lang="zh-CN" altLang="en-US" sz="2000" b="1" dirty="0" smtClean="0">
              <a:solidFill>
                <a:srgbClr val="0099CC"/>
              </a:solidFill>
              <a:latin typeface="+mn-ea"/>
              <a:sym typeface="+mn-ea"/>
            </a:endParaRPr>
          </a:p>
        </p:txBody>
      </p:sp>
      <p:sp>
        <p:nvSpPr>
          <p:cNvPr id="15" name="TextBox 161"/>
          <p:cNvSpPr txBox="1"/>
          <p:nvPr/>
        </p:nvSpPr>
        <p:spPr>
          <a:xfrm>
            <a:off x="7499985" y="2770505"/>
            <a:ext cx="4594860" cy="1014729"/>
          </a:xfrm>
          <a:prstGeom prst="roundRect">
            <a:avLst>
              <a:gd name="adj" fmla="val 0"/>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nSpc>
                <a:spcPct val="150000"/>
              </a:lnSpc>
            </a:pPr>
            <a:r>
              <a:rPr lang="zh-CN" altLang="en-US" sz="2000" b="1" dirty="0" smtClean="0">
                <a:solidFill>
                  <a:srgbClr val="0099CC"/>
                </a:solidFill>
                <a:latin typeface="+mn-ea"/>
                <a:sym typeface="+mn-ea"/>
              </a:rPr>
              <a:t>体现</a:t>
            </a:r>
            <a:r>
              <a:rPr lang="zh-CN" altLang="en-US" sz="2000" b="1" dirty="0">
                <a:solidFill>
                  <a:srgbClr val="0099CC"/>
                </a:solidFill>
                <a:latin typeface="+mn-ea"/>
                <a:sym typeface="+mn-ea"/>
              </a:rPr>
              <a:t>在技术、设备、软件或流程方面的全新或重大改进，目的在于</a:t>
            </a:r>
            <a:r>
              <a:rPr lang="zh-CN" altLang="en-US" sz="2000" b="1" dirty="0" smtClean="0">
                <a:solidFill>
                  <a:srgbClr val="0099CC"/>
                </a:solidFill>
                <a:latin typeface="+mn-ea"/>
                <a:sym typeface="+mn-ea"/>
              </a:rPr>
              <a:t>降本</a:t>
            </a:r>
            <a:r>
              <a:rPr lang="zh-CN" altLang="en-US" sz="2000" b="1" dirty="0">
                <a:solidFill>
                  <a:srgbClr val="0099CC"/>
                </a:solidFill>
                <a:latin typeface="+mn-ea"/>
                <a:sym typeface="+mn-ea"/>
              </a:rPr>
              <a:t>增</a:t>
            </a:r>
            <a:r>
              <a:rPr lang="zh-CN" altLang="en-US" sz="2000" b="1" dirty="0" smtClean="0">
                <a:solidFill>
                  <a:srgbClr val="0099CC"/>
                </a:solidFill>
                <a:latin typeface="+mn-ea"/>
                <a:sym typeface="+mn-ea"/>
              </a:rPr>
              <a:t>效。</a:t>
            </a:r>
            <a:endParaRPr lang="zh-CN" altLang="en-US" sz="2000" b="1" dirty="0" smtClean="0">
              <a:solidFill>
                <a:srgbClr val="0099CC"/>
              </a:solidFill>
              <a:latin typeface="+mn-ea"/>
              <a:sym typeface="+mn-ea"/>
            </a:endParaRPr>
          </a:p>
        </p:txBody>
      </p:sp>
      <p:sp>
        <p:nvSpPr>
          <p:cNvPr id="16" name="TextBox 162"/>
          <p:cNvSpPr txBox="1"/>
          <p:nvPr/>
        </p:nvSpPr>
        <p:spPr>
          <a:xfrm>
            <a:off x="1651149" y="4601805"/>
            <a:ext cx="3566540" cy="1938019"/>
          </a:xfrm>
          <a:prstGeom prst="roundRect">
            <a:avLst>
              <a:gd name="adj" fmla="val 0"/>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nSpc>
                <a:spcPct val="150000"/>
              </a:lnSpc>
            </a:pPr>
            <a:r>
              <a:rPr lang="zh-CN" altLang="en-US" sz="2000" b="1" dirty="0" smtClean="0">
                <a:solidFill>
                  <a:srgbClr val="0099CC"/>
                </a:solidFill>
                <a:latin typeface="+mn-ea"/>
                <a:sym typeface="+mn-ea"/>
              </a:rPr>
              <a:t>采取</a:t>
            </a:r>
            <a:r>
              <a:rPr lang="zh-CN" altLang="en-US" sz="2000" b="1" dirty="0">
                <a:solidFill>
                  <a:srgbClr val="0099CC"/>
                </a:solidFill>
                <a:latin typeface="+mn-ea"/>
                <a:sym typeface="+mn-ea"/>
              </a:rPr>
              <a:t>了此前从未使用</a:t>
            </a:r>
            <a:r>
              <a:rPr lang="zh-CN" altLang="en-US" sz="2000" b="1" dirty="0" smtClean="0">
                <a:solidFill>
                  <a:srgbClr val="0099CC"/>
                </a:solidFill>
                <a:latin typeface="+mn-ea"/>
                <a:sym typeface="+mn-ea"/>
              </a:rPr>
              <a:t>过的</a:t>
            </a:r>
            <a:r>
              <a:rPr lang="zh-CN" altLang="en-US" sz="2000" b="1" dirty="0">
                <a:solidFill>
                  <a:srgbClr val="0099CC"/>
                </a:solidFill>
                <a:latin typeface="+mn-ea"/>
                <a:sym typeface="+mn-ea"/>
              </a:rPr>
              <a:t>全新的组织管理方式，体现</a:t>
            </a:r>
            <a:r>
              <a:rPr lang="zh-CN" altLang="en-US" sz="2000" b="1" dirty="0" smtClean="0">
                <a:solidFill>
                  <a:srgbClr val="0099CC"/>
                </a:solidFill>
                <a:latin typeface="+mn-ea"/>
                <a:sym typeface="+mn-ea"/>
              </a:rPr>
              <a:t>在组织</a:t>
            </a:r>
            <a:r>
              <a:rPr lang="zh-CN" altLang="en-US" sz="2000" b="1" dirty="0">
                <a:solidFill>
                  <a:srgbClr val="0099CC"/>
                </a:solidFill>
                <a:latin typeface="+mn-ea"/>
                <a:sym typeface="+mn-ea"/>
              </a:rPr>
              <a:t>结构、经营模式或者人的关系</a:t>
            </a:r>
            <a:r>
              <a:rPr lang="zh-CN" altLang="en-US" sz="2000" b="1" dirty="0" smtClean="0">
                <a:solidFill>
                  <a:srgbClr val="0099CC"/>
                </a:solidFill>
                <a:latin typeface="+mn-ea"/>
                <a:sym typeface="+mn-ea"/>
              </a:rPr>
              <a:t>方面。</a:t>
            </a:r>
            <a:endParaRPr lang="zh-CN" altLang="en-US" sz="2000" b="1" dirty="0" smtClean="0">
              <a:solidFill>
                <a:srgbClr val="0099CC"/>
              </a:solidFill>
              <a:latin typeface="+mn-ea"/>
              <a:sym typeface="+mn-ea"/>
            </a:endParaRPr>
          </a:p>
        </p:txBody>
      </p:sp>
      <p:sp>
        <p:nvSpPr>
          <p:cNvPr id="17" name="TextBox 163"/>
          <p:cNvSpPr txBox="1"/>
          <p:nvPr/>
        </p:nvSpPr>
        <p:spPr>
          <a:xfrm>
            <a:off x="7418070" y="5063490"/>
            <a:ext cx="4404995" cy="1014729"/>
          </a:xfrm>
          <a:prstGeom prst="roundRect">
            <a:avLst>
              <a:gd name="adj" fmla="val 0"/>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nSpc>
                <a:spcPct val="150000"/>
              </a:lnSpc>
            </a:pPr>
            <a:r>
              <a:rPr lang="zh-CN" altLang="en-US" sz="2000" b="1" dirty="0" smtClean="0">
                <a:solidFill>
                  <a:srgbClr val="0099CC"/>
                </a:solidFill>
                <a:latin typeface="+mn-ea"/>
                <a:sym typeface="+mn-ea"/>
              </a:rPr>
              <a:t>体现</a:t>
            </a:r>
            <a:r>
              <a:rPr lang="zh-CN" altLang="en-US" sz="2000" b="1" dirty="0">
                <a:solidFill>
                  <a:srgbClr val="0099CC"/>
                </a:solidFill>
                <a:latin typeface="+mn-ea"/>
                <a:sym typeface="+mn-ea"/>
              </a:rPr>
              <a:t>在首次使用全新的营销概念和策略方面，强调首次采用才算</a:t>
            </a:r>
            <a:r>
              <a:rPr lang="zh-CN" altLang="en-US" sz="2000" b="1" dirty="0" smtClean="0">
                <a:solidFill>
                  <a:srgbClr val="0099CC"/>
                </a:solidFill>
                <a:latin typeface="+mn-ea"/>
                <a:sym typeface="+mn-ea"/>
              </a:rPr>
              <a:t>创新。</a:t>
            </a:r>
            <a:endParaRPr lang="zh-CN" altLang="en-US" sz="2000" b="1" dirty="0" smtClean="0">
              <a:solidFill>
                <a:srgbClr val="0099CC"/>
              </a:solidFill>
              <a:latin typeface="+mn-ea"/>
              <a:sym typeface="+mn-ea"/>
            </a:endParaRPr>
          </a:p>
        </p:txBody>
      </p:sp>
      <p:grpSp>
        <p:nvGrpSpPr>
          <p:cNvPr id="2" name="组合 1"/>
          <p:cNvGrpSpPr/>
          <p:nvPr/>
        </p:nvGrpSpPr>
        <p:grpSpPr>
          <a:xfrm>
            <a:off x="5384165" y="1675130"/>
            <a:ext cx="966470" cy="966470"/>
            <a:chOff x="8552" y="3586"/>
            <a:chExt cx="1522" cy="1522"/>
          </a:xfrm>
        </p:grpSpPr>
        <p:grpSp>
          <p:nvGrpSpPr>
            <p:cNvPr id="6" name="淘宝店chenying0907 1"/>
            <p:cNvGrpSpPr/>
            <p:nvPr/>
          </p:nvGrpSpPr>
          <p:grpSpPr>
            <a:xfrm>
              <a:off x="8552" y="3586"/>
              <a:ext cx="1523" cy="1523"/>
              <a:chOff x="3673476" y="1131590"/>
              <a:chExt cx="966788" cy="966788"/>
            </a:xfrm>
            <a:solidFill>
              <a:schemeClr val="accent6">
                <a:lumMod val="20000"/>
                <a:lumOff val="80000"/>
              </a:schemeClr>
            </a:solidFill>
          </p:grpSpPr>
          <p:sp>
            <p:nvSpPr>
              <p:cNvPr id="29" name="淘宝店chenying0907 5"/>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grpFill/>
              <a:ln>
                <a:noFill/>
              </a:ln>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sp>
            <p:nvSpPr>
              <p:cNvPr id="30" name="淘宝店chenying0907 6"/>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grpSp>
        <p:sp>
          <p:nvSpPr>
            <p:cNvPr id="18" name="TextBox 164"/>
            <p:cNvSpPr txBox="1"/>
            <p:nvPr/>
          </p:nvSpPr>
          <p:spPr>
            <a:xfrm>
              <a:off x="9106" y="3839"/>
              <a:ext cx="415" cy="1016"/>
            </a:xfrm>
            <a:prstGeom prst="roundRect">
              <a:avLst>
                <a:gd name="adj" fmla="val 0"/>
              </a:avLst>
            </a:prstGeom>
            <a:solidFill>
              <a:schemeClr val="accent6">
                <a:lumMod val="20000"/>
                <a:lumOff val="80000"/>
              </a:schemeClr>
            </a:solid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gn="r"/>
              <a:r>
                <a:rPr lang="en-US" altLang="zh-CN" sz="3600" b="1" dirty="0">
                  <a:solidFill>
                    <a:srgbClr val="0099CC"/>
                  </a:solidFill>
                  <a:latin typeface="+mn-ea"/>
                </a:rPr>
                <a:t>1</a:t>
              </a:r>
              <a:endParaRPr lang="en-US" altLang="zh-CN" sz="3600" b="1" dirty="0">
                <a:solidFill>
                  <a:srgbClr val="0099CC"/>
                </a:solidFill>
                <a:latin typeface="+mn-ea"/>
              </a:endParaRPr>
            </a:p>
          </p:txBody>
        </p:sp>
      </p:grpSp>
      <p:grpSp>
        <p:nvGrpSpPr>
          <p:cNvPr id="3" name="组合 2"/>
          <p:cNvGrpSpPr/>
          <p:nvPr/>
        </p:nvGrpSpPr>
        <p:grpSpPr>
          <a:xfrm>
            <a:off x="6350635" y="2642235"/>
            <a:ext cx="966470" cy="966470"/>
            <a:chOff x="10007" y="4999"/>
            <a:chExt cx="1522" cy="1522"/>
          </a:xfrm>
        </p:grpSpPr>
        <p:grpSp>
          <p:nvGrpSpPr>
            <p:cNvPr id="7" name="淘宝店chenying0907 2"/>
            <p:cNvGrpSpPr/>
            <p:nvPr/>
          </p:nvGrpSpPr>
          <p:grpSpPr>
            <a:xfrm>
              <a:off x="10007" y="4999"/>
              <a:ext cx="1523" cy="1523"/>
              <a:chOff x="4597401" y="2028528"/>
              <a:chExt cx="966788" cy="966788"/>
            </a:xfrm>
            <a:solidFill>
              <a:schemeClr val="accent6">
                <a:lumMod val="20000"/>
                <a:lumOff val="80000"/>
              </a:schemeClr>
            </a:solidFill>
          </p:grpSpPr>
          <p:sp>
            <p:nvSpPr>
              <p:cNvPr id="27" name="淘宝店chenying0907 7"/>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grpFill/>
              <a:ln>
                <a:noFill/>
              </a:ln>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sp>
            <p:nvSpPr>
              <p:cNvPr id="28" name="淘宝店chenying0907 8"/>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endParaRPr lang="zh-CN" altLang="en-US" sz="2000" b="1">
                  <a:solidFill>
                    <a:srgbClr val="0099CC"/>
                  </a:solidFill>
                  <a:latin typeface="+mn-ea"/>
                </a:endParaRPr>
              </a:p>
            </p:txBody>
          </p:sp>
        </p:grpSp>
        <p:sp>
          <p:nvSpPr>
            <p:cNvPr id="19" name="TextBox 165"/>
            <p:cNvSpPr txBox="1"/>
            <p:nvPr/>
          </p:nvSpPr>
          <p:spPr>
            <a:xfrm>
              <a:off x="10540" y="5312"/>
              <a:ext cx="487" cy="1016"/>
            </a:xfrm>
            <a:prstGeom prst="roundRect">
              <a:avLst>
                <a:gd name="adj" fmla="val 0"/>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gn="ctr"/>
              <a:r>
                <a:rPr lang="en-US" altLang="zh-CN" sz="3600" b="1" dirty="0">
                  <a:solidFill>
                    <a:srgbClr val="0099CC"/>
                  </a:solidFill>
                  <a:latin typeface="+mn-ea"/>
                </a:rPr>
                <a:t>2</a:t>
              </a:r>
              <a:endParaRPr lang="en-US" altLang="zh-CN" sz="3600" b="1" dirty="0">
                <a:solidFill>
                  <a:srgbClr val="0099CC"/>
                </a:solidFill>
                <a:latin typeface="+mn-ea"/>
              </a:endParaRPr>
            </a:p>
          </p:txBody>
        </p:sp>
      </p:grpSp>
      <p:sp>
        <p:nvSpPr>
          <p:cNvPr id="20" name="TextBox 166"/>
          <p:cNvSpPr txBox="1"/>
          <p:nvPr/>
        </p:nvSpPr>
        <p:spPr>
          <a:xfrm>
            <a:off x="5722118" y="4148976"/>
            <a:ext cx="263236" cy="645159"/>
          </a:xfrm>
          <a:prstGeom prst="roundRect">
            <a:avLst>
              <a:gd name="adj" fmla="val 0"/>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gn="ctr"/>
            <a:r>
              <a:rPr lang="en-US" altLang="zh-CN" sz="3600" b="1" dirty="0">
                <a:solidFill>
                  <a:srgbClr val="0099CC"/>
                </a:solidFill>
                <a:latin typeface="+mn-ea"/>
              </a:rPr>
              <a:t>3</a:t>
            </a:r>
            <a:endParaRPr lang="en-US" altLang="zh-CN" sz="3600" b="1" dirty="0">
              <a:solidFill>
                <a:srgbClr val="0099CC"/>
              </a:solidFill>
              <a:latin typeface="+mn-ea"/>
            </a:endParaRPr>
          </a:p>
        </p:txBody>
      </p:sp>
      <p:sp>
        <p:nvSpPr>
          <p:cNvPr id="21" name="TextBox 167"/>
          <p:cNvSpPr txBox="1"/>
          <p:nvPr/>
        </p:nvSpPr>
        <p:spPr>
          <a:xfrm>
            <a:off x="6635457" y="5097343"/>
            <a:ext cx="263236" cy="645159"/>
          </a:xfrm>
          <a:prstGeom prst="roundRect">
            <a:avLst>
              <a:gd name="adj" fmla="val 0"/>
            </a:avLst>
          </a:prstGeom>
          <a:noFill/>
        </p:spPr>
        <p:txBody>
          <a:bodyPr wrap="square" rtlCol="0">
            <a:spAutoFit/>
          </a:bodyPr>
          <a:lstStyle>
            <a:defPPr>
              <a:defRPr lang="en-US"/>
            </a:defPPr>
            <a:lvl1pPr marL="0" algn="l" defTabSz="404495" rtl="0" eaLnBrk="1" latinLnBrk="0" hangingPunct="1">
              <a:defRPr sz="1600" kern="1200">
                <a:solidFill>
                  <a:schemeClr val="tx1"/>
                </a:solidFill>
                <a:latin typeface="+mn-lt"/>
                <a:ea typeface="+mn-ea"/>
                <a:cs typeface="+mn-cs"/>
              </a:defRPr>
            </a:lvl1pPr>
            <a:lvl2pPr marL="405130" algn="l" defTabSz="404495" rtl="0" eaLnBrk="1" latinLnBrk="0" hangingPunct="1">
              <a:defRPr sz="1600" kern="1200">
                <a:solidFill>
                  <a:schemeClr val="tx1"/>
                </a:solidFill>
                <a:latin typeface="+mn-lt"/>
                <a:ea typeface="+mn-ea"/>
                <a:cs typeface="+mn-cs"/>
              </a:defRPr>
            </a:lvl2pPr>
            <a:lvl3pPr marL="810260" algn="l" defTabSz="404495" rtl="0" eaLnBrk="1" latinLnBrk="0" hangingPunct="1">
              <a:defRPr sz="1600" kern="1200">
                <a:solidFill>
                  <a:schemeClr val="tx1"/>
                </a:solidFill>
                <a:latin typeface="+mn-lt"/>
                <a:ea typeface="+mn-ea"/>
                <a:cs typeface="+mn-cs"/>
              </a:defRPr>
            </a:lvl3pPr>
            <a:lvl4pPr marL="1215390" algn="l" defTabSz="404495" rtl="0" eaLnBrk="1" latinLnBrk="0" hangingPunct="1">
              <a:defRPr sz="1600" kern="1200">
                <a:solidFill>
                  <a:schemeClr val="tx1"/>
                </a:solidFill>
                <a:latin typeface="+mn-lt"/>
                <a:ea typeface="+mn-ea"/>
                <a:cs typeface="+mn-cs"/>
              </a:defRPr>
            </a:lvl4pPr>
            <a:lvl5pPr marL="1619885" algn="l" defTabSz="404495" rtl="0" eaLnBrk="1" latinLnBrk="0" hangingPunct="1">
              <a:defRPr sz="1600" kern="1200">
                <a:solidFill>
                  <a:schemeClr val="tx1"/>
                </a:solidFill>
                <a:latin typeface="+mn-lt"/>
                <a:ea typeface="+mn-ea"/>
                <a:cs typeface="+mn-cs"/>
              </a:defRPr>
            </a:lvl5pPr>
            <a:lvl6pPr marL="2025015" algn="l" defTabSz="404495" rtl="0" eaLnBrk="1" latinLnBrk="0" hangingPunct="1">
              <a:defRPr sz="1600" kern="1200">
                <a:solidFill>
                  <a:schemeClr val="tx1"/>
                </a:solidFill>
                <a:latin typeface="+mn-lt"/>
                <a:ea typeface="+mn-ea"/>
                <a:cs typeface="+mn-cs"/>
              </a:defRPr>
            </a:lvl6pPr>
            <a:lvl7pPr marL="2430145" algn="l" defTabSz="404495" rtl="0" eaLnBrk="1" latinLnBrk="0" hangingPunct="1">
              <a:defRPr sz="1600" kern="1200">
                <a:solidFill>
                  <a:schemeClr val="tx1"/>
                </a:solidFill>
                <a:latin typeface="+mn-lt"/>
                <a:ea typeface="+mn-ea"/>
                <a:cs typeface="+mn-cs"/>
              </a:defRPr>
            </a:lvl7pPr>
            <a:lvl8pPr marL="2835275" algn="l" defTabSz="404495" rtl="0" eaLnBrk="1" latinLnBrk="0" hangingPunct="1">
              <a:defRPr sz="1600" kern="1200">
                <a:solidFill>
                  <a:schemeClr val="tx1"/>
                </a:solidFill>
                <a:latin typeface="+mn-lt"/>
                <a:ea typeface="+mn-ea"/>
                <a:cs typeface="+mn-cs"/>
              </a:defRPr>
            </a:lvl8pPr>
            <a:lvl9pPr marL="3240405" algn="l" defTabSz="404495" rtl="0" eaLnBrk="1" latinLnBrk="0" hangingPunct="1">
              <a:defRPr sz="1600" kern="1200">
                <a:solidFill>
                  <a:schemeClr val="tx1"/>
                </a:solidFill>
                <a:latin typeface="+mn-lt"/>
                <a:ea typeface="+mn-ea"/>
                <a:cs typeface="+mn-cs"/>
              </a:defRPr>
            </a:lvl9pPr>
          </a:lstStyle>
          <a:p>
            <a:pPr algn="ctr"/>
            <a:r>
              <a:rPr lang="en-US" altLang="zh-CN" sz="3600" b="1" dirty="0">
                <a:solidFill>
                  <a:srgbClr val="0099CC"/>
                </a:solidFill>
                <a:latin typeface="+mn-ea"/>
              </a:rPr>
              <a:t>4</a:t>
            </a:r>
            <a:endParaRPr lang="en-US" altLang="zh-CN" sz="3600" b="1" dirty="0">
              <a:solidFill>
                <a:srgbClr val="0099CC"/>
              </a:solidFill>
              <a:latin typeface="+mn-ea"/>
            </a:endParaRPr>
          </a:p>
        </p:txBody>
      </p:sp>
      <p:sp>
        <p:nvSpPr>
          <p:cNvPr id="22" name="任意多边形 21"/>
          <p:cNvSpPr/>
          <p:nvPr/>
        </p:nvSpPr>
        <p:spPr>
          <a:xfrm>
            <a:off x="4784868" y="432408"/>
            <a:ext cx="5175430" cy="424688"/>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a:noFill/>
          <a:ln>
            <a:no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defPPr>
              <a:defRPr lang="en-US">
                <a:solidFill>
                  <a:schemeClr val="lt1"/>
                </a:solidFill>
              </a:defRPr>
            </a:defPPr>
            <a:lvl1pPr marL="0" algn="l" defTabSz="404495" rtl="0" eaLnBrk="1" latinLnBrk="0" hangingPunct="1">
              <a:defRPr sz="1600" kern="1200">
                <a:solidFill>
                  <a:schemeClr val="lt1"/>
                </a:solidFill>
                <a:latin typeface="+mn-lt"/>
                <a:ea typeface="+mn-ea"/>
                <a:cs typeface="+mn-cs"/>
              </a:defRPr>
            </a:lvl1pPr>
            <a:lvl2pPr marL="405130" algn="l" defTabSz="404495" rtl="0" eaLnBrk="1" latinLnBrk="0" hangingPunct="1">
              <a:defRPr sz="1600" kern="1200">
                <a:solidFill>
                  <a:schemeClr val="lt1"/>
                </a:solidFill>
                <a:latin typeface="+mn-lt"/>
                <a:ea typeface="+mn-ea"/>
                <a:cs typeface="+mn-cs"/>
              </a:defRPr>
            </a:lvl2pPr>
            <a:lvl3pPr marL="810260" algn="l" defTabSz="404495" rtl="0" eaLnBrk="1" latinLnBrk="0" hangingPunct="1">
              <a:defRPr sz="1600" kern="1200">
                <a:solidFill>
                  <a:schemeClr val="lt1"/>
                </a:solidFill>
                <a:latin typeface="+mn-lt"/>
                <a:ea typeface="+mn-ea"/>
                <a:cs typeface="+mn-cs"/>
              </a:defRPr>
            </a:lvl3pPr>
            <a:lvl4pPr marL="1215390" algn="l" defTabSz="404495" rtl="0" eaLnBrk="1" latinLnBrk="0" hangingPunct="1">
              <a:defRPr sz="1600" kern="1200">
                <a:solidFill>
                  <a:schemeClr val="lt1"/>
                </a:solidFill>
                <a:latin typeface="+mn-lt"/>
                <a:ea typeface="+mn-ea"/>
                <a:cs typeface="+mn-cs"/>
              </a:defRPr>
            </a:lvl4pPr>
            <a:lvl5pPr marL="1619885" algn="l" defTabSz="404495" rtl="0" eaLnBrk="1" latinLnBrk="0" hangingPunct="1">
              <a:defRPr sz="1600" kern="1200">
                <a:solidFill>
                  <a:schemeClr val="lt1"/>
                </a:solidFill>
                <a:latin typeface="+mn-lt"/>
                <a:ea typeface="+mn-ea"/>
                <a:cs typeface="+mn-cs"/>
              </a:defRPr>
            </a:lvl5pPr>
            <a:lvl6pPr marL="2025015" algn="l" defTabSz="404495" rtl="0" eaLnBrk="1" latinLnBrk="0" hangingPunct="1">
              <a:defRPr sz="1600" kern="1200">
                <a:solidFill>
                  <a:schemeClr val="lt1"/>
                </a:solidFill>
                <a:latin typeface="+mn-lt"/>
                <a:ea typeface="+mn-ea"/>
                <a:cs typeface="+mn-cs"/>
              </a:defRPr>
            </a:lvl6pPr>
            <a:lvl7pPr marL="2430145" algn="l" defTabSz="404495" rtl="0" eaLnBrk="1" latinLnBrk="0" hangingPunct="1">
              <a:defRPr sz="1600" kern="1200">
                <a:solidFill>
                  <a:schemeClr val="lt1"/>
                </a:solidFill>
                <a:latin typeface="+mn-lt"/>
                <a:ea typeface="+mn-ea"/>
                <a:cs typeface="+mn-cs"/>
              </a:defRPr>
            </a:lvl7pPr>
            <a:lvl8pPr marL="2835275" algn="l" defTabSz="404495" rtl="0" eaLnBrk="1" latinLnBrk="0" hangingPunct="1">
              <a:defRPr sz="1600" kern="1200">
                <a:solidFill>
                  <a:schemeClr val="lt1"/>
                </a:solidFill>
                <a:latin typeface="+mn-lt"/>
                <a:ea typeface="+mn-ea"/>
                <a:cs typeface="+mn-cs"/>
              </a:defRPr>
            </a:lvl8pPr>
            <a:lvl9pPr marL="3240405" algn="l" defTabSz="404495" rtl="0" eaLnBrk="1" latinLnBrk="0" hangingPunct="1">
              <a:defRPr sz="1600" kern="1200">
                <a:solidFill>
                  <a:schemeClr val="lt1"/>
                </a:solidFill>
                <a:latin typeface="+mn-lt"/>
                <a:ea typeface="+mn-ea"/>
                <a:cs typeface="+mn-cs"/>
              </a:defRPr>
            </a:lvl9pPr>
          </a:lstStyle>
          <a:p>
            <a:pPr defTabSz="755650">
              <a:lnSpc>
                <a:spcPct val="90000"/>
              </a:lnSpc>
              <a:spcAft>
                <a:spcPct val="35000"/>
              </a:spcAft>
              <a:defRPr/>
            </a:pPr>
            <a:r>
              <a:rPr lang="zh-CN" altLang="en-US" sz="3200" b="1" dirty="0" smtClean="0">
                <a:solidFill>
                  <a:schemeClr val="accent4"/>
                </a:solidFill>
                <a:latin typeface="+mn-ea"/>
              </a:rPr>
              <a:t>四种创新类型</a:t>
            </a:r>
            <a:endParaRPr lang="zh-CN" altLang="en-US" sz="3200" b="1" dirty="0">
              <a:solidFill>
                <a:schemeClr val="accent4"/>
              </a:solidFill>
              <a:latin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819910" y="1997710"/>
            <a:ext cx="9723120" cy="381444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71755" indent="-71755">
              <a:buFont typeface="Arial" panose="020B0604020202020204" pitchFamily="34" charset="0"/>
              <a:buChar char="•"/>
              <a:defRPr/>
            </a:pPr>
            <a:r>
              <a:rPr lang="zh-CN" altLang="en-US" sz="2800" dirty="0">
                <a:latin typeface="+mn-ea"/>
                <a:cs typeface="+mn-ea"/>
                <a:sym typeface="+mn-ea"/>
              </a:rPr>
              <a:t>指企业推出了全新的或有重大改进的产品。 </a:t>
            </a:r>
            <a:endParaRPr lang="zh-CN" altLang="en-US" sz="2800" dirty="0">
              <a:latin typeface="+mn-ea"/>
              <a:cs typeface="+mn-ea"/>
              <a:sym typeface="+mn-ea"/>
            </a:endParaRPr>
          </a:p>
          <a:p>
            <a:pPr marL="71755" indent="-71755">
              <a:buFont typeface="Arial" panose="020B0604020202020204" pitchFamily="34" charset="0"/>
              <a:buChar char="•"/>
              <a:defRPr/>
            </a:pPr>
            <a:r>
              <a:rPr lang="zh-CN" altLang="en-US" sz="2800" dirty="0">
                <a:latin typeface="+mn-ea"/>
                <a:cs typeface="+mn-ea"/>
                <a:sym typeface="+mn-ea"/>
              </a:rPr>
              <a:t>产品创新的“新”要体现在</a:t>
            </a:r>
            <a:r>
              <a:rPr lang="zh-CN" altLang="en-US" sz="2800" b="1" dirty="0">
                <a:solidFill>
                  <a:srgbClr val="FF0000"/>
                </a:solidFill>
                <a:latin typeface="+mn-ea"/>
                <a:cs typeface="+mn-ea"/>
                <a:sym typeface="+mn-ea"/>
              </a:rPr>
              <a:t>产品的功能或特性</a:t>
            </a:r>
            <a:r>
              <a:rPr lang="zh-CN" altLang="en-US" sz="2800" dirty="0">
                <a:latin typeface="+mn-ea"/>
                <a:cs typeface="+mn-ea"/>
                <a:sym typeface="+mn-ea"/>
              </a:rPr>
              <a:t>上，包括技术规范、材料、组件、用户友好性等方面的</a:t>
            </a:r>
            <a:r>
              <a:rPr lang="zh-CN" altLang="en-US" sz="2800" b="1" dirty="0">
                <a:solidFill>
                  <a:srgbClr val="FF0000"/>
                </a:solidFill>
                <a:latin typeface="+mn-ea"/>
                <a:cs typeface="+mn-ea"/>
                <a:sym typeface="+mn-ea"/>
              </a:rPr>
              <a:t>重大改进</a:t>
            </a:r>
            <a:r>
              <a:rPr lang="zh-CN" altLang="en-US" sz="2800" dirty="0">
                <a:latin typeface="+mn-ea"/>
                <a:cs typeface="+mn-ea"/>
                <a:sym typeface="+mn-ea"/>
              </a:rPr>
              <a:t>。</a:t>
            </a:r>
            <a:endParaRPr lang="zh-CN" altLang="en-US" sz="2800" dirty="0">
              <a:latin typeface="+mn-ea"/>
              <a:cs typeface="+mn-ea"/>
              <a:sym typeface="+mn-ea"/>
            </a:endParaRPr>
          </a:p>
          <a:p>
            <a:pPr marL="71755" indent="-71755">
              <a:buFont typeface="Arial" panose="020B0604020202020204" pitchFamily="34" charset="0"/>
              <a:buChar char="•"/>
              <a:defRPr/>
            </a:pPr>
            <a:r>
              <a:rPr lang="zh-CN" altLang="en-US" sz="2800" b="1" dirty="0">
                <a:solidFill>
                  <a:srgbClr val="FF0000"/>
                </a:solidFill>
                <a:latin typeface="+mn-ea"/>
                <a:cs typeface="+mn-ea"/>
                <a:sym typeface="+mn-ea"/>
              </a:rPr>
              <a:t>不包括</a:t>
            </a:r>
            <a:r>
              <a:rPr lang="zh-CN" altLang="en-US" sz="2800" dirty="0">
                <a:latin typeface="+mn-ea"/>
                <a:cs typeface="+mn-ea"/>
                <a:sym typeface="+mn-ea"/>
              </a:rPr>
              <a:t>产品仅有外观变化或其他微小改变的情况，也不包括直接转销。</a:t>
            </a:r>
            <a:endParaRPr lang="zh-CN" altLang="en-US" sz="2800" dirty="0">
              <a:latin typeface="+mn-ea"/>
              <a:cs typeface="+mn-ea"/>
              <a:sym typeface="+mn-ea"/>
            </a:endParaRPr>
          </a:p>
          <a:p>
            <a:pPr marL="71755" indent="-71755">
              <a:buFont typeface="Arial" panose="020B0604020202020204" pitchFamily="34" charset="0"/>
              <a:buChar char="•"/>
              <a:defRPr/>
            </a:pPr>
            <a:r>
              <a:rPr lang="zh-CN" altLang="en-US" sz="2800" dirty="0">
                <a:latin typeface="+mn-ea"/>
                <a:cs typeface="+mn-ea"/>
                <a:sym typeface="+mn-ea"/>
              </a:rPr>
              <a:t>这里的产品</a:t>
            </a:r>
            <a:r>
              <a:rPr lang="zh-CN" altLang="en-US" sz="2800" b="1" dirty="0">
                <a:solidFill>
                  <a:srgbClr val="FF0000"/>
                </a:solidFill>
                <a:latin typeface="+mn-ea"/>
                <a:cs typeface="+mn-ea"/>
                <a:sym typeface="+mn-ea"/>
              </a:rPr>
              <a:t>既包括货物，也包括服务。</a:t>
            </a:r>
            <a:endParaRPr lang="zh-CN" altLang="en-US" sz="2800" b="1" dirty="0">
              <a:solidFill>
                <a:srgbClr val="FF0000"/>
              </a:solidFill>
              <a:latin typeface="+mn-ea"/>
              <a:cs typeface="+mn-ea"/>
              <a:sym typeface="+mn-ea"/>
            </a:endParaRPr>
          </a:p>
          <a:p>
            <a:pPr marL="71755" indent="-71755">
              <a:buFont typeface="Arial" panose="020B0604020202020204" pitchFamily="34" charset="0"/>
              <a:buChar char="•"/>
              <a:defRPr/>
            </a:pPr>
            <a:r>
              <a:rPr lang="zh-CN" altLang="en-US" sz="2800" dirty="0">
                <a:sym typeface="+mn-ea"/>
              </a:rPr>
              <a:t>此处的“新”是指它对本企业而言必须是新的，但对于其他企业而言不一定是新的。</a:t>
            </a:r>
            <a:endParaRPr lang="en-US" altLang="zh-CN" sz="2800" dirty="0">
              <a:latin typeface="黑体" panose="02010609060101010101" pitchFamily="49" charset="-122"/>
              <a:ea typeface="黑体" panose="02010609060101010101" pitchFamily="49" charset="-122"/>
            </a:endParaRPr>
          </a:p>
        </p:txBody>
      </p:sp>
      <p:sp>
        <p:nvSpPr>
          <p:cNvPr id="9" name="任意多边形 8"/>
          <p:cNvSpPr/>
          <p:nvPr/>
        </p:nvSpPr>
        <p:spPr>
          <a:xfrm>
            <a:off x="2300605" y="1732915"/>
            <a:ext cx="3390900"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产品（服务）创新</a:t>
            </a:r>
            <a:endParaRPr lang="zh-CN" altLang="en-US" sz="2800" dirty="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538605" y="243205"/>
            <a:ext cx="9855200" cy="880110"/>
          </a:xfrm>
        </p:spPr>
        <p:txBody>
          <a:bodyPr>
            <a:normAutofit/>
          </a:bodyPr>
          <a:p>
            <a:pPr algn="l"/>
            <a:r>
              <a:rPr lang="en-US" altLang="zh-CN" sz="3600" dirty="0" smtClean="0">
                <a:latin typeface="黑体" panose="02010609060101010101" pitchFamily="49" charset="-122"/>
                <a:ea typeface="黑体" panose="02010609060101010101" pitchFamily="49" charset="-122"/>
                <a:cs typeface="黑体" panose="02010609060101010101" pitchFamily="49" charset="-122"/>
              </a:rPr>
              <a:t>2.1 </a:t>
            </a:r>
            <a:r>
              <a:rPr lang="zh-CN" altLang="en-US" sz="3600" dirty="0" smtClean="0">
                <a:latin typeface="黑体" panose="02010609060101010101" pitchFamily="49" charset="-122"/>
                <a:ea typeface="黑体" panose="02010609060101010101" pitchFamily="49" charset="-122"/>
                <a:cs typeface="黑体" panose="02010609060101010101" pitchFamily="49" charset="-122"/>
              </a:rPr>
              <a:t>指标解释</a:t>
            </a:r>
            <a:r>
              <a:rPr lang="en-US" altLang="zh-CN" sz="36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6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7"/>
          <p:cNvSpPr/>
          <p:nvPr/>
        </p:nvSpPr>
        <p:spPr>
          <a:xfrm>
            <a:off x="1422400" y="1481138"/>
            <a:ext cx="10440988" cy="4873625"/>
          </a:xfrm>
          <a:prstGeom prst="rect">
            <a:avLst/>
          </a:prstGeom>
          <a:noFill/>
          <a:ln w="9525">
            <a:noFill/>
          </a:ln>
        </p:spPr>
        <p:txBody>
          <a:bodyPr anchor="t"/>
          <a:p>
            <a:pPr>
              <a:spcBef>
                <a:spcPct val="20000"/>
              </a:spcBef>
            </a:pPr>
            <a:endParaRPr lang="zh-CN" altLang="en-US" sz="4400" dirty="0">
              <a:latin typeface="仿宋_GB2312" panose="02010609030101010101" pitchFamily="49" charset="-122"/>
              <a:ea typeface="仿宋_GB2312" panose="02010609030101010101" pitchFamily="49" charset="-122"/>
            </a:endParaRPr>
          </a:p>
          <a:p>
            <a:pPr eaLnBrk="0" hangingPunct="0"/>
            <a:r>
              <a:rPr lang="zh-CN" altLang="en-US" sz="3600" dirty="0">
                <a:latin typeface="仿宋_GB2312" panose="02010609030101010101" pitchFamily="49" charset="-122"/>
                <a:ea typeface="仿宋_GB2312" panose="02010609030101010101" pitchFamily="49" charset="-122"/>
              </a:rPr>
              <a:t>（一）</a:t>
            </a:r>
            <a:r>
              <a:rPr lang="zh-CN" altLang="en-US" sz="3600">
                <a:solidFill>
                  <a:srgbClr val="FF0000"/>
                </a:solidFill>
                <a:latin typeface="Times New Roman" panose="02020603050405020304" pitchFamily="18" charset="0"/>
                <a:ea typeface="宋体" panose="02010600030101010101" pitchFamily="2" charset="-122"/>
                <a:sym typeface="宋体" panose="02010600030101010101" pitchFamily="2" charset="-122"/>
              </a:rPr>
              <a:t>货物方面</a:t>
            </a:r>
            <a:r>
              <a:rPr lang="zh-CN" altLang="en-US" sz="3600">
                <a:solidFill>
                  <a:schemeClr val="tx2"/>
                </a:solidFill>
                <a:latin typeface="Times New Roman" panose="02020603050405020304" pitchFamily="18" charset="0"/>
                <a:ea typeface="宋体" panose="02010600030101010101" pitchFamily="2" charset="-122"/>
                <a:sym typeface="宋体" panose="02010600030101010101" pitchFamily="2" charset="-122"/>
              </a:rPr>
              <a:t>产品创新：使用新技术规范、新材料（新面料）、新组件、新下载版软件等</a:t>
            </a:r>
            <a:endParaRPr lang="zh-CN" altLang="en-US" sz="4400">
              <a:solidFill>
                <a:schemeClr val="tx2"/>
              </a:solidFill>
              <a:latin typeface="Times New Roman" panose="02020603050405020304" pitchFamily="18" charset="0"/>
              <a:ea typeface="宋体" panose="02010600030101010101" pitchFamily="2" charset="-122"/>
              <a:sym typeface="宋体" panose="02010600030101010101" pitchFamily="2" charset="-122"/>
            </a:endParaRPr>
          </a:p>
          <a:p>
            <a:pPr eaLnBrk="0" hangingPunct="0"/>
            <a:r>
              <a:rPr lang="zh-CN" altLang="en-US" sz="4400">
                <a:solidFill>
                  <a:schemeClr val="tx2"/>
                </a:solidFill>
                <a:latin typeface="Times New Roman" panose="02020603050405020304" pitchFamily="18" charset="0"/>
                <a:ea typeface="宋体" panose="02010600030101010101" pitchFamily="2" charset="-122"/>
                <a:sym typeface="宋体" panose="02010600030101010101" pitchFamily="2" charset="-122"/>
              </a:rPr>
              <a:t>  </a:t>
            </a:r>
            <a:endParaRPr lang="zh-CN" altLang="en-US" sz="4400">
              <a:solidFill>
                <a:schemeClr val="tx2"/>
              </a:solidFill>
              <a:latin typeface="Times New Roman" panose="02020603050405020304" pitchFamily="18" charset="0"/>
              <a:ea typeface="宋体" panose="02010600030101010101" pitchFamily="2" charset="-122"/>
              <a:sym typeface="宋体" panose="02010600030101010101" pitchFamily="2" charset="-122"/>
            </a:endParaRPr>
          </a:p>
          <a:p>
            <a:pPr>
              <a:buFont typeface="Arial" panose="020B0604020202020204" pitchFamily="34" charset="0"/>
            </a:pPr>
            <a:endParaRPr lang="en-US" altLang="en-US" sz="4400">
              <a:latin typeface="华文新魏" panose="02010800040101010101" pitchFamily="2" charset="-122"/>
              <a:ea typeface="华文新魏" panose="02010800040101010101" pitchFamily="2" charset="-122"/>
              <a:sym typeface="宋体" panose="02010600030101010101" pitchFamily="2" charset="-122"/>
            </a:endParaRPr>
          </a:p>
          <a:p>
            <a:pPr>
              <a:spcBef>
                <a:spcPct val="20000"/>
              </a:spcBef>
            </a:pPr>
            <a:endParaRPr lang="zh-CN" altLang="en-US" sz="4400" dirty="0">
              <a:latin typeface="仿宋_GB2312" panose="02010609030101010101" pitchFamily="49" charset="-122"/>
              <a:ea typeface="仿宋_GB2312" panose="02010609030101010101" pitchFamily="49" charset="-122"/>
            </a:endParaRPr>
          </a:p>
          <a:p>
            <a:pPr>
              <a:spcBef>
                <a:spcPct val="20000"/>
              </a:spcBef>
              <a:buChar char="•"/>
            </a:pPr>
            <a:endParaRPr lang="zh-CN" altLang="en-US" sz="4400" dirty="0">
              <a:latin typeface="宋体" panose="02010600030101010101" pitchFamily="2" charset="-122"/>
              <a:ea typeface="宋体" panose="02010600030101010101" pitchFamily="2" charset="-122"/>
            </a:endParaRPr>
          </a:p>
        </p:txBody>
      </p:sp>
      <p:sp>
        <p:nvSpPr>
          <p:cNvPr id="25602" name="文本框 1"/>
          <p:cNvSpPr txBox="1"/>
          <p:nvPr/>
        </p:nvSpPr>
        <p:spPr>
          <a:xfrm>
            <a:off x="1968500" y="669925"/>
            <a:ext cx="9729788" cy="645160"/>
          </a:xfrm>
          <a:prstGeom prst="rect">
            <a:avLst/>
          </a:prstGeom>
          <a:noFill/>
          <a:ln w="9525">
            <a:noFill/>
          </a:ln>
        </p:spPr>
        <p:txBody>
          <a:bodyPr anchor="t">
            <a:spAutoFit/>
          </a:bodyPr>
          <a:p>
            <a:pPr eaLnBrk="0" hangingPunct="0"/>
            <a:r>
              <a:rPr lang="zh-CN" altLang="en-US" sz="3600">
                <a:solidFill>
                  <a:schemeClr val="tx2"/>
                </a:solidFill>
                <a:latin typeface="Times New Roman" panose="02020603050405020304" pitchFamily="18" charset="0"/>
                <a:ea typeface="宋体" panose="02010600030101010101" pitchFamily="2" charset="-122"/>
              </a:rPr>
              <a:t>一、产品（服务）创新案例</a:t>
            </a:r>
            <a:endParaRPr lang="zh-CN" altLang="en-US" sz="3600">
              <a:solidFill>
                <a:schemeClr val="tx2"/>
              </a:solidFill>
              <a:latin typeface="Times New Roman" panose="02020603050405020304" pitchFamily="18" charset="0"/>
              <a:ea typeface="宋体" panose="02010600030101010101" pitchFamily="2" charset="-122"/>
            </a:endParaRPr>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占位符 114690"/>
          <p:cNvSpPr>
            <a:spLocks noGrp="1"/>
          </p:cNvSpPr>
          <p:nvPr>
            <p:ph idx="1"/>
          </p:nvPr>
        </p:nvSpPr>
        <p:spPr>
          <a:xfrm>
            <a:off x="1339850" y="1781175"/>
            <a:ext cx="5713413" cy="3074988"/>
          </a:xfrm>
        </p:spPr>
        <p:txBody>
          <a:bodyPr anchor="t"/>
          <a:p>
            <a:pPr>
              <a:buNone/>
            </a:pPr>
            <a:r>
              <a:rPr lang="zh-CN" altLang="en-US" dirty="0"/>
              <a:t>          </a:t>
            </a:r>
            <a:r>
              <a:rPr lang="zh-CN" altLang="en-US" sz="2800" dirty="0">
                <a:latin typeface="华文新魏" panose="02010800040101010101" pitchFamily="2" charset="-122"/>
                <a:ea typeface="华文新魏" panose="02010800040101010101" pitchFamily="2" charset="-122"/>
              </a:rPr>
              <a:t>案例：</a:t>
            </a:r>
            <a:r>
              <a:rPr lang="en-US" altLang="zh-CN" sz="2800">
                <a:latin typeface="华文新魏" panose="02010800040101010101" pitchFamily="2" charset="-122"/>
                <a:ea typeface="华文新魏" panose="02010800040101010101" pitchFamily="2" charset="-122"/>
              </a:rPr>
              <a:t>xx</a:t>
            </a:r>
            <a:r>
              <a:rPr lang="zh-CN" altLang="en-US" sz="2800" dirty="0">
                <a:latin typeface="华文新魏" panose="02010800040101010101" pitchFamily="2" charset="-122"/>
                <a:ea typeface="华文新魏" panose="02010800040101010101" pitchFamily="2" charset="-122"/>
              </a:rPr>
              <a:t>电子有限公司主要从事智能自动识别设备、解决方案提供及相关底层核心技术的研发，硬件产品包括条形码识别设备、生物识别设备（人脸识别、虹膜识别）等。</a:t>
            </a:r>
            <a:endParaRPr lang="zh-CN" altLang="en-US" sz="2800" dirty="0">
              <a:latin typeface="华文新魏" panose="02010800040101010101" pitchFamily="2" charset="-122"/>
              <a:ea typeface="华文新魏" panose="02010800040101010101" pitchFamily="2" charset="-122"/>
            </a:endParaRPr>
          </a:p>
        </p:txBody>
      </p:sp>
      <p:pic>
        <p:nvPicPr>
          <p:cNvPr id="27650" name="图片 114692"/>
          <p:cNvPicPr>
            <a:picLocks noChangeAspect="1"/>
          </p:cNvPicPr>
          <p:nvPr/>
        </p:nvPicPr>
        <p:blipFill>
          <a:blip r:embed="rId1"/>
          <a:stretch>
            <a:fillRect/>
          </a:stretch>
        </p:blipFill>
        <p:spPr>
          <a:xfrm>
            <a:off x="7427913" y="4200525"/>
            <a:ext cx="4772025" cy="2657475"/>
          </a:xfrm>
          <a:prstGeom prst="rect">
            <a:avLst/>
          </a:prstGeom>
          <a:noFill/>
          <a:ln w="9525">
            <a:noFill/>
          </a:ln>
        </p:spPr>
      </p:pic>
      <p:sp>
        <p:nvSpPr>
          <p:cNvPr id="27651" name="标题 105473"/>
          <p:cNvSpPr>
            <a:spLocks noGrp="1"/>
          </p:cNvSpPr>
          <p:nvPr>
            <p:ph type="title"/>
          </p:nvPr>
        </p:nvSpPr>
        <p:spPr>
          <a:xfrm>
            <a:off x="1531938" y="1316038"/>
            <a:ext cx="9855200" cy="174625"/>
          </a:xfrm>
        </p:spPr>
        <p:txBody>
          <a:bodyPr anchor="ctr"/>
          <a:p>
            <a:pPr algn="l"/>
            <a:r>
              <a:rPr lang="en-US" altLang="zh-CN" sz="3600" b="1">
                <a:solidFill>
                  <a:srgbClr val="000099"/>
                </a:solidFill>
                <a:latin typeface="华文行楷" panose="02010800040101010101" pitchFamily="2" charset="-122"/>
                <a:ea typeface="华文行楷" panose="02010800040101010101" pitchFamily="2" charset="-122"/>
              </a:rPr>
              <a:t>1.</a:t>
            </a:r>
            <a:r>
              <a:rPr lang="zh-CN" altLang="en-US" sz="3600" b="1" dirty="0">
                <a:solidFill>
                  <a:srgbClr val="000099"/>
                </a:solidFill>
                <a:latin typeface="华文行楷" panose="02010800040101010101" pitchFamily="2" charset="-122"/>
                <a:ea typeface="华文行楷" panose="02010800040101010101" pitchFamily="2" charset="-122"/>
              </a:rPr>
              <a:t>新技术、新产品</a:t>
            </a:r>
            <a:endParaRPr lang="zh-CN" altLang="en-US" sz="3600" b="1" dirty="0">
              <a:solidFill>
                <a:srgbClr val="000099"/>
              </a:solidFill>
              <a:latin typeface="华文行楷" panose="02010800040101010101" pitchFamily="2" charset="-122"/>
              <a:ea typeface="华文行楷" panose="0201080004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
          <p:cNvSpPr txBox="1"/>
          <p:nvPr/>
        </p:nvSpPr>
        <p:spPr>
          <a:xfrm>
            <a:off x="1830388" y="931863"/>
            <a:ext cx="9566275" cy="4579937"/>
          </a:xfrm>
          <a:prstGeom prst="rect">
            <a:avLst/>
          </a:prstGeom>
          <a:noFill/>
          <a:ln w="9525">
            <a:noFill/>
          </a:ln>
        </p:spPr>
        <p:txBody>
          <a:bodyPr anchor="t">
            <a:spAutoFit/>
          </a:bodyPr>
          <a:p>
            <a:pPr>
              <a:lnSpc>
                <a:spcPts val="3500"/>
              </a:lnSpc>
            </a:pPr>
            <a:r>
              <a:rPr lang="zh-CN" altLang="en-US" sz="3600" dirty="0">
                <a:solidFill>
                  <a:srgbClr val="000099"/>
                </a:solidFill>
                <a:latin typeface="黑体" panose="02010609060101010101" pitchFamily="49" charset="-122"/>
                <a:ea typeface="黑体" panose="02010609060101010101" pitchFamily="49" charset="-122"/>
              </a:rPr>
              <a:t> </a:t>
            </a:r>
            <a:r>
              <a:rPr lang="en-US" altLang="zh-CN" sz="3600" b="1">
                <a:solidFill>
                  <a:srgbClr val="000099"/>
                </a:solidFill>
                <a:latin typeface="华文行楷" panose="02010800040101010101" pitchFamily="2" charset="-122"/>
                <a:ea typeface="华文行楷" panose="02010800040101010101" pitchFamily="2" charset="-122"/>
              </a:rPr>
              <a:t>2.</a:t>
            </a:r>
            <a:r>
              <a:rPr lang="zh-CN" altLang="en-US" sz="3600" b="1" dirty="0">
                <a:solidFill>
                  <a:srgbClr val="000099"/>
                </a:solidFill>
                <a:latin typeface="华文行楷" panose="02010800040101010101" pitchFamily="2" charset="-122"/>
                <a:ea typeface="华文行楷" panose="02010800040101010101" pitchFamily="2" charset="-122"/>
              </a:rPr>
              <a:t>新材料、新成分</a:t>
            </a:r>
            <a:endParaRPr lang="zh-CN" altLang="en-US" sz="3600" dirty="0">
              <a:solidFill>
                <a:srgbClr val="000099"/>
              </a:solidFill>
              <a:latin typeface="华文行楷" panose="02010800040101010101" pitchFamily="2" charset="-122"/>
              <a:ea typeface="华文行楷" panose="02010800040101010101" pitchFamily="2" charset="-122"/>
            </a:endParaRPr>
          </a:p>
          <a:p>
            <a:pPr>
              <a:lnSpc>
                <a:spcPts val="3500"/>
              </a:lnSpc>
            </a:pPr>
            <a:r>
              <a:rPr lang="zh-CN" altLang="en-US" sz="2800" dirty="0">
                <a:latin typeface="华文行楷" panose="02010800040101010101" pitchFamily="2" charset="-122"/>
                <a:ea typeface="华文行楷" panose="02010800040101010101" pitchFamily="2" charset="-122"/>
              </a:rPr>
              <a:t>      </a:t>
            </a:r>
            <a:r>
              <a:rPr lang="zh-CN" altLang="en-US" sz="2800" dirty="0">
                <a:latin typeface="华文新魏" panose="02010800040101010101" pitchFamily="2" charset="-122"/>
                <a:ea typeface="华文新魏" panose="02010800040101010101" pitchFamily="2" charset="-122"/>
              </a:rPr>
              <a:t>案例</a:t>
            </a:r>
            <a:r>
              <a:rPr lang="en-US" altLang="zh-CN" sz="280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应用植物纤维制成的服装面料。</a:t>
            </a:r>
            <a:endParaRPr lang="zh-CN" altLang="en-US" sz="2800" b="1" dirty="0">
              <a:latin typeface="华文新魏" panose="02010800040101010101" pitchFamily="2" charset="-122"/>
              <a:ea typeface="华文新魏" panose="02010800040101010101" pitchFamily="2" charset="-122"/>
            </a:endParaRPr>
          </a:p>
          <a:p>
            <a:pPr>
              <a:lnSpc>
                <a:spcPts val="3500"/>
              </a:lnSpc>
            </a:pPr>
            <a:endParaRPr lang="zh-CN" altLang="en-US" sz="2800" b="1" dirty="0">
              <a:latin typeface="华文新魏" panose="02010800040101010101" pitchFamily="2" charset="-122"/>
              <a:ea typeface="华文新魏" panose="02010800040101010101" pitchFamily="2" charset="-122"/>
            </a:endParaRPr>
          </a:p>
          <a:p>
            <a:pPr>
              <a:lnSpc>
                <a:spcPts val="3500"/>
              </a:lnSpc>
            </a:pPr>
            <a:endParaRPr lang="zh-CN" altLang="en-US" sz="2800" b="1" dirty="0">
              <a:latin typeface="华文新魏" panose="02010800040101010101" pitchFamily="2" charset="-122"/>
              <a:ea typeface="华文新魏" panose="02010800040101010101" pitchFamily="2" charset="-122"/>
            </a:endParaRPr>
          </a:p>
          <a:p>
            <a:pPr>
              <a:lnSpc>
                <a:spcPts val="3500"/>
              </a:lnSpc>
            </a:pPr>
            <a:endParaRPr lang="zh-CN" altLang="en-US" sz="2800" b="1" dirty="0">
              <a:latin typeface="华文新魏" panose="02010800040101010101" pitchFamily="2" charset="-122"/>
              <a:ea typeface="华文新魏" panose="02010800040101010101" pitchFamily="2" charset="-122"/>
            </a:endParaRPr>
          </a:p>
          <a:p>
            <a:pPr>
              <a:lnSpc>
                <a:spcPts val="3500"/>
              </a:lnSpc>
            </a:pPr>
            <a:r>
              <a:rPr lang="zh-CN" altLang="en-US" sz="2800" dirty="0">
                <a:latin typeface="华文行楷" panose="02010800040101010101" pitchFamily="2" charset="-122"/>
                <a:ea typeface="华文行楷" panose="02010800040101010101" pitchFamily="2" charset="-122"/>
              </a:rPr>
              <a:t>箱包制造：纺织布</a:t>
            </a:r>
            <a:r>
              <a:rPr lang="en-US" altLang="zh-CN" sz="2800">
                <a:latin typeface="仿宋_GB2312" panose="02010609030101010101" pitchFamily="49" charset="-122"/>
                <a:ea typeface="华文行楷" panose="02010800040101010101" pitchFamily="2" charset="-122"/>
              </a:rPr>
              <a:t>——</a:t>
            </a:r>
            <a:r>
              <a:rPr lang="zh-CN" altLang="en-US" sz="2800" dirty="0">
                <a:latin typeface="华文行楷" panose="02010800040101010101" pitchFamily="2" charset="-122"/>
                <a:ea typeface="华文行楷" panose="02010800040101010101" pitchFamily="2" charset="-122"/>
              </a:rPr>
              <a:t>皮</a:t>
            </a:r>
            <a:endParaRPr lang="zh-CN" altLang="en-US" sz="2800" dirty="0">
              <a:latin typeface="华文行楷" panose="02010800040101010101" pitchFamily="2" charset="-122"/>
              <a:ea typeface="华文行楷" panose="02010800040101010101" pitchFamily="2" charset="-122"/>
            </a:endParaRPr>
          </a:p>
          <a:p>
            <a:pPr>
              <a:lnSpc>
                <a:spcPts val="3500"/>
              </a:lnSpc>
            </a:pPr>
            <a:r>
              <a:rPr lang="zh-CN" altLang="en-US" sz="2800" dirty="0">
                <a:latin typeface="华文行楷" panose="02010800040101010101" pitchFamily="2" charset="-122"/>
                <a:ea typeface="华文行楷" panose="02010800040101010101" pitchFamily="2" charset="-122"/>
              </a:rPr>
              <a:t>          塑料产品</a:t>
            </a:r>
            <a:r>
              <a:rPr lang="en-US" altLang="zh-CN" sz="2800">
                <a:latin typeface="仿宋_GB2312" panose="02010609030101010101" pitchFamily="49" charset="-122"/>
                <a:ea typeface="华文行楷" panose="02010800040101010101" pitchFamily="2" charset="-122"/>
              </a:rPr>
              <a:t>——</a:t>
            </a:r>
            <a:r>
              <a:rPr lang="zh-CN" altLang="en-US" sz="2800" dirty="0">
                <a:latin typeface="华文行楷" panose="02010800040101010101" pitchFamily="2" charset="-122"/>
                <a:ea typeface="华文行楷" panose="02010800040101010101" pitchFamily="2" charset="-122"/>
              </a:rPr>
              <a:t>金属产品</a:t>
            </a:r>
            <a:endParaRPr lang="zh-CN" altLang="en-US" sz="2800" dirty="0">
              <a:latin typeface="华文行楷" panose="02010800040101010101" pitchFamily="2" charset="-122"/>
              <a:ea typeface="华文行楷" panose="02010800040101010101" pitchFamily="2" charset="-122"/>
            </a:endParaRPr>
          </a:p>
          <a:p>
            <a:pPr>
              <a:lnSpc>
                <a:spcPts val="3500"/>
              </a:lnSpc>
            </a:pPr>
            <a:r>
              <a:rPr lang="zh-CN" altLang="en-US" sz="2800" dirty="0">
                <a:latin typeface="华文行楷" panose="02010800040101010101" pitchFamily="2" charset="-122"/>
                <a:ea typeface="华文行楷" panose="02010800040101010101" pitchFamily="2" charset="-122"/>
              </a:rPr>
              <a:t>      纺织服装业、服饰业，皮革制品业，制鞋业都会存在这种创新</a:t>
            </a:r>
            <a:endParaRPr lang="zh-CN" altLang="en-US" sz="2800" dirty="0">
              <a:latin typeface="华文行楷" panose="02010800040101010101" pitchFamily="2" charset="-122"/>
              <a:ea typeface="华文行楷" panose="02010800040101010101" pitchFamily="2" charset="-122"/>
            </a:endParaRPr>
          </a:p>
          <a:p>
            <a:pPr>
              <a:lnSpc>
                <a:spcPts val="3500"/>
              </a:lnSpc>
            </a:pPr>
            <a:endParaRPr lang="zh-CN" altLang="en-US" sz="2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1"/>
          <p:cNvSpPr txBox="1"/>
          <p:nvPr/>
        </p:nvSpPr>
        <p:spPr>
          <a:xfrm>
            <a:off x="1968500" y="669925"/>
            <a:ext cx="9729788" cy="645160"/>
          </a:xfrm>
          <a:prstGeom prst="rect">
            <a:avLst/>
          </a:prstGeom>
          <a:noFill/>
          <a:ln w="9525">
            <a:noFill/>
          </a:ln>
        </p:spPr>
        <p:txBody>
          <a:bodyPr anchor="t">
            <a:spAutoFit/>
          </a:bodyPr>
          <a:p>
            <a:pPr eaLnBrk="0" hangingPunct="0"/>
            <a:r>
              <a:rPr lang="zh-CN" altLang="en-US" sz="3600">
                <a:solidFill>
                  <a:schemeClr val="tx2"/>
                </a:solidFill>
                <a:latin typeface="Times New Roman" panose="02020603050405020304" pitchFamily="18" charset="0"/>
                <a:ea typeface="宋体" panose="02010600030101010101" pitchFamily="2" charset="-122"/>
              </a:rPr>
              <a:t>一、产品</a:t>
            </a:r>
            <a:r>
              <a:rPr lang="zh-CN" altLang="en-US" sz="3600">
                <a:solidFill>
                  <a:schemeClr val="tx2"/>
                </a:solidFill>
                <a:latin typeface="Times New Roman" panose="02020603050405020304" pitchFamily="18" charset="0"/>
                <a:sym typeface="+mn-ea"/>
              </a:rPr>
              <a:t>（服务）</a:t>
            </a:r>
            <a:r>
              <a:rPr lang="zh-CN" altLang="en-US" sz="3600">
                <a:solidFill>
                  <a:schemeClr val="tx2"/>
                </a:solidFill>
                <a:latin typeface="Times New Roman" panose="02020603050405020304" pitchFamily="18" charset="0"/>
                <a:ea typeface="宋体" panose="02010600030101010101" pitchFamily="2" charset="-122"/>
              </a:rPr>
              <a:t>创新案例</a:t>
            </a:r>
            <a:endParaRPr lang="zh-CN" altLang="en-US" sz="3600">
              <a:solidFill>
                <a:schemeClr val="tx2"/>
              </a:solidFill>
              <a:latin typeface="Times New Roman" panose="02020603050405020304" pitchFamily="18" charset="0"/>
              <a:ea typeface="宋体" panose="02010600030101010101" pitchFamily="2" charset="-122"/>
            </a:endParaRPr>
          </a:p>
        </p:txBody>
      </p:sp>
      <p:sp>
        <p:nvSpPr>
          <p:cNvPr id="32770" name="文本框 2"/>
          <p:cNvSpPr txBox="1"/>
          <p:nvPr/>
        </p:nvSpPr>
        <p:spPr>
          <a:xfrm>
            <a:off x="1611313" y="1751013"/>
            <a:ext cx="10444162" cy="2584450"/>
          </a:xfrm>
          <a:prstGeom prst="rect">
            <a:avLst/>
          </a:prstGeom>
          <a:noFill/>
          <a:ln w="9525">
            <a:noFill/>
          </a:ln>
        </p:spPr>
        <p:txBody>
          <a:bodyPr anchor="t">
            <a:spAutoFit/>
          </a:bodyPr>
          <a:p>
            <a:pPr defTabSz="914400">
              <a:lnSpc>
                <a:spcPts val="3000"/>
              </a:lnSpc>
              <a:buFont typeface="Arial" panose="020B0604020202020204" pitchFamily="34" charset="0"/>
            </a:pPr>
            <a:r>
              <a:rPr lang="zh-CN" altLang="en-US" sz="3200">
                <a:solidFill>
                  <a:schemeClr val="tx2"/>
                </a:solidFill>
                <a:latin typeface="Times New Roman" panose="02020603050405020304" pitchFamily="18" charset="0"/>
                <a:ea typeface="宋体" panose="02010600030101010101" pitchFamily="2" charset="-122"/>
                <a:sym typeface="宋体" panose="02010600030101010101" pitchFamily="2" charset="-122"/>
              </a:rPr>
              <a:t>（二）</a:t>
            </a:r>
            <a:r>
              <a:rPr lang="zh-CN" altLang="en-US" sz="3200">
                <a:solidFill>
                  <a:srgbClr val="FF0000"/>
                </a:solidFill>
                <a:latin typeface="Times New Roman" panose="02020603050405020304" pitchFamily="18" charset="0"/>
                <a:ea typeface="宋体" panose="02010600030101010101" pitchFamily="2" charset="-122"/>
                <a:sym typeface="宋体" panose="02010600030101010101" pitchFamily="2" charset="-122"/>
              </a:rPr>
              <a:t>服务方面</a:t>
            </a:r>
            <a:r>
              <a:rPr lang="zh-CN" altLang="en-US" sz="3200">
                <a:solidFill>
                  <a:schemeClr val="tx2"/>
                </a:solidFill>
                <a:latin typeface="Times New Roman" panose="02020603050405020304" pitchFamily="18" charset="0"/>
                <a:ea typeface="宋体" panose="02010600030101010101" pitchFamily="2" charset="-122"/>
                <a:sym typeface="宋体" panose="02010600030101010101" pitchFamily="2" charset="-122"/>
              </a:rPr>
              <a:t>产品创新：新的保修服务如显著延长的新产品保修期限、显著改进的咨询服务等。</a:t>
            </a:r>
            <a:endParaRPr lang="zh-CN" altLang="en-US" sz="3200">
              <a:solidFill>
                <a:schemeClr val="tx2"/>
              </a:solidFill>
              <a:latin typeface="Times New Roman" panose="02020603050405020304" pitchFamily="18" charset="0"/>
              <a:ea typeface="宋体" panose="02010600030101010101" pitchFamily="2" charset="-122"/>
              <a:sym typeface="宋体" panose="02010600030101010101" pitchFamily="2" charset="-122"/>
            </a:endParaRPr>
          </a:p>
          <a:p>
            <a:pPr defTabSz="914400">
              <a:buFont typeface="Arial" panose="020B0604020202020204" pitchFamily="34" charset="0"/>
            </a:pPr>
            <a:endParaRPr lang="en-US" altLang="en-US" sz="2800">
              <a:latin typeface="华文新魏" panose="02010800040101010101" pitchFamily="2" charset="-122"/>
              <a:ea typeface="华文新魏" panose="02010800040101010101" pitchFamily="2" charset="-122"/>
              <a:sym typeface="宋体" panose="02010600030101010101" pitchFamily="2" charset="-122"/>
            </a:endParaRPr>
          </a:p>
          <a:p>
            <a:pPr defTabSz="914400">
              <a:buFont typeface="Arial" panose="020B0604020202020204" pitchFamily="34" charset="0"/>
            </a:pPr>
            <a:endParaRPr lang="en-US" altLang="en-US" sz="2800">
              <a:latin typeface="华文行楷" panose="02010800040101010101" pitchFamily="2" charset="-122"/>
              <a:ea typeface="华文行楷" panose="02010800040101010101" pitchFamily="2" charset="-122"/>
              <a:sym typeface="宋体" panose="02010600030101010101" pitchFamily="2" charset="-122"/>
            </a:endParaRPr>
          </a:p>
          <a:p>
            <a:pPr defTabSz="914400">
              <a:buFont typeface="Arial" panose="020B0604020202020204" pitchFamily="34" charset="0"/>
            </a:pPr>
            <a:endParaRPr lang="en-US" altLang="en-US" sz="2800">
              <a:latin typeface="黑体" panose="02010609060101010101" pitchFamily="49" charset="-122"/>
              <a:ea typeface="黑体" panose="02010609060101010101" pitchFamily="49" charset="-122"/>
              <a:sym typeface="宋体" panose="02010600030101010101" pitchFamily="2" charset="-122"/>
            </a:endParaRPr>
          </a:p>
          <a:p>
            <a:pPr defTabSz="914400">
              <a:buFont typeface="Arial" panose="020B0604020202020204" pitchFamily="34" charset="0"/>
            </a:pPr>
            <a:endParaRPr lang="en-US" altLang="en-US" sz="2800">
              <a:latin typeface="黑体" panose="02010609060101010101" pitchFamily="49" charset="-122"/>
              <a:ea typeface="黑体" panose="02010609060101010101" pitchFamily="49" charset="-122"/>
              <a:sym typeface="宋体" panose="02010600030101010101" pitchFamily="2" charset="-122"/>
            </a:endParaRPr>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占位符 130050"/>
          <p:cNvSpPr>
            <a:spLocks noGrp="1"/>
          </p:cNvSpPr>
          <p:nvPr>
            <p:ph idx="1"/>
          </p:nvPr>
        </p:nvSpPr>
        <p:spPr>
          <a:xfrm>
            <a:off x="1422400" y="1165225"/>
            <a:ext cx="9855200" cy="1336675"/>
          </a:xfrm>
        </p:spPr>
        <p:txBody>
          <a:bodyPr anchor="t"/>
          <a:p>
            <a:pPr>
              <a:buNone/>
            </a:pPr>
            <a:r>
              <a:rPr lang="zh-CN" altLang="en-US" sz="2400" dirty="0">
                <a:latin typeface="华文新魏" panose="02010800040101010101" pitchFamily="2" charset="-122"/>
                <a:ea typeface="华文新魏" panose="02010800040101010101" pitchFamily="2" charset="-122"/>
              </a:rPr>
              <a:t>案例：广东</a:t>
            </a:r>
            <a:r>
              <a:rPr lang="en-US" altLang="zh-CN" sz="2400">
                <a:latin typeface="华文新魏" panose="02010800040101010101" pitchFamily="2" charset="-122"/>
                <a:ea typeface="华文新魏" panose="02010800040101010101" pitchFamily="2" charset="-122"/>
              </a:rPr>
              <a:t>xx</a:t>
            </a:r>
            <a:r>
              <a:rPr lang="zh-CN" altLang="en-US" sz="2400" dirty="0">
                <a:latin typeface="华文新魏" panose="02010800040101010101" pitchFamily="2" charset="-122"/>
                <a:ea typeface="华文新魏" panose="02010800040101010101" pitchFamily="2" charset="-122"/>
              </a:rPr>
              <a:t>仪器有限公司 </a:t>
            </a:r>
            <a:endParaRPr lang="zh-CN" altLang="en-US" sz="2400" dirty="0">
              <a:latin typeface="华文新魏" panose="02010800040101010101" pitchFamily="2" charset="-122"/>
              <a:ea typeface="华文新魏" panose="02010800040101010101" pitchFamily="2" charset="-122"/>
            </a:endParaRPr>
          </a:p>
          <a:p>
            <a:pPr>
              <a:buNone/>
            </a:pPr>
            <a:r>
              <a:rPr lang="zh-CN" altLang="en-US" sz="2400" dirty="0">
                <a:latin typeface="华文新魏" panose="02010800040101010101" pitchFamily="2" charset="-122"/>
                <a:ea typeface="华文新魏" panose="02010800040101010101" pitchFamily="2" charset="-122"/>
              </a:rPr>
              <a:t>            由卖产品向卖服务转变。低价或者免费提高硬件给客户使用，通过提供服务来实现产品增值和盈利。</a:t>
            </a:r>
            <a:endParaRPr lang="zh-CN" altLang="en-US" sz="2400" dirty="0">
              <a:latin typeface="华文新魏" panose="02010800040101010101" pitchFamily="2" charset="-122"/>
              <a:ea typeface="华文新魏" panose="02010800040101010101" pitchFamily="2" charset="-122"/>
            </a:endParaRPr>
          </a:p>
          <a:p>
            <a:pPr>
              <a:buNone/>
            </a:pPr>
            <a:r>
              <a:rPr lang="zh-CN" altLang="en-US" sz="2400" dirty="0">
                <a:latin typeface="华文新魏" panose="02010800040101010101" pitchFamily="2" charset="-122"/>
                <a:ea typeface="华文新魏" panose="02010800040101010101" pitchFamily="2" charset="-122"/>
              </a:rPr>
              <a:t>            </a:t>
            </a:r>
            <a:endParaRPr lang="zh-CN" altLang="en-US" sz="2400" dirty="0"/>
          </a:p>
        </p:txBody>
      </p:sp>
      <p:pic>
        <p:nvPicPr>
          <p:cNvPr id="34818" name="图片 130051"/>
          <p:cNvPicPr>
            <a:picLocks noChangeAspect="1"/>
          </p:cNvPicPr>
          <p:nvPr/>
        </p:nvPicPr>
        <p:blipFill>
          <a:blip r:embed="rId1"/>
          <a:stretch>
            <a:fillRect/>
          </a:stretch>
        </p:blipFill>
        <p:spPr>
          <a:xfrm>
            <a:off x="4313238" y="2800350"/>
            <a:ext cx="4425950" cy="3182938"/>
          </a:xfrm>
          <a:prstGeom prst="rect">
            <a:avLst/>
          </a:prstGeom>
          <a:noFill/>
          <a:ln w="9525">
            <a:noFill/>
          </a:ln>
        </p:spPr>
      </p:pic>
      <p:sp>
        <p:nvSpPr>
          <p:cNvPr id="34819" name="标题 130052"/>
          <p:cNvSpPr>
            <a:spLocks noGrp="1"/>
          </p:cNvSpPr>
          <p:nvPr>
            <p:ph type="title"/>
          </p:nvPr>
        </p:nvSpPr>
        <p:spPr>
          <a:xfrm>
            <a:off x="1444625" y="200025"/>
            <a:ext cx="9855200" cy="1143000"/>
          </a:xfrm>
        </p:spPr>
        <p:txBody>
          <a:bodyPr anchor="ctr"/>
          <a:p>
            <a:pPr algn="l"/>
            <a:r>
              <a:rPr lang="en-US" altLang="zh-CN" sz="3600">
                <a:solidFill>
                  <a:srgbClr val="000099"/>
                </a:solidFill>
                <a:latin typeface="华文行楷" panose="02010800040101010101" pitchFamily="2" charset="-122"/>
                <a:ea typeface="华文行楷" panose="02010800040101010101" pitchFamily="2" charset="-122"/>
              </a:rPr>
              <a:t>3.</a:t>
            </a:r>
            <a:r>
              <a:rPr lang="zh-CN" altLang="en-US" sz="3600" dirty="0">
                <a:solidFill>
                  <a:srgbClr val="000099"/>
                </a:solidFill>
                <a:latin typeface="华文行楷" panose="02010800040101010101" pitchFamily="2" charset="-122"/>
                <a:ea typeface="华文行楷" panose="02010800040101010101" pitchFamily="2" charset="-122"/>
              </a:rPr>
              <a:t>提供服务产品</a:t>
            </a:r>
            <a:endParaRPr lang="zh-CN" altLang="en-US" sz="3600" dirty="0">
              <a:solidFill>
                <a:srgbClr val="000099"/>
              </a:solidFill>
              <a:latin typeface="华文行楷" panose="02010800040101010101" pitchFamily="2" charset="-122"/>
              <a:ea typeface="华文行楷" panose="02010800040101010101" pitchFamily="2" charset="-122"/>
            </a:endParaRPr>
          </a:p>
        </p:txBody>
      </p:sp>
      <p:sp>
        <p:nvSpPr>
          <p:cNvPr id="34820" name="矩形 130053"/>
          <p:cNvSpPr/>
          <p:nvPr/>
        </p:nvSpPr>
        <p:spPr>
          <a:xfrm>
            <a:off x="8915400" y="2691130"/>
            <a:ext cx="2736215" cy="3461385"/>
          </a:xfrm>
          <a:prstGeom prst="rect">
            <a:avLst/>
          </a:prstGeom>
          <a:noFill/>
          <a:ln w="9525">
            <a:noFill/>
          </a:ln>
        </p:spPr>
        <p:txBody>
          <a:bodyPr wrap="square" anchor="t">
            <a:spAutoFit/>
          </a:bodyPr>
          <a:p>
            <a:pPr algn="ctr">
              <a:spcBef>
                <a:spcPct val="50000"/>
              </a:spcBef>
            </a:pPr>
            <a:r>
              <a:rPr lang="zh-CN" altLang="en-US" sz="2400" dirty="0">
                <a:latin typeface="Times New Roman" panose="02020603050405020304" pitchFamily="18" charset="0"/>
                <a:ea typeface="华文新魏" panose="02010800040101010101" pitchFamily="2" charset="-122"/>
              </a:rPr>
              <a:t>        利用互联网以及大数据提供服务。通过硬件产品收集大量企业产品数据，建立模型，对企业的产品质量、生产流程提出建议。</a:t>
            </a:r>
            <a:endParaRPr lang="en-US" altLang="zh-CN" sz="2400">
              <a:latin typeface="Times New Roman" panose="02020603050405020304" pitchFamily="18" charset="0"/>
              <a:ea typeface="华文新魏" panose="02010800040101010101" pitchFamily="2" charset="-122"/>
            </a:endParaRPr>
          </a:p>
          <a:p>
            <a:pPr algn="ctr">
              <a:spcBef>
                <a:spcPct val="50000"/>
              </a:spcBef>
            </a:pPr>
            <a:r>
              <a:rPr lang="zh-CN" altLang="en-US" dirty="0">
                <a:latin typeface="Times New Roman" panose="02020603050405020304" pitchFamily="18" charset="0"/>
                <a:ea typeface="宋体" panose="02010600030101010101" pitchFamily="2" charset="-122"/>
              </a:rPr>
              <a:t>           </a:t>
            </a:r>
            <a:endParaRPr lang="zh-CN" altLang="en-US" dirty="0">
              <a:latin typeface="Times New Roman" panose="02020603050405020304" pitchFamily="18" charset="0"/>
              <a:ea typeface="宋体" panose="02010600030101010101" pitchFamily="2" charset="-122"/>
            </a:endParaRPr>
          </a:p>
        </p:txBody>
      </p:sp>
      <p:sp>
        <p:nvSpPr>
          <p:cNvPr id="34821" name="矩形 130054"/>
          <p:cNvSpPr/>
          <p:nvPr/>
        </p:nvSpPr>
        <p:spPr>
          <a:xfrm>
            <a:off x="1311910" y="2762250"/>
            <a:ext cx="2717165" cy="2989580"/>
          </a:xfrm>
          <a:prstGeom prst="rect">
            <a:avLst/>
          </a:prstGeom>
          <a:noFill/>
          <a:ln w="9525">
            <a:noFill/>
          </a:ln>
        </p:spPr>
        <p:txBody>
          <a:bodyPr anchor="t"/>
          <a:p>
            <a:pPr marL="342900" indent="-342900">
              <a:lnSpc>
                <a:spcPct val="90000"/>
              </a:lnSpc>
              <a:spcBef>
                <a:spcPct val="20000"/>
              </a:spcBef>
            </a:pPr>
            <a:r>
              <a:rPr lang="zh-CN" altLang="en-US" sz="2800" dirty="0">
                <a:latin typeface="Times New Roman" panose="02020603050405020304" pitchFamily="18" charset="0"/>
                <a:ea typeface="宋体" panose="02010600030101010101" pitchFamily="2" charset="-122"/>
              </a:rPr>
              <a:t>           </a:t>
            </a:r>
            <a:r>
              <a:rPr lang="zh-CN" altLang="en-US" sz="2400" dirty="0">
                <a:latin typeface="华文新魏" panose="02010800040101010101" pitchFamily="2" charset="-122"/>
                <a:ea typeface="华文新魏" panose="02010800040101010101" pitchFamily="2" charset="-122"/>
              </a:rPr>
              <a:t>企业生产的仪器能为饲料、粮油、食品、药品、石化、烟草等行业提供快速品质检测手段，并能改善行业的品质流程管理。</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12" name="图片 11"/>
          <p:cNvPicPr>
            <a:picLocks noChangeAspect="1"/>
          </p:cNvPicPr>
          <p:nvPr/>
        </p:nvPicPr>
        <p:blipFill>
          <a:blip r:embed="rId1"/>
          <a:stretch>
            <a:fillRect/>
          </a:stretch>
        </p:blipFill>
        <p:spPr>
          <a:xfrm>
            <a:off x="1527175" y="654685"/>
            <a:ext cx="10513695" cy="2621915"/>
          </a:xfrm>
          <a:prstGeom prst="rect">
            <a:avLst/>
          </a:prstGeom>
        </p:spPr>
      </p:pic>
      <p:grpSp>
        <p:nvGrpSpPr>
          <p:cNvPr id="10" name="组合 9"/>
          <p:cNvGrpSpPr/>
          <p:nvPr/>
        </p:nvGrpSpPr>
        <p:grpSpPr>
          <a:xfrm>
            <a:off x="838835" y="3520440"/>
            <a:ext cx="10749915" cy="181610"/>
            <a:chOff x="1178" y="5001"/>
            <a:chExt cx="16929" cy="286"/>
          </a:xfrm>
        </p:grpSpPr>
        <p:sp>
          <p:nvSpPr>
            <p:cNvPr id="6147" name="Line 4"/>
            <p:cNvSpPr>
              <a:spLocks noChangeShapeType="1"/>
            </p:cNvSpPr>
            <p:nvPr/>
          </p:nvSpPr>
          <p:spPr bwMode="auto">
            <a:xfrm flipV="1">
              <a:off x="1561" y="5154"/>
              <a:ext cx="16187" cy="4"/>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1178" y="5001"/>
              <a:ext cx="288" cy="287"/>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1" name="AutoShape 7"/>
            <p:cNvSpPr>
              <a:spLocks noChangeArrowheads="1"/>
            </p:cNvSpPr>
            <p:nvPr/>
          </p:nvSpPr>
          <p:spPr bwMode="gray">
            <a:xfrm rot="18900000" flipH="1">
              <a:off x="17819" y="5001"/>
              <a:ext cx="288" cy="287"/>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3" name="文本框 12"/>
          <p:cNvSpPr txBox="1"/>
          <p:nvPr/>
        </p:nvSpPr>
        <p:spPr>
          <a:xfrm>
            <a:off x="566420" y="85153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工业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文本框 13"/>
          <p:cNvSpPr txBox="1"/>
          <p:nvPr/>
        </p:nvSpPr>
        <p:spPr>
          <a:xfrm>
            <a:off x="566420" y="441896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建筑业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15" name="图片 14"/>
          <p:cNvPicPr>
            <a:picLocks noChangeAspect="1"/>
          </p:cNvPicPr>
          <p:nvPr/>
        </p:nvPicPr>
        <p:blipFill>
          <a:blip r:embed="rId2"/>
          <a:stretch>
            <a:fillRect/>
          </a:stretch>
        </p:blipFill>
        <p:spPr>
          <a:xfrm>
            <a:off x="1526540" y="3960495"/>
            <a:ext cx="10513695" cy="2824480"/>
          </a:xfrm>
          <a:prstGeom prst="rect">
            <a:avLst/>
          </a:prstGeom>
        </p:spPr>
      </p:pic>
      <p:sp>
        <p:nvSpPr>
          <p:cNvPr id="2" name="矩形 1"/>
          <p:cNvSpPr/>
          <p:nvPr/>
        </p:nvSpPr>
        <p:spPr>
          <a:xfrm>
            <a:off x="2258060" y="2903855"/>
            <a:ext cx="3106420" cy="27686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5" name="矩形 4"/>
          <p:cNvSpPr/>
          <p:nvPr/>
        </p:nvSpPr>
        <p:spPr>
          <a:xfrm>
            <a:off x="2412365" y="6436995"/>
            <a:ext cx="2952115" cy="34798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7" name="矩形 6"/>
          <p:cNvSpPr/>
          <p:nvPr/>
        </p:nvSpPr>
        <p:spPr>
          <a:xfrm>
            <a:off x="5753735" y="851535"/>
            <a:ext cx="2059940"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矩形 8"/>
          <p:cNvSpPr/>
          <p:nvPr/>
        </p:nvSpPr>
        <p:spPr>
          <a:xfrm>
            <a:off x="5753100" y="4233545"/>
            <a:ext cx="2059940"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P spid="9" grpId="1" animBg="1"/>
      <p:bldP spid="5" grpId="0" bldLvl="0" animBg="1"/>
      <p:bldP spid="2" grpId="0" bldLvl="0" animBg="1"/>
      <p:bldP spid="5" grpId="1"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3" name="文本框 12"/>
          <p:cNvSpPr txBox="1"/>
          <p:nvPr/>
        </p:nvSpPr>
        <p:spPr>
          <a:xfrm>
            <a:off x="566420" y="851535"/>
            <a:ext cx="859790" cy="460819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服务业（含批零）</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12" name="图片 11"/>
          <p:cNvPicPr>
            <a:picLocks noChangeAspect="1"/>
          </p:cNvPicPr>
          <p:nvPr/>
        </p:nvPicPr>
        <p:blipFill>
          <a:blip r:embed="rId1"/>
          <a:stretch>
            <a:fillRect/>
          </a:stretch>
        </p:blipFill>
        <p:spPr>
          <a:xfrm>
            <a:off x="1770380" y="1446530"/>
            <a:ext cx="9869170" cy="3418205"/>
          </a:xfrm>
          <a:prstGeom prst="rect">
            <a:avLst/>
          </a:prstGeom>
        </p:spPr>
      </p:pic>
      <p:sp>
        <p:nvSpPr>
          <p:cNvPr id="2" name="矩形 1"/>
          <p:cNvSpPr/>
          <p:nvPr/>
        </p:nvSpPr>
        <p:spPr>
          <a:xfrm>
            <a:off x="2484755" y="4502150"/>
            <a:ext cx="4392930" cy="36195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7" name="矩形 6"/>
          <p:cNvSpPr/>
          <p:nvPr/>
        </p:nvSpPr>
        <p:spPr>
          <a:xfrm>
            <a:off x="5461635" y="1532255"/>
            <a:ext cx="2417445" cy="29718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1" animBg="1"/>
      <p:bldP spid="2" grpId="0" bldLvl="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grpSp>
        <p:nvGrpSpPr>
          <p:cNvPr id="10" name="组合 9"/>
          <p:cNvGrpSpPr/>
          <p:nvPr/>
        </p:nvGrpSpPr>
        <p:grpSpPr>
          <a:xfrm>
            <a:off x="816610" y="3560445"/>
            <a:ext cx="10749915" cy="181610"/>
            <a:chOff x="1178" y="5001"/>
            <a:chExt cx="16929" cy="286"/>
          </a:xfrm>
        </p:grpSpPr>
        <p:sp>
          <p:nvSpPr>
            <p:cNvPr id="6147" name="Line 4"/>
            <p:cNvSpPr>
              <a:spLocks noChangeShapeType="1"/>
            </p:cNvSpPr>
            <p:nvPr/>
          </p:nvSpPr>
          <p:spPr bwMode="auto">
            <a:xfrm flipV="1">
              <a:off x="1561" y="5154"/>
              <a:ext cx="16187" cy="4"/>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1178" y="5001"/>
              <a:ext cx="288" cy="287"/>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1" name="AutoShape 7"/>
            <p:cNvSpPr>
              <a:spLocks noChangeArrowheads="1"/>
            </p:cNvSpPr>
            <p:nvPr/>
          </p:nvSpPr>
          <p:spPr bwMode="gray">
            <a:xfrm rot="18900000" flipH="1">
              <a:off x="17819" y="5001"/>
              <a:ext cx="288" cy="287"/>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3" name="文本框 12"/>
          <p:cNvSpPr txBox="1"/>
          <p:nvPr/>
        </p:nvSpPr>
        <p:spPr>
          <a:xfrm>
            <a:off x="566420" y="85153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工业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文本框 13"/>
          <p:cNvSpPr txBox="1"/>
          <p:nvPr/>
        </p:nvSpPr>
        <p:spPr>
          <a:xfrm>
            <a:off x="566420" y="441896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建筑业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图片 1"/>
          <p:cNvPicPr>
            <a:picLocks noChangeAspect="1"/>
          </p:cNvPicPr>
          <p:nvPr/>
        </p:nvPicPr>
        <p:blipFill>
          <a:blip r:embed="rId1"/>
          <a:stretch>
            <a:fillRect/>
          </a:stretch>
        </p:blipFill>
        <p:spPr>
          <a:xfrm>
            <a:off x="1547495" y="687070"/>
            <a:ext cx="10070465" cy="2451735"/>
          </a:xfrm>
          <a:prstGeom prst="rect">
            <a:avLst/>
          </a:prstGeom>
        </p:spPr>
      </p:pic>
      <p:sp>
        <p:nvSpPr>
          <p:cNvPr id="12" name="矩形 11"/>
          <p:cNvSpPr/>
          <p:nvPr/>
        </p:nvSpPr>
        <p:spPr>
          <a:xfrm>
            <a:off x="1762125" y="1769745"/>
            <a:ext cx="368300" cy="39370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3" name="图片 2"/>
          <p:cNvPicPr>
            <a:picLocks noChangeAspect="1"/>
          </p:cNvPicPr>
          <p:nvPr/>
        </p:nvPicPr>
        <p:blipFill>
          <a:blip r:embed="rId2"/>
          <a:stretch>
            <a:fillRect/>
          </a:stretch>
        </p:blipFill>
        <p:spPr>
          <a:xfrm>
            <a:off x="1547495" y="4105275"/>
            <a:ext cx="10220960" cy="2456180"/>
          </a:xfrm>
          <a:prstGeom prst="rect">
            <a:avLst/>
          </a:prstGeom>
        </p:spPr>
      </p:pic>
      <p:sp>
        <p:nvSpPr>
          <p:cNvPr id="15" name="矩形 14"/>
          <p:cNvSpPr/>
          <p:nvPr/>
        </p:nvSpPr>
        <p:spPr>
          <a:xfrm>
            <a:off x="1762125" y="5121275"/>
            <a:ext cx="368300" cy="42926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par>
    </p:tnLst>
    <p:bldLst>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zh-CN" altLang="en-US" b="1" dirty="0" smtClean="0"/>
              <a:t>目   录</a:t>
            </a:r>
            <a:endParaRPr lang="zh-CN" altLang="en-US" b="1" dirty="0" smtClean="0"/>
          </a:p>
        </p:txBody>
      </p:sp>
      <p:sp>
        <p:nvSpPr>
          <p:cNvPr id="6147" name="Line 4"/>
          <p:cNvSpPr>
            <a:spLocks noChangeShapeType="1"/>
          </p:cNvSpPr>
          <p:nvPr/>
        </p:nvSpPr>
        <p:spPr bwMode="auto">
          <a:xfrm flipV="1">
            <a:off x="3198813" y="2632075"/>
            <a:ext cx="5838825" cy="9525"/>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2955925" y="2535238"/>
            <a:ext cx="182563" cy="182562"/>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6149" name="Text Box 8"/>
          <p:cNvSpPr txBox="1">
            <a:spLocks noChangeArrowheads="1"/>
          </p:cNvSpPr>
          <p:nvPr/>
        </p:nvSpPr>
        <p:spPr bwMode="auto">
          <a:xfrm>
            <a:off x="3349625" y="2052638"/>
            <a:ext cx="5329238"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3600" dirty="0">
                <a:solidFill>
                  <a:srgbClr val="000000"/>
                </a:solidFill>
                <a:latin typeface="黑体" panose="02010609060101010101" pitchFamily="49" charset="-122"/>
                <a:ea typeface="黑体" panose="02010609060101010101" pitchFamily="49" charset="-122"/>
              </a:rPr>
              <a:t>一</a:t>
            </a:r>
            <a:r>
              <a:rPr lang="en-US" altLang="zh-CN" sz="3600" dirty="0">
                <a:solidFill>
                  <a:srgbClr val="000000"/>
                </a:solidFill>
                <a:latin typeface="黑体" panose="02010609060101010101" pitchFamily="49" charset="-122"/>
                <a:ea typeface="黑体" panose="02010609060101010101" pitchFamily="49" charset="-122"/>
              </a:rPr>
              <a:t>.</a:t>
            </a:r>
            <a:r>
              <a:rPr lang="zh-CN" altLang="en-US" sz="3600" dirty="0">
                <a:solidFill>
                  <a:srgbClr val="000000"/>
                </a:solidFill>
                <a:latin typeface="黑体" panose="02010609060101010101" pitchFamily="49" charset="-122"/>
                <a:ea typeface="黑体" panose="02010609060101010101" pitchFamily="49" charset="-122"/>
              </a:rPr>
              <a:t>报表上报要求</a:t>
            </a:r>
            <a:endParaRPr lang="en-US" altLang="zh-CN" sz="3600" dirty="0">
              <a:solidFill>
                <a:srgbClr val="000000"/>
              </a:solidFill>
              <a:latin typeface="黑体" panose="02010609060101010101" pitchFamily="49" charset="-122"/>
              <a:ea typeface="黑体" panose="02010609060101010101" pitchFamily="49" charset="-122"/>
            </a:endParaRPr>
          </a:p>
        </p:txBody>
      </p:sp>
      <p:sp>
        <p:nvSpPr>
          <p:cNvPr id="6150" name="Line 10"/>
          <p:cNvSpPr>
            <a:spLocks noChangeShapeType="1"/>
          </p:cNvSpPr>
          <p:nvPr/>
        </p:nvSpPr>
        <p:spPr bwMode="auto">
          <a:xfrm>
            <a:off x="3198813" y="3559175"/>
            <a:ext cx="5838825" cy="1270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51" name="Text Box 14"/>
          <p:cNvSpPr txBox="1">
            <a:spLocks noChangeArrowheads="1"/>
          </p:cNvSpPr>
          <p:nvPr/>
        </p:nvSpPr>
        <p:spPr bwMode="auto">
          <a:xfrm>
            <a:off x="3349625" y="2974975"/>
            <a:ext cx="525621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3600" dirty="0">
                <a:solidFill>
                  <a:srgbClr val="000000"/>
                </a:solidFill>
                <a:latin typeface="黑体" panose="02010609060101010101" pitchFamily="49" charset="-122"/>
                <a:ea typeface="黑体" panose="02010609060101010101" pitchFamily="49" charset="-122"/>
              </a:rPr>
              <a:t>二</a:t>
            </a:r>
            <a:r>
              <a:rPr lang="en-US" altLang="zh-CN" sz="3600" dirty="0">
                <a:solidFill>
                  <a:srgbClr val="000000"/>
                </a:solidFill>
                <a:latin typeface="黑体" panose="02010609060101010101" pitchFamily="49" charset="-122"/>
                <a:ea typeface="黑体" panose="02010609060101010101" pitchFamily="49" charset="-122"/>
              </a:rPr>
              <a:t>.</a:t>
            </a:r>
            <a:r>
              <a:rPr lang="zh-CN" altLang="en-US" sz="3600" dirty="0">
                <a:solidFill>
                  <a:srgbClr val="000000"/>
                </a:solidFill>
                <a:latin typeface="黑体" panose="02010609060101010101" pitchFamily="49" charset="-122"/>
                <a:ea typeface="黑体" panose="02010609060101010101" pitchFamily="49" charset="-122"/>
              </a:rPr>
              <a:t>指标解释及相关政策</a:t>
            </a:r>
            <a:endParaRPr lang="zh-CN" altLang="en-US" sz="3600" dirty="0">
              <a:solidFill>
                <a:srgbClr val="000000"/>
              </a:solidFill>
              <a:latin typeface="黑体" panose="02010609060101010101" pitchFamily="49" charset="-122"/>
              <a:ea typeface="黑体" panose="02010609060101010101" pitchFamily="49" charset="-122"/>
            </a:endParaRPr>
          </a:p>
        </p:txBody>
      </p:sp>
      <p:grpSp>
        <p:nvGrpSpPr>
          <p:cNvPr id="6155" name="Group 47"/>
          <p:cNvGrpSpPr/>
          <p:nvPr/>
        </p:nvGrpSpPr>
        <p:grpSpPr bwMode="auto">
          <a:xfrm>
            <a:off x="2970213" y="3452813"/>
            <a:ext cx="182562" cy="182562"/>
            <a:chOff x="1239" y="1515"/>
            <a:chExt cx="115" cy="115"/>
          </a:xfrm>
        </p:grpSpPr>
        <p:sp>
          <p:nvSpPr>
            <p:cNvPr id="6157" name="AutoShape 48"/>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58" name="AutoShape 49"/>
            <p:cNvSpPr>
              <a:spLocks noChangeArrowheads="1"/>
            </p:cNvSpPr>
            <p:nvPr/>
          </p:nvSpPr>
          <p:spPr bwMode="gray">
            <a:xfrm rot="18900000" flipH="1">
              <a:off x="1239" y="1515"/>
              <a:ext cx="115" cy="115"/>
            </a:xfrm>
            <a:prstGeom prst="rtTriangle">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grpSp>
        <p:nvGrpSpPr>
          <p:cNvPr id="2" name="Group 5"/>
          <p:cNvGrpSpPr/>
          <p:nvPr/>
        </p:nvGrpSpPr>
        <p:grpSpPr bwMode="auto">
          <a:xfrm>
            <a:off x="2978785" y="2545398"/>
            <a:ext cx="182563" cy="182562"/>
            <a:chOff x="1239" y="1515"/>
            <a:chExt cx="115" cy="115"/>
          </a:xfrm>
        </p:grpSpPr>
        <p:sp>
          <p:nvSpPr>
            <p:cNvPr id="3"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4"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grpSp>
        <p:nvGrpSpPr>
          <p:cNvPr id="7" name="Group 5"/>
          <p:cNvGrpSpPr/>
          <p:nvPr/>
        </p:nvGrpSpPr>
        <p:grpSpPr bwMode="auto">
          <a:xfrm>
            <a:off x="2978785" y="2545398"/>
            <a:ext cx="182563" cy="182562"/>
            <a:chOff x="1239" y="1515"/>
            <a:chExt cx="115" cy="115"/>
          </a:xfrm>
        </p:grpSpPr>
        <p:sp>
          <p:nvSpPr>
            <p:cNvPr id="8"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9"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grpSp>
        <p:nvGrpSpPr>
          <p:cNvPr id="12" name="Group 5"/>
          <p:cNvGrpSpPr/>
          <p:nvPr/>
        </p:nvGrpSpPr>
        <p:grpSpPr bwMode="auto">
          <a:xfrm>
            <a:off x="2978785" y="2497138"/>
            <a:ext cx="182563" cy="182562"/>
            <a:chOff x="1239" y="1515"/>
            <a:chExt cx="115" cy="115"/>
          </a:xfrm>
        </p:grpSpPr>
        <p:sp>
          <p:nvSpPr>
            <p:cNvPr id="13"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14"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3" name="文本框 12"/>
          <p:cNvSpPr txBox="1"/>
          <p:nvPr/>
        </p:nvSpPr>
        <p:spPr>
          <a:xfrm>
            <a:off x="566420" y="851535"/>
            <a:ext cx="859790" cy="460819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服务业（含批零）</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图片 2"/>
          <p:cNvPicPr>
            <a:picLocks noChangeAspect="1"/>
          </p:cNvPicPr>
          <p:nvPr/>
        </p:nvPicPr>
        <p:blipFill>
          <a:blip r:embed="rId1"/>
          <a:stretch>
            <a:fillRect/>
          </a:stretch>
        </p:blipFill>
        <p:spPr>
          <a:xfrm>
            <a:off x="1621155" y="2054860"/>
            <a:ext cx="10466070" cy="2446655"/>
          </a:xfrm>
          <a:prstGeom prst="rect">
            <a:avLst/>
          </a:prstGeom>
        </p:spPr>
      </p:pic>
      <p:sp>
        <p:nvSpPr>
          <p:cNvPr id="2" name="矩形 1"/>
          <p:cNvSpPr/>
          <p:nvPr/>
        </p:nvSpPr>
        <p:spPr>
          <a:xfrm>
            <a:off x="1793240" y="3067050"/>
            <a:ext cx="434340" cy="42227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2" grpId="0" bldLvl="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143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grpSp>
        <p:nvGrpSpPr>
          <p:cNvPr id="10" name="组合 9"/>
          <p:cNvGrpSpPr/>
          <p:nvPr/>
        </p:nvGrpSpPr>
        <p:grpSpPr>
          <a:xfrm>
            <a:off x="816610" y="3560445"/>
            <a:ext cx="10749915" cy="181610"/>
            <a:chOff x="1178" y="5001"/>
            <a:chExt cx="16929" cy="286"/>
          </a:xfrm>
        </p:grpSpPr>
        <p:sp>
          <p:nvSpPr>
            <p:cNvPr id="6147" name="Line 4"/>
            <p:cNvSpPr>
              <a:spLocks noChangeShapeType="1"/>
            </p:cNvSpPr>
            <p:nvPr/>
          </p:nvSpPr>
          <p:spPr bwMode="auto">
            <a:xfrm flipV="1">
              <a:off x="1561" y="5154"/>
              <a:ext cx="16187" cy="4"/>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1178" y="5001"/>
              <a:ext cx="288" cy="287"/>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1" name="AutoShape 7"/>
            <p:cNvSpPr>
              <a:spLocks noChangeArrowheads="1"/>
            </p:cNvSpPr>
            <p:nvPr/>
          </p:nvSpPr>
          <p:spPr bwMode="gray">
            <a:xfrm rot="18900000" flipH="1">
              <a:off x="17819" y="5001"/>
              <a:ext cx="288" cy="287"/>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3" name="文本框 12"/>
          <p:cNvSpPr txBox="1"/>
          <p:nvPr/>
        </p:nvSpPr>
        <p:spPr>
          <a:xfrm>
            <a:off x="566420" y="85153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工业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文本框 13"/>
          <p:cNvSpPr txBox="1"/>
          <p:nvPr/>
        </p:nvSpPr>
        <p:spPr>
          <a:xfrm>
            <a:off x="566420" y="441896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建筑业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图片 4"/>
          <p:cNvPicPr>
            <a:picLocks noChangeAspect="1"/>
          </p:cNvPicPr>
          <p:nvPr/>
        </p:nvPicPr>
        <p:blipFill>
          <a:blip r:embed="rId1"/>
          <a:stretch>
            <a:fillRect/>
          </a:stretch>
        </p:blipFill>
        <p:spPr>
          <a:xfrm>
            <a:off x="1532890" y="851535"/>
            <a:ext cx="10071100" cy="1777365"/>
          </a:xfrm>
          <a:prstGeom prst="rect">
            <a:avLst/>
          </a:prstGeom>
        </p:spPr>
      </p:pic>
      <p:sp>
        <p:nvSpPr>
          <p:cNvPr id="12" name="矩形 11"/>
          <p:cNvSpPr/>
          <p:nvPr/>
        </p:nvSpPr>
        <p:spPr>
          <a:xfrm>
            <a:off x="1714500" y="1042670"/>
            <a:ext cx="368300" cy="122428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8" name="图片 7"/>
          <p:cNvPicPr>
            <a:picLocks noChangeAspect="1"/>
          </p:cNvPicPr>
          <p:nvPr/>
        </p:nvPicPr>
        <p:blipFill>
          <a:blip r:embed="rId2"/>
          <a:stretch>
            <a:fillRect/>
          </a:stretch>
        </p:blipFill>
        <p:spPr>
          <a:xfrm>
            <a:off x="1532890" y="4330065"/>
            <a:ext cx="10002520" cy="1918335"/>
          </a:xfrm>
          <a:prstGeom prst="rect">
            <a:avLst/>
          </a:prstGeom>
        </p:spPr>
      </p:pic>
      <p:sp>
        <p:nvSpPr>
          <p:cNvPr id="15" name="矩形 14"/>
          <p:cNvSpPr/>
          <p:nvPr/>
        </p:nvSpPr>
        <p:spPr>
          <a:xfrm>
            <a:off x="1714500" y="4514215"/>
            <a:ext cx="296545" cy="138557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par>
    </p:tnLst>
    <p:bldLst>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3" name="文本框 12"/>
          <p:cNvSpPr txBox="1"/>
          <p:nvPr/>
        </p:nvSpPr>
        <p:spPr>
          <a:xfrm>
            <a:off x="566420" y="851535"/>
            <a:ext cx="859790" cy="460819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服务业（含批零）</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图片 3"/>
          <p:cNvPicPr>
            <a:picLocks noChangeAspect="1"/>
          </p:cNvPicPr>
          <p:nvPr/>
        </p:nvPicPr>
        <p:blipFill>
          <a:blip r:embed="rId1"/>
          <a:stretch>
            <a:fillRect/>
          </a:stretch>
        </p:blipFill>
        <p:spPr>
          <a:xfrm>
            <a:off x="1426210" y="2324100"/>
            <a:ext cx="10457180" cy="1663700"/>
          </a:xfrm>
          <a:prstGeom prst="rect">
            <a:avLst/>
          </a:prstGeom>
        </p:spPr>
      </p:pic>
      <p:sp>
        <p:nvSpPr>
          <p:cNvPr id="2" name="矩形 1"/>
          <p:cNvSpPr/>
          <p:nvPr/>
        </p:nvSpPr>
        <p:spPr>
          <a:xfrm>
            <a:off x="1555115" y="2482850"/>
            <a:ext cx="434340" cy="123253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2" grpId="0" bldLvl="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任意多边形 6"/>
          <p:cNvSpPr/>
          <p:nvPr/>
        </p:nvSpPr>
        <p:spPr>
          <a:xfrm>
            <a:off x="1720850" y="1414780"/>
            <a:ext cx="9985375" cy="448881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marL="71755" indent="-71755">
              <a:buFont typeface="Arial" panose="020B0604020202020204" pitchFamily="34" charset="0"/>
              <a:buChar char="•"/>
              <a:defRPr/>
            </a:pPr>
            <a:r>
              <a:rPr lang="zh-CN" altLang="en-US" sz="3200">
                <a:solidFill>
                  <a:srgbClr val="FF0000"/>
                </a:solidFill>
                <a:sym typeface="+mn-ea"/>
              </a:rPr>
              <a:t>国际市场新</a:t>
            </a:r>
            <a:r>
              <a:rPr lang="zh-CN" altLang="en-US" sz="3200">
                <a:solidFill>
                  <a:srgbClr val="FF0000"/>
                </a:solidFill>
                <a:sym typeface="+mn-ea"/>
              </a:rPr>
              <a:t>（限工业）</a:t>
            </a:r>
            <a:r>
              <a:rPr lang="zh-CN" altLang="en-US" sz="3200">
                <a:sym typeface="+mn-ea"/>
              </a:rPr>
              <a:t>是指产品或工艺在世界范围内是全新的或有重大改进的；</a:t>
            </a:r>
            <a:endParaRPr lang="zh-CN" altLang="en-US" sz="3200"/>
          </a:p>
          <a:p>
            <a:pPr marL="71755" indent="-71755">
              <a:buFont typeface="Arial" panose="020B0604020202020204" pitchFamily="34" charset="0"/>
              <a:buChar char="•"/>
              <a:defRPr/>
            </a:pPr>
            <a:r>
              <a:rPr lang="zh-CN" altLang="en-US" sz="3200">
                <a:solidFill>
                  <a:srgbClr val="FF0000"/>
                </a:solidFill>
                <a:sym typeface="+mn-ea"/>
              </a:rPr>
              <a:t>国内市场新</a:t>
            </a:r>
            <a:r>
              <a:rPr lang="zh-CN" altLang="en-US" sz="3200">
                <a:sym typeface="+mn-ea"/>
              </a:rPr>
              <a:t>是指产品或工艺对于国内市场而言是全新的或有重大改进的，但对于国际市场而言并不是；</a:t>
            </a:r>
            <a:endParaRPr lang="zh-CN" altLang="en-US" sz="3200"/>
          </a:p>
          <a:p>
            <a:pPr marL="71755" indent="-71755">
              <a:buFont typeface="Arial" panose="020B0604020202020204" pitchFamily="34" charset="0"/>
              <a:buChar char="•"/>
              <a:defRPr/>
            </a:pPr>
            <a:r>
              <a:rPr lang="zh-CN" altLang="en-US" sz="3200">
                <a:solidFill>
                  <a:srgbClr val="FF0000"/>
                </a:solidFill>
                <a:sym typeface="+mn-ea"/>
              </a:rPr>
              <a:t>本企业新</a:t>
            </a:r>
            <a:r>
              <a:rPr lang="zh-CN" altLang="en-US" sz="3200">
                <a:sym typeface="+mn-ea"/>
              </a:rPr>
              <a:t>是指产品或工艺对于本企业而言是全新的或有重大改进的，但对于其他企业或整个市场而言并不是。</a:t>
            </a:r>
            <a:endParaRPr lang="zh-CN" altLang="en-US" sz="3200" dirty="0">
              <a:latin typeface="黑体" panose="02010609060101010101" pitchFamily="49" charset="-122"/>
              <a:ea typeface="黑体" panose="02010609060101010101" pitchFamily="49" charset="-122"/>
              <a:sym typeface="+mn-ea"/>
            </a:endParaRPr>
          </a:p>
        </p:txBody>
      </p:sp>
      <p:sp>
        <p:nvSpPr>
          <p:cNvPr id="9" name="任意多边形 8"/>
          <p:cNvSpPr/>
          <p:nvPr/>
        </p:nvSpPr>
        <p:spPr>
          <a:xfrm>
            <a:off x="2201545" y="1149985"/>
            <a:ext cx="2196465"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p>
            <a:pPr algn="ctr" defTabSz="755650">
              <a:lnSpc>
                <a:spcPct val="90000"/>
              </a:lnSpc>
              <a:spcAft>
                <a:spcPct val="35000"/>
              </a:spcAft>
              <a:defRPr/>
            </a:pPr>
            <a:r>
              <a:rPr lang="zh-CN" altLang="en-US" sz="2800" dirty="0">
                <a:latin typeface="黑体" panose="02010609060101010101" pitchFamily="49" charset="-122"/>
                <a:ea typeface="黑体" panose="02010609060101010101" pitchFamily="49" charset="-122"/>
              </a:rPr>
              <a:t>新颖度类别</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3"/>
          <p:cNvSpPr>
            <a:spLocks noGrp="1"/>
          </p:cNvSpPr>
          <p:nvPr>
            <p:ph type="sldNum" sz="quarter" idx="12"/>
          </p:nvPr>
        </p:nvSpPr>
        <p:spPr/>
        <p:txBody>
          <a:bodyPr/>
          <a:p>
            <a:pPr>
              <a:defRPr/>
            </a:pPr>
            <a:fld id="{8DDCB8D4-1E9A-4385-8D9A-1537D2F8808A}" type="slidenum">
              <a:rPr lang="zh-CN" altLang="en-US"/>
            </a:fld>
            <a:endParaRPr lang="en-US" altLang="zh-CN"/>
          </a:p>
        </p:txBody>
      </p:sp>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marL="0" lvl="1" indent="0" defTabSz="755650">
              <a:lnSpc>
                <a:spcPct val="90000"/>
              </a:lnSpc>
              <a:spcAft>
                <a:spcPct val="15000"/>
              </a:spcAft>
              <a:buFont typeface="Arial" panose="020B0604020202020204" pitchFamily="34" charset="0"/>
              <a:buNone/>
            </a:pPr>
            <a:endParaRPr lang="zh-CN" altLang="en-US">
              <a:latin typeface="Arial" panose="020B0604020202020204" pitchFamily="34" charset="0"/>
              <a:cs typeface="Arial" panose="020B0604020202020204" pitchFamily="34" charset="0"/>
            </a:endParaRPr>
          </a:p>
          <a:p>
            <a:pPr marL="0" lvl="1" indent="0" defTabSz="755650">
              <a:lnSpc>
                <a:spcPct val="90000"/>
              </a:lnSpc>
              <a:spcAft>
                <a:spcPct val="15000"/>
              </a:spcAft>
              <a:buFont typeface="Arial" panose="020B0604020202020204" pitchFamily="34" charset="0"/>
              <a:buNone/>
            </a:pPr>
            <a:endParaRPr lang="zh-CN" altLang="en-US">
              <a:latin typeface="Arial" panose="020B0604020202020204" pitchFamily="34" charset="0"/>
              <a:cs typeface="Arial" panose="020B0604020202020204" pitchFamily="34" charset="0"/>
            </a:endParaRPr>
          </a:p>
        </p:txBody>
      </p:sp>
      <p:pic>
        <p:nvPicPr>
          <p:cNvPr id="5" name="内容占位符 4"/>
          <p:cNvPicPr>
            <a:picLocks noChangeAspect="1"/>
          </p:cNvPicPr>
          <p:nvPr>
            <p:ph idx="1"/>
          </p:nvPr>
        </p:nvPicPr>
        <p:blipFill>
          <a:blip r:embed="rId1"/>
          <a:stretch>
            <a:fillRect/>
          </a:stretch>
        </p:blipFill>
        <p:spPr>
          <a:xfrm>
            <a:off x="15240" y="1628775"/>
            <a:ext cx="12169140" cy="1737360"/>
          </a:xfrm>
          <a:prstGeom prst="rect">
            <a:avLst/>
          </a:prstGeom>
        </p:spPr>
      </p:pic>
      <p:sp>
        <p:nvSpPr>
          <p:cNvPr id="7" name="文本框 6"/>
          <p:cNvSpPr txBox="1"/>
          <p:nvPr/>
        </p:nvSpPr>
        <p:spPr>
          <a:xfrm>
            <a:off x="1499870" y="675640"/>
            <a:ext cx="9880600" cy="953135"/>
          </a:xfrm>
          <a:prstGeom prst="rect">
            <a:avLst/>
          </a:prstGeom>
          <a:noFill/>
        </p:spPr>
        <p:txBody>
          <a:bodyPr wrap="square" rtlCol="0">
            <a:spAutoFit/>
          </a:bodyPr>
          <a:p>
            <a:r>
              <a:rPr lang="zh-CN" altLang="en-US" sz="2800"/>
              <a:t>第一种情况：</a:t>
            </a:r>
            <a:r>
              <a:rPr lang="zh-CN" altLang="en-US" sz="2800">
                <a:solidFill>
                  <a:srgbClr val="FF0000"/>
                </a:solidFill>
              </a:rPr>
              <a:t>（限工业）</a:t>
            </a:r>
            <a:endParaRPr lang="zh-CN" altLang="en-US" sz="2800"/>
          </a:p>
          <a:p>
            <a:r>
              <a:rPr lang="zh-CN" altLang="en-US" sz="2800"/>
              <a:t>选择了</a:t>
            </a:r>
            <a:r>
              <a:rPr lang="zh-CN" altLang="en-US" sz="2800" b="1">
                <a:solidFill>
                  <a:srgbClr val="FF0000"/>
                </a:solidFill>
              </a:rPr>
              <a:t>国际市场新</a:t>
            </a:r>
            <a:r>
              <a:rPr lang="zh-CN" altLang="en-US" sz="2800"/>
              <a:t>，也应选国内市场新和企业新</a:t>
            </a:r>
            <a:endParaRPr lang="zh-CN" altLang="en-US" sz="2800"/>
          </a:p>
        </p:txBody>
      </p:sp>
      <p:sp>
        <p:nvSpPr>
          <p:cNvPr id="8" name="笑脸 7"/>
          <p:cNvSpPr/>
          <p:nvPr/>
        </p:nvSpPr>
        <p:spPr>
          <a:xfrm>
            <a:off x="840105" y="1960880"/>
            <a:ext cx="335915" cy="325755"/>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笑脸 8"/>
          <p:cNvSpPr/>
          <p:nvPr/>
        </p:nvSpPr>
        <p:spPr>
          <a:xfrm>
            <a:off x="3102610" y="1960880"/>
            <a:ext cx="335915" cy="325755"/>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0" name="笑脸 9"/>
          <p:cNvSpPr/>
          <p:nvPr/>
        </p:nvSpPr>
        <p:spPr>
          <a:xfrm>
            <a:off x="5416550" y="1960880"/>
            <a:ext cx="335915" cy="325755"/>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1" name="文本框 10"/>
          <p:cNvSpPr txBox="1"/>
          <p:nvPr/>
        </p:nvSpPr>
        <p:spPr>
          <a:xfrm>
            <a:off x="2233930" y="2844165"/>
            <a:ext cx="751840" cy="521970"/>
          </a:xfrm>
          <a:prstGeom prst="rect">
            <a:avLst/>
          </a:prstGeom>
          <a:noFill/>
        </p:spPr>
        <p:txBody>
          <a:bodyPr wrap="square" rtlCol="0">
            <a:spAutoFit/>
          </a:bodyPr>
          <a:p>
            <a:pPr algn="ctr"/>
            <a:r>
              <a:rPr lang="en-US" altLang="zh-CN" sz="2800">
                <a:solidFill>
                  <a:srgbClr val="FF0000"/>
                </a:solidFill>
              </a:rPr>
              <a:t>A</a:t>
            </a:r>
            <a:endParaRPr lang="en-US" altLang="zh-CN" sz="2800">
              <a:solidFill>
                <a:srgbClr val="FF0000"/>
              </a:solidFill>
            </a:endParaRPr>
          </a:p>
        </p:txBody>
      </p:sp>
      <p:sp>
        <p:nvSpPr>
          <p:cNvPr id="12" name="文本框 11"/>
          <p:cNvSpPr txBox="1"/>
          <p:nvPr/>
        </p:nvSpPr>
        <p:spPr>
          <a:xfrm>
            <a:off x="4932045" y="2844165"/>
            <a:ext cx="751840" cy="521970"/>
          </a:xfrm>
          <a:prstGeom prst="rect">
            <a:avLst/>
          </a:prstGeom>
          <a:noFill/>
        </p:spPr>
        <p:txBody>
          <a:bodyPr wrap="square" rtlCol="0">
            <a:spAutoFit/>
          </a:bodyPr>
          <a:p>
            <a:pPr algn="ctr"/>
            <a:r>
              <a:rPr lang="en-US" altLang="zh-CN" sz="2800">
                <a:solidFill>
                  <a:srgbClr val="FF0000"/>
                </a:solidFill>
              </a:rPr>
              <a:t>B</a:t>
            </a:r>
            <a:endParaRPr lang="en-US" altLang="zh-CN" sz="2800">
              <a:solidFill>
                <a:srgbClr val="FF0000"/>
              </a:solidFill>
            </a:endParaRPr>
          </a:p>
        </p:txBody>
      </p:sp>
      <p:sp>
        <p:nvSpPr>
          <p:cNvPr id="13" name="文本框 12"/>
          <p:cNvSpPr txBox="1"/>
          <p:nvPr/>
        </p:nvSpPr>
        <p:spPr>
          <a:xfrm>
            <a:off x="7332980" y="2844165"/>
            <a:ext cx="751840" cy="521970"/>
          </a:xfrm>
          <a:prstGeom prst="rect">
            <a:avLst/>
          </a:prstGeom>
          <a:noFill/>
        </p:spPr>
        <p:txBody>
          <a:bodyPr wrap="square" rtlCol="0">
            <a:spAutoFit/>
          </a:bodyPr>
          <a:p>
            <a:pPr algn="ctr"/>
            <a:r>
              <a:rPr lang="en-US" altLang="zh-CN" sz="2800">
                <a:solidFill>
                  <a:srgbClr val="FF0000"/>
                </a:solidFill>
              </a:rPr>
              <a:t>C</a:t>
            </a:r>
            <a:endParaRPr lang="en-US" altLang="zh-CN" sz="2800">
              <a:solidFill>
                <a:srgbClr val="FF0000"/>
              </a:solidFill>
            </a:endParaRPr>
          </a:p>
        </p:txBody>
      </p:sp>
      <p:sp>
        <p:nvSpPr>
          <p:cNvPr id="14" name="文本框 13"/>
          <p:cNvSpPr txBox="1"/>
          <p:nvPr/>
        </p:nvSpPr>
        <p:spPr>
          <a:xfrm>
            <a:off x="1964055" y="3780155"/>
            <a:ext cx="6773545" cy="2553335"/>
          </a:xfrm>
          <a:prstGeom prst="rect">
            <a:avLst/>
          </a:prstGeom>
          <a:noFill/>
        </p:spPr>
        <p:txBody>
          <a:bodyPr wrap="square" rtlCol="0">
            <a:spAutoFit/>
          </a:bodyPr>
          <a:p>
            <a:r>
              <a:rPr lang="zh-CN" altLang="en-US" sz="3200">
                <a:solidFill>
                  <a:schemeClr val="tx1"/>
                </a:solidFill>
              </a:rPr>
              <a:t>需要同时满足</a:t>
            </a:r>
            <a:r>
              <a:rPr lang="en-US" altLang="zh-CN" sz="3200">
                <a:solidFill>
                  <a:schemeClr val="tx1"/>
                </a:solidFill>
              </a:rPr>
              <a:t>4</a:t>
            </a:r>
            <a:r>
              <a:rPr lang="zh-CN" altLang="en-US" sz="3200">
                <a:solidFill>
                  <a:schemeClr val="tx1"/>
                </a:solidFill>
              </a:rPr>
              <a:t>个条件：</a:t>
            </a:r>
            <a:endParaRPr lang="en-US" altLang="zh-CN" sz="3200">
              <a:solidFill>
                <a:schemeClr val="tx1"/>
              </a:solidFill>
            </a:endParaRPr>
          </a:p>
          <a:p>
            <a:r>
              <a:rPr lang="en-US" altLang="zh-CN" sz="3200">
                <a:solidFill>
                  <a:schemeClr val="tx1"/>
                </a:solidFill>
              </a:rPr>
              <a:t>1.0≤A≤100</a:t>
            </a:r>
            <a:endParaRPr lang="en-US" altLang="zh-CN" sz="3200">
              <a:solidFill>
                <a:schemeClr val="tx1"/>
              </a:solidFill>
            </a:endParaRPr>
          </a:p>
          <a:p>
            <a:r>
              <a:rPr lang="en-US" altLang="zh-CN" sz="3200">
                <a:solidFill>
                  <a:schemeClr val="tx1"/>
                </a:solidFill>
              </a:rPr>
              <a:t>2.</a:t>
            </a:r>
            <a:r>
              <a:rPr lang="en-US" altLang="zh-CN" sz="3200">
                <a:solidFill>
                  <a:schemeClr val="tx1"/>
                </a:solidFill>
                <a:sym typeface="+mn-ea"/>
              </a:rPr>
              <a:t>0≤B≤100</a:t>
            </a:r>
            <a:endParaRPr lang="en-US" altLang="zh-CN" sz="3200">
              <a:solidFill>
                <a:schemeClr val="tx1"/>
              </a:solidFill>
            </a:endParaRPr>
          </a:p>
          <a:p>
            <a:r>
              <a:rPr lang="en-US" altLang="zh-CN" sz="3200">
                <a:solidFill>
                  <a:schemeClr val="tx1"/>
                </a:solidFill>
              </a:rPr>
              <a:t>3.</a:t>
            </a:r>
            <a:r>
              <a:rPr lang="en-US" altLang="zh-CN" sz="3200">
                <a:solidFill>
                  <a:schemeClr val="tx1"/>
                </a:solidFill>
                <a:sym typeface="+mn-ea"/>
              </a:rPr>
              <a:t>0≤C≤100</a:t>
            </a:r>
            <a:endParaRPr lang="en-US" altLang="zh-CN" sz="3200">
              <a:solidFill>
                <a:schemeClr val="tx1"/>
              </a:solidFill>
            </a:endParaRPr>
          </a:p>
          <a:p>
            <a:r>
              <a:rPr lang="en-US" altLang="zh-CN" sz="3200">
                <a:solidFill>
                  <a:schemeClr val="tx1"/>
                </a:solidFill>
              </a:rPr>
              <a:t>4.A+B+C=100</a:t>
            </a:r>
            <a:endParaRPr lang="en-US" altLang="zh-CN"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500"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500"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p:tgtEl>
                                          <p:spTgt spid="14"/>
                                        </p:tgtEl>
                                        <p:attrNameLst>
                                          <p:attrName>ppt_y</p:attrName>
                                        </p:attrNameLst>
                                      </p:cBhvr>
                                      <p:tavLst>
                                        <p:tav tm="0">
                                          <p:val>
                                            <p:strVal val="#ppt_y+#ppt_h*1.125000"/>
                                          </p:val>
                                        </p:tav>
                                        <p:tav tm="100000">
                                          <p:val>
                                            <p:strVal val="#ppt_y"/>
                                          </p:val>
                                        </p:tav>
                                      </p:tavLst>
                                    </p:anim>
                                    <p:animEffect transition="in" filter="wipe(up)">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p:bldP spid="12" grpId="0"/>
      <p:bldP spid="13" grpId="0"/>
      <p:bldP spid="14" grpId="0"/>
      <p:bldP spid="1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marL="0" lvl="1" indent="0" defTabSz="755650">
              <a:lnSpc>
                <a:spcPct val="90000"/>
              </a:lnSpc>
              <a:spcAft>
                <a:spcPct val="15000"/>
              </a:spcAft>
              <a:buFont typeface="Arial" panose="020B0604020202020204" pitchFamily="34" charset="0"/>
              <a:buNone/>
            </a:pPr>
            <a:endParaRPr lang="zh-CN" altLang="en-US">
              <a:latin typeface="Arial" panose="020B0604020202020204" pitchFamily="34" charset="0"/>
              <a:cs typeface="Arial" panose="020B0604020202020204" pitchFamily="34" charset="0"/>
            </a:endParaRPr>
          </a:p>
          <a:p>
            <a:pPr marL="0" lvl="1" indent="0" defTabSz="755650">
              <a:lnSpc>
                <a:spcPct val="90000"/>
              </a:lnSpc>
              <a:spcAft>
                <a:spcPct val="15000"/>
              </a:spcAft>
              <a:buFont typeface="Arial" panose="020B0604020202020204" pitchFamily="34" charset="0"/>
              <a:buNone/>
            </a:pPr>
            <a:endParaRPr lang="zh-CN" altLang="en-US">
              <a:latin typeface="Arial" panose="020B0604020202020204" pitchFamily="34" charset="0"/>
              <a:cs typeface="Arial" panose="020B0604020202020204" pitchFamily="34" charset="0"/>
            </a:endParaRPr>
          </a:p>
        </p:txBody>
      </p:sp>
      <p:pic>
        <p:nvPicPr>
          <p:cNvPr id="3" name="图片 2" descr=")N1}XA[_3NLK$V2(~XU%R$V"/>
          <p:cNvPicPr>
            <a:picLocks noChangeAspect="1"/>
          </p:cNvPicPr>
          <p:nvPr/>
        </p:nvPicPr>
        <p:blipFill>
          <a:blip r:embed="rId1"/>
          <a:stretch>
            <a:fillRect/>
          </a:stretch>
        </p:blipFill>
        <p:spPr>
          <a:xfrm>
            <a:off x="727075" y="1649095"/>
            <a:ext cx="10746105" cy="1717040"/>
          </a:xfrm>
          <a:prstGeom prst="rect">
            <a:avLst/>
          </a:prstGeom>
        </p:spPr>
      </p:pic>
      <p:sp>
        <p:nvSpPr>
          <p:cNvPr id="7" name="文本框 6"/>
          <p:cNvSpPr txBox="1"/>
          <p:nvPr/>
        </p:nvSpPr>
        <p:spPr>
          <a:xfrm>
            <a:off x="1499870" y="675640"/>
            <a:ext cx="9880600" cy="953135"/>
          </a:xfrm>
          <a:prstGeom prst="rect">
            <a:avLst/>
          </a:prstGeom>
          <a:noFill/>
        </p:spPr>
        <p:txBody>
          <a:bodyPr wrap="square" rtlCol="0">
            <a:spAutoFit/>
          </a:bodyPr>
          <a:p>
            <a:r>
              <a:rPr lang="zh-CN" altLang="en-US" sz="2800"/>
              <a:t>第二种情况：（工业、建筑业、服务业）</a:t>
            </a:r>
            <a:endParaRPr lang="zh-CN" altLang="en-US" sz="2800"/>
          </a:p>
          <a:p>
            <a:r>
              <a:rPr lang="zh-CN" altLang="en-US" sz="2800"/>
              <a:t>选择了</a:t>
            </a:r>
            <a:r>
              <a:rPr lang="zh-CN" altLang="en-US" sz="2800" b="1">
                <a:solidFill>
                  <a:srgbClr val="FF0000"/>
                </a:solidFill>
              </a:rPr>
              <a:t>市场新</a:t>
            </a:r>
            <a:r>
              <a:rPr lang="zh-CN" altLang="en-US" sz="2800"/>
              <a:t>，也应选企业新</a:t>
            </a:r>
            <a:endParaRPr lang="zh-CN" altLang="en-US" sz="2800"/>
          </a:p>
        </p:txBody>
      </p:sp>
      <p:sp>
        <p:nvSpPr>
          <p:cNvPr id="8" name="笑脸 7"/>
          <p:cNvSpPr/>
          <p:nvPr/>
        </p:nvSpPr>
        <p:spPr>
          <a:xfrm>
            <a:off x="1430655" y="2059305"/>
            <a:ext cx="335915" cy="325755"/>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笑脸 8"/>
          <p:cNvSpPr/>
          <p:nvPr/>
        </p:nvSpPr>
        <p:spPr>
          <a:xfrm>
            <a:off x="3053080" y="2059305"/>
            <a:ext cx="335915" cy="325755"/>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1" name="文本框 10"/>
          <p:cNvSpPr txBox="1"/>
          <p:nvPr/>
        </p:nvSpPr>
        <p:spPr>
          <a:xfrm>
            <a:off x="2233930" y="2844165"/>
            <a:ext cx="751840" cy="521970"/>
          </a:xfrm>
          <a:prstGeom prst="rect">
            <a:avLst/>
          </a:prstGeom>
          <a:noFill/>
        </p:spPr>
        <p:txBody>
          <a:bodyPr wrap="square" rtlCol="0">
            <a:spAutoFit/>
          </a:bodyPr>
          <a:p>
            <a:pPr algn="ctr"/>
            <a:r>
              <a:rPr lang="en-US" altLang="zh-CN" sz="2800">
                <a:solidFill>
                  <a:srgbClr val="FF0000"/>
                </a:solidFill>
              </a:rPr>
              <a:t>A</a:t>
            </a:r>
            <a:endParaRPr lang="en-US" altLang="zh-CN" sz="2800">
              <a:solidFill>
                <a:srgbClr val="FF0000"/>
              </a:solidFill>
            </a:endParaRPr>
          </a:p>
        </p:txBody>
      </p:sp>
      <p:sp>
        <p:nvSpPr>
          <p:cNvPr id="12" name="文本框 11"/>
          <p:cNvSpPr txBox="1"/>
          <p:nvPr/>
        </p:nvSpPr>
        <p:spPr>
          <a:xfrm>
            <a:off x="4408170" y="2844165"/>
            <a:ext cx="751840" cy="521970"/>
          </a:xfrm>
          <a:prstGeom prst="rect">
            <a:avLst/>
          </a:prstGeom>
          <a:noFill/>
        </p:spPr>
        <p:txBody>
          <a:bodyPr wrap="square" rtlCol="0">
            <a:spAutoFit/>
          </a:bodyPr>
          <a:p>
            <a:pPr algn="ctr"/>
            <a:r>
              <a:rPr lang="en-US" altLang="zh-CN" sz="2800">
                <a:solidFill>
                  <a:srgbClr val="FF0000"/>
                </a:solidFill>
              </a:rPr>
              <a:t>B</a:t>
            </a:r>
            <a:endParaRPr lang="en-US" altLang="zh-CN" sz="2800">
              <a:solidFill>
                <a:srgbClr val="FF0000"/>
              </a:solidFill>
            </a:endParaRPr>
          </a:p>
        </p:txBody>
      </p:sp>
      <p:sp>
        <p:nvSpPr>
          <p:cNvPr id="13" name="文本框 12"/>
          <p:cNvSpPr txBox="1"/>
          <p:nvPr/>
        </p:nvSpPr>
        <p:spPr>
          <a:xfrm>
            <a:off x="7480935" y="2844165"/>
            <a:ext cx="751840" cy="521970"/>
          </a:xfrm>
          <a:prstGeom prst="rect">
            <a:avLst/>
          </a:prstGeom>
          <a:noFill/>
        </p:spPr>
        <p:txBody>
          <a:bodyPr wrap="square" rtlCol="0">
            <a:spAutoFit/>
          </a:bodyPr>
          <a:p>
            <a:pPr algn="ctr"/>
            <a:r>
              <a:rPr lang="en-US" altLang="zh-CN" sz="2800">
                <a:solidFill>
                  <a:srgbClr val="FF0000"/>
                </a:solidFill>
              </a:rPr>
              <a:t>C</a:t>
            </a:r>
            <a:endParaRPr lang="en-US" altLang="zh-CN" sz="2800">
              <a:solidFill>
                <a:srgbClr val="FF0000"/>
              </a:solidFill>
            </a:endParaRPr>
          </a:p>
        </p:txBody>
      </p:sp>
      <p:sp>
        <p:nvSpPr>
          <p:cNvPr id="14" name="文本框 13"/>
          <p:cNvSpPr txBox="1"/>
          <p:nvPr/>
        </p:nvSpPr>
        <p:spPr>
          <a:xfrm>
            <a:off x="1964055" y="3780155"/>
            <a:ext cx="6773545" cy="2553335"/>
          </a:xfrm>
          <a:prstGeom prst="rect">
            <a:avLst/>
          </a:prstGeom>
          <a:noFill/>
        </p:spPr>
        <p:txBody>
          <a:bodyPr wrap="square" rtlCol="0">
            <a:spAutoFit/>
          </a:bodyPr>
          <a:p>
            <a:r>
              <a:rPr lang="zh-CN" altLang="en-US" sz="3200">
                <a:solidFill>
                  <a:schemeClr val="tx1"/>
                </a:solidFill>
              </a:rPr>
              <a:t>需要同时满足</a:t>
            </a:r>
            <a:r>
              <a:rPr lang="en-US" altLang="zh-CN" sz="3200">
                <a:solidFill>
                  <a:schemeClr val="tx1"/>
                </a:solidFill>
              </a:rPr>
              <a:t>4</a:t>
            </a:r>
            <a:r>
              <a:rPr lang="zh-CN" altLang="en-US" sz="3200">
                <a:solidFill>
                  <a:schemeClr val="tx1"/>
                </a:solidFill>
              </a:rPr>
              <a:t>个条件：</a:t>
            </a:r>
            <a:endParaRPr lang="en-US" altLang="zh-CN" sz="3200">
              <a:solidFill>
                <a:schemeClr val="tx1"/>
              </a:solidFill>
            </a:endParaRPr>
          </a:p>
          <a:p>
            <a:r>
              <a:rPr lang="en-US" altLang="zh-CN" sz="3200">
                <a:solidFill>
                  <a:schemeClr val="tx1"/>
                </a:solidFill>
              </a:rPr>
              <a:t>1.0≤A≤100</a:t>
            </a:r>
            <a:endParaRPr lang="en-US" altLang="zh-CN" sz="3200">
              <a:solidFill>
                <a:schemeClr val="tx1"/>
              </a:solidFill>
            </a:endParaRPr>
          </a:p>
          <a:p>
            <a:r>
              <a:rPr lang="en-US" altLang="zh-CN" sz="3200">
                <a:solidFill>
                  <a:schemeClr val="tx1"/>
                </a:solidFill>
              </a:rPr>
              <a:t>2.</a:t>
            </a:r>
            <a:r>
              <a:rPr lang="en-US" altLang="zh-CN" sz="3200">
                <a:solidFill>
                  <a:schemeClr val="tx1"/>
                </a:solidFill>
                <a:sym typeface="+mn-ea"/>
              </a:rPr>
              <a:t>0≤B≤100</a:t>
            </a:r>
            <a:endParaRPr lang="en-US" altLang="zh-CN" sz="3200">
              <a:solidFill>
                <a:schemeClr val="tx1"/>
              </a:solidFill>
            </a:endParaRPr>
          </a:p>
          <a:p>
            <a:r>
              <a:rPr lang="en-US" altLang="zh-CN" sz="3200">
                <a:solidFill>
                  <a:schemeClr val="tx1"/>
                </a:solidFill>
              </a:rPr>
              <a:t>3.</a:t>
            </a:r>
            <a:r>
              <a:rPr lang="en-US" altLang="zh-CN" sz="3200">
                <a:solidFill>
                  <a:schemeClr val="tx1"/>
                </a:solidFill>
                <a:sym typeface="+mn-ea"/>
              </a:rPr>
              <a:t>0≤C≤100</a:t>
            </a:r>
            <a:endParaRPr lang="en-US" altLang="zh-CN" sz="3200">
              <a:solidFill>
                <a:schemeClr val="tx1"/>
              </a:solidFill>
            </a:endParaRPr>
          </a:p>
          <a:p>
            <a:r>
              <a:rPr lang="en-US" altLang="zh-CN" sz="3200">
                <a:solidFill>
                  <a:schemeClr val="tx1"/>
                </a:solidFill>
              </a:rPr>
              <a:t>4.A+B+C=100</a:t>
            </a:r>
            <a:endParaRPr lang="en-US" altLang="zh-CN"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500"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1" grpId="0"/>
      <p:bldP spid="12" grpId="0"/>
      <p:bldP spid="13" grpId="0"/>
      <p:bldP spid="14" grpId="0"/>
      <p:bldP spid="1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marL="0" lvl="1" indent="0" defTabSz="755650">
              <a:lnSpc>
                <a:spcPct val="90000"/>
              </a:lnSpc>
              <a:spcAft>
                <a:spcPct val="15000"/>
              </a:spcAft>
              <a:buFont typeface="Arial" panose="020B0604020202020204" pitchFamily="34" charset="0"/>
              <a:buNone/>
            </a:pPr>
            <a:endParaRPr lang="zh-CN" altLang="en-US">
              <a:latin typeface="Arial" panose="020B0604020202020204" pitchFamily="34" charset="0"/>
              <a:cs typeface="Arial" panose="020B0604020202020204" pitchFamily="34" charset="0"/>
            </a:endParaRPr>
          </a:p>
          <a:p>
            <a:pPr marL="0" lvl="1" indent="0" defTabSz="755650">
              <a:lnSpc>
                <a:spcPct val="90000"/>
              </a:lnSpc>
              <a:spcAft>
                <a:spcPct val="15000"/>
              </a:spcAft>
              <a:buFont typeface="Arial" panose="020B0604020202020204" pitchFamily="34" charset="0"/>
              <a:buNone/>
            </a:pPr>
            <a:endParaRPr lang="zh-CN" altLang="en-US">
              <a:latin typeface="Arial" panose="020B0604020202020204" pitchFamily="34" charset="0"/>
              <a:cs typeface="Arial" panose="020B0604020202020204" pitchFamily="34" charset="0"/>
            </a:endParaRPr>
          </a:p>
        </p:txBody>
      </p:sp>
      <p:pic>
        <p:nvPicPr>
          <p:cNvPr id="3" name="图片 2" descr=")N1}XA[_3NLK$V2(~XU%R$V"/>
          <p:cNvPicPr>
            <a:picLocks noChangeAspect="1"/>
          </p:cNvPicPr>
          <p:nvPr/>
        </p:nvPicPr>
        <p:blipFill>
          <a:blip r:embed="rId1"/>
          <a:stretch>
            <a:fillRect/>
          </a:stretch>
        </p:blipFill>
        <p:spPr>
          <a:xfrm>
            <a:off x="727075" y="1649095"/>
            <a:ext cx="10746105" cy="1717040"/>
          </a:xfrm>
          <a:prstGeom prst="rect">
            <a:avLst/>
          </a:prstGeom>
        </p:spPr>
      </p:pic>
      <p:sp>
        <p:nvSpPr>
          <p:cNvPr id="7" name="文本框 6"/>
          <p:cNvSpPr txBox="1"/>
          <p:nvPr/>
        </p:nvSpPr>
        <p:spPr>
          <a:xfrm>
            <a:off x="1499870" y="695960"/>
            <a:ext cx="9880600" cy="953135"/>
          </a:xfrm>
          <a:prstGeom prst="rect">
            <a:avLst/>
          </a:prstGeom>
          <a:noFill/>
        </p:spPr>
        <p:txBody>
          <a:bodyPr wrap="square" rtlCol="0">
            <a:spAutoFit/>
          </a:bodyPr>
          <a:p>
            <a:r>
              <a:rPr lang="zh-CN" altLang="en-US" sz="2800"/>
              <a:t>第三种情况：</a:t>
            </a:r>
            <a:r>
              <a:rPr lang="zh-CN" altLang="en-US" sz="2800">
                <a:sym typeface="+mn-ea"/>
              </a:rPr>
              <a:t>（工业、建筑业、服务业）</a:t>
            </a:r>
            <a:endParaRPr lang="zh-CN" altLang="en-US" sz="2800"/>
          </a:p>
          <a:p>
            <a:r>
              <a:rPr lang="zh-CN" altLang="en-US" sz="2800"/>
              <a:t>选择了</a:t>
            </a:r>
            <a:r>
              <a:rPr lang="zh-CN" altLang="en-US" sz="2800" b="1">
                <a:solidFill>
                  <a:srgbClr val="FF0000"/>
                </a:solidFill>
              </a:rPr>
              <a:t>企业新</a:t>
            </a:r>
            <a:endParaRPr lang="zh-CN" altLang="en-US" sz="2800" b="1">
              <a:solidFill>
                <a:srgbClr val="FF0000"/>
              </a:solidFill>
            </a:endParaRPr>
          </a:p>
        </p:txBody>
      </p:sp>
      <p:sp>
        <p:nvSpPr>
          <p:cNvPr id="9" name="笑脸 8"/>
          <p:cNvSpPr/>
          <p:nvPr/>
        </p:nvSpPr>
        <p:spPr>
          <a:xfrm>
            <a:off x="3053080" y="2059305"/>
            <a:ext cx="335915" cy="325755"/>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1" name="文本框 10"/>
          <p:cNvSpPr txBox="1"/>
          <p:nvPr/>
        </p:nvSpPr>
        <p:spPr>
          <a:xfrm>
            <a:off x="2233930" y="2844165"/>
            <a:ext cx="751840" cy="521970"/>
          </a:xfrm>
          <a:prstGeom prst="rect">
            <a:avLst/>
          </a:prstGeom>
          <a:noFill/>
        </p:spPr>
        <p:txBody>
          <a:bodyPr wrap="square" rtlCol="0">
            <a:spAutoFit/>
          </a:bodyPr>
          <a:p>
            <a:pPr algn="ctr"/>
            <a:r>
              <a:rPr lang="en-US" altLang="zh-CN" sz="2800">
                <a:solidFill>
                  <a:srgbClr val="FF0000"/>
                </a:solidFill>
              </a:rPr>
              <a:t>A</a:t>
            </a:r>
            <a:endParaRPr lang="en-US" altLang="zh-CN" sz="2800">
              <a:solidFill>
                <a:srgbClr val="FF0000"/>
              </a:solidFill>
            </a:endParaRPr>
          </a:p>
        </p:txBody>
      </p:sp>
      <p:sp>
        <p:nvSpPr>
          <p:cNvPr id="12" name="文本框 11"/>
          <p:cNvSpPr txBox="1"/>
          <p:nvPr/>
        </p:nvSpPr>
        <p:spPr>
          <a:xfrm>
            <a:off x="4408170" y="2844165"/>
            <a:ext cx="751840" cy="521970"/>
          </a:xfrm>
          <a:prstGeom prst="rect">
            <a:avLst/>
          </a:prstGeom>
          <a:noFill/>
        </p:spPr>
        <p:txBody>
          <a:bodyPr wrap="square" rtlCol="0">
            <a:spAutoFit/>
          </a:bodyPr>
          <a:p>
            <a:pPr algn="ctr"/>
            <a:r>
              <a:rPr lang="en-US" altLang="zh-CN" sz="2800">
                <a:solidFill>
                  <a:srgbClr val="FF0000"/>
                </a:solidFill>
              </a:rPr>
              <a:t>B</a:t>
            </a:r>
            <a:endParaRPr lang="en-US" altLang="zh-CN" sz="2800">
              <a:solidFill>
                <a:srgbClr val="FF0000"/>
              </a:solidFill>
            </a:endParaRPr>
          </a:p>
        </p:txBody>
      </p:sp>
      <p:sp>
        <p:nvSpPr>
          <p:cNvPr id="13" name="文本框 12"/>
          <p:cNvSpPr txBox="1"/>
          <p:nvPr/>
        </p:nvSpPr>
        <p:spPr>
          <a:xfrm>
            <a:off x="7480935" y="2844165"/>
            <a:ext cx="751840" cy="521970"/>
          </a:xfrm>
          <a:prstGeom prst="rect">
            <a:avLst/>
          </a:prstGeom>
          <a:noFill/>
        </p:spPr>
        <p:txBody>
          <a:bodyPr wrap="square" rtlCol="0">
            <a:spAutoFit/>
          </a:bodyPr>
          <a:p>
            <a:pPr algn="ctr"/>
            <a:r>
              <a:rPr lang="en-US" altLang="zh-CN" sz="2800">
                <a:solidFill>
                  <a:srgbClr val="FF0000"/>
                </a:solidFill>
              </a:rPr>
              <a:t>C</a:t>
            </a:r>
            <a:endParaRPr lang="en-US" altLang="zh-CN" sz="2800">
              <a:solidFill>
                <a:srgbClr val="FF0000"/>
              </a:solidFill>
            </a:endParaRPr>
          </a:p>
        </p:txBody>
      </p:sp>
      <p:sp>
        <p:nvSpPr>
          <p:cNvPr id="14" name="文本框 13"/>
          <p:cNvSpPr txBox="1"/>
          <p:nvPr/>
        </p:nvSpPr>
        <p:spPr>
          <a:xfrm>
            <a:off x="1964055" y="3770630"/>
            <a:ext cx="6773545" cy="2553335"/>
          </a:xfrm>
          <a:prstGeom prst="rect">
            <a:avLst/>
          </a:prstGeom>
          <a:noFill/>
        </p:spPr>
        <p:txBody>
          <a:bodyPr wrap="square" rtlCol="0">
            <a:spAutoFit/>
          </a:bodyPr>
          <a:p>
            <a:r>
              <a:rPr lang="zh-CN" altLang="en-US" sz="3200">
                <a:solidFill>
                  <a:schemeClr val="tx1"/>
                </a:solidFill>
              </a:rPr>
              <a:t>需要同时满足</a:t>
            </a:r>
            <a:r>
              <a:rPr lang="en-US" altLang="zh-CN" sz="3200">
                <a:solidFill>
                  <a:schemeClr val="tx1"/>
                </a:solidFill>
              </a:rPr>
              <a:t>4</a:t>
            </a:r>
            <a:r>
              <a:rPr lang="zh-CN" altLang="en-US" sz="3200">
                <a:solidFill>
                  <a:schemeClr val="tx1"/>
                </a:solidFill>
              </a:rPr>
              <a:t>个条件：</a:t>
            </a:r>
            <a:endParaRPr lang="en-US" altLang="zh-CN" sz="3200">
              <a:solidFill>
                <a:schemeClr val="tx1"/>
              </a:solidFill>
            </a:endParaRPr>
          </a:p>
          <a:p>
            <a:r>
              <a:rPr lang="en-US" altLang="zh-CN" sz="3200">
                <a:solidFill>
                  <a:schemeClr val="tx1"/>
                </a:solidFill>
              </a:rPr>
              <a:t>1.A=0</a:t>
            </a:r>
            <a:endParaRPr lang="en-US" altLang="zh-CN" sz="3200">
              <a:solidFill>
                <a:schemeClr val="tx1"/>
              </a:solidFill>
            </a:endParaRPr>
          </a:p>
          <a:p>
            <a:r>
              <a:rPr lang="en-US" altLang="zh-CN" sz="3200">
                <a:solidFill>
                  <a:schemeClr val="tx1"/>
                </a:solidFill>
              </a:rPr>
              <a:t>2.</a:t>
            </a:r>
            <a:r>
              <a:rPr lang="en-US" altLang="zh-CN" sz="3200">
                <a:solidFill>
                  <a:schemeClr val="tx1"/>
                </a:solidFill>
                <a:sym typeface="+mn-ea"/>
              </a:rPr>
              <a:t>0≤B≤100</a:t>
            </a:r>
            <a:endParaRPr lang="en-US" altLang="zh-CN" sz="3200">
              <a:solidFill>
                <a:schemeClr val="tx1"/>
              </a:solidFill>
            </a:endParaRPr>
          </a:p>
          <a:p>
            <a:r>
              <a:rPr lang="en-US" altLang="zh-CN" sz="3200">
                <a:solidFill>
                  <a:schemeClr val="tx1"/>
                </a:solidFill>
              </a:rPr>
              <a:t>3.</a:t>
            </a:r>
            <a:r>
              <a:rPr lang="en-US" altLang="zh-CN" sz="3200">
                <a:solidFill>
                  <a:schemeClr val="tx1"/>
                </a:solidFill>
                <a:sym typeface="+mn-ea"/>
              </a:rPr>
              <a:t>0≤C≤100</a:t>
            </a:r>
            <a:endParaRPr lang="en-US" altLang="zh-CN" sz="3200">
              <a:solidFill>
                <a:schemeClr val="tx1"/>
              </a:solidFill>
            </a:endParaRPr>
          </a:p>
          <a:p>
            <a:r>
              <a:rPr lang="en-US" altLang="zh-CN" sz="3200">
                <a:solidFill>
                  <a:schemeClr val="tx1"/>
                </a:solidFill>
              </a:rPr>
              <a:t>4.A+B+C=100</a:t>
            </a:r>
            <a:endParaRPr lang="en-US" altLang="zh-CN" sz="32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p:tgtEl>
                                          <p:spTgt spid="14"/>
                                        </p:tgtEl>
                                        <p:attrNameLst>
                                          <p:attrName>ppt_y</p:attrName>
                                        </p:attrNameLst>
                                      </p:cBhvr>
                                      <p:tavLst>
                                        <p:tav tm="0">
                                          <p:val>
                                            <p:strVal val="#ppt_y+#ppt_h*1.125000"/>
                                          </p:val>
                                        </p:tav>
                                        <p:tav tm="100000">
                                          <p:val>
                                            <p:strVal val="#ppt_y"/>
                                          </p:val>
                                        </p:tav>
                                      </p:tavLst>
                                    </p:anim>
                                    <p:animEffect transition="in" filter="wipe(up)">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p:bldP spid="12" grpId="0"/>
      <p:bldP spid="13" grpId="0"/>
      <p:bldP spid="14" grpId="0"/>
      <p:bldP spid="1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834515" y="1997710"/>
            <a:ext cx="9715500" cy="387159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71755" indent="-71755">
              <a:buFont typeface="Arial" panose="020B0604020202020204" pitchFamily="34" charset="0"/>
              <a:buChar char="•"/>
              <a:defRPr/>
            </a:pPr>
            <a:r>
              <a:rPr lang="zh-CN" altLang="en-US" sz="2800" dirty="0">
                <a:sym typeface="+mn-ea"/>
              </a:rPr>
              <a:t>指企业采用了</a:t>
            </a:r>
            <a:r>
              <a:rPr lang="zh-CN" altLang="en-US" sz="2800" dirty="0">
                <a:solidFill>
                  <a:srgbClr val="FF0000"/>
                </a:solidFill>
                <a:sym typeface="+mn-ea"/>
              </a:rPr>
              <a:t>全新的或有重大改进</a:t>
            </a:r>
            <a:r>
              <a:rPr lang="zh-CN" altLang="en-US" sz="2800" dirty="0">
                <a:sym typeface="+mn-ea"/>
              </a:rPr>
              <a:t>的生产方法、工艺设备或辅助性活动。</a:t>
            </a:r>
            <a:endParaRPr lang="zh-CN" altLang="en-US" sz="2800" dirty="0">
              <a:sym typeface="+mn-ea"/>
            </a:endParaRPr>
          </a:p>
          <a:p>
            <a:pPr marL="71755" indent="-71755">
              <a:buFont typeface="Arial" panose="020B0604020202020204" pitchFamily="34" charset="0"/>
              <a:buChar char="•"/>
              <a:defRPr/>
            </a:pPr>
            <a:r>
              <a:rPr lang="zh-CN" altLang="en-US" sz="2800" dirty="0">
                <a:sym typeface="+mn-ea"/>
              </a:rPr>
              <a:t>工艺创新的</a:t>
            </a:r>
            <a:r>
              <a:rPr lang="en-US" altLang="zh-CN" sz="2800" dirty="0">
                <a:sym typeface="+mn-ea"/>
              </a:rPr>
              <a:t>“</a:t>
            </a:r>
            <a:r>
              <a:rPr lang="zh-CN" altLang="en-US" sz="2800" dirty="0">
                <a:sym typeface="+mn-ea"/>
              </a:rPr>
              <a:t>新</a:t>
            </a:r>
            <a:r>
              <a:rPr lang="en-US" altLang="zh-CN" sz="2800" dirty="0">
                <a:sym typeface="+mn-ea"/>
              </a:rPr>
              <a:t>”</a:t>
            </a:r>
            <a:r>
              <a:rPr lang="zh-CN" altLang="en-US" sz="2800" dirty="0">
                <a:sym typeface="+mn-ea"/>
              </a:rPr>
              <a:t>体现在</a:t>
            </a:r>
            <a:r>
              <a:rPr lang="zh-CN" altLang="en-US" sz="2800" dirty="0">
                <a:solidFill>
                  <a:srgbClr val="FF0000"/>
                </a:solidFill>
                <a:sym typeface="+mn-ea"/>
              </a:rPr>
              <a:t>技术、设备或流程</a:t>
            </a:r>
            <a:r>
              <a:rPr lang="zh-CN" altLang="en-US" sz="2800" dirty="0">
                <a:sym typeface="+mn-ea"/>
              </a:rPr>
              <a:t>上；</a:t>
            </a:r>
            <a:endParaRPr lang="zh-CN" altLang="en-US" sz="2800" dirty="0">
              <a:sym typeface="+mn-ea"/>
            </a:endParaRPr>
          </a:p>
          <a:p>
            <a:pPr marL="71755" indent="-71755">
              <a:buFont typeface="Arial" panose="020B0604020202020204" pitchFamily="34" charset="0"/>
              <a:buChar char="•"/>
              <a:defRPr/>
            </a:pPr>
            <a:r>
              <a:rPr lang="zh-CN" altLang="en-US" sz="2800" dirty="0">
                <a:solidFill>
                  <a:srgbClr val="FF0000"/>
                </a:solidFill>
                <a:sym typeface="+mn-ea"/>
              </a:rPr>
              <a:t>不包括</a:t>
            </a:r>
            <a:r>
              <a:rPr lang="zh-CN" altLang="en-US" sz="2800" dirty="0">
                <a:sym typeface="+mn-ea"/>
              </a:rPr>
              <a:t>单纯的组织管理方式的变化。</a:t>
            </a:r>
            <a:endParaRPr lang="zh-CN" altLang="en-US" sz="2800" dirty="0">
              <a:sym typeface="+mn-ea"/>
            </a:endParaRPr>
          </a:p>
          <a:p>
            <a:pPr marL="71755" indent="-71755">
              <a:buFont typeface="Arial" panose="020B0604020202020204" pitchFamily="34" charset="0"/>
              <a:buChar char="•"/>
              <a:defRPr/>
            </a:pPr>
            <a:r>
              <a:rPr lang="zh-CN" altLang="en-US" sz="2800" dirty="0">
                <a:sym typeface="+mn-ea"/>
              </a:rPr>
              <a:t>此处的辅助性活动指企业的采购、物流、财务、信息化等活动</a:t>
            </a:r>
            <a:r>
              <a:rPr lang="en-US" altLang="zh-CN" sz="2800" dirty="0">
                <a:sym typeface="+mn-ea"/>
              </a:rPr>
              <a:t>;</a:t>
            </a:r>
            <a:endParaRPr lang="zh-CN" altLang="en-US" sz="2800" dirty="0">
              <a:sym typeface="+mn-ea"/>
            </a:endParaRPr>
          </a:p>
          <a:p>
            <a:pPr marL="71755" indent="-71755">
              <a:buFont typeface="Arial" panose="020B0604020202020204" pitchFamily="34" charset="0"/>
              <a:buChar char="•"/>
              <a:defRPr/>
            </a:pPr>
            <a:r>
              <a:rPr lang="zh-CN" altLang="en-US" sz="2800" dirty="0">
                <a:sym typeface="+mn-ea"/>
              </a:rPr>
              <a:t>此处的“新”是指它对本企业而言必须是新的，但对于其他企业而言不一定是新的。</a:t>
            </a:r>
            <a:endParaRPr lang="en-US" altLang="zh-CN" sz="2800" dirty="0">
              <a:latin typeface="黑体" panose="02010609060101010101" pitchFamily="49" charset="-122"/>
              <a:ea typeface="黑体" panose="02010609060101010101" pitchFamily="49" charset="-122"/>
              <a:sym typeface="+mn-ea"/>
            </a:endParaRPr>
          </a:p>
        </p:txBody>
      </p:sp>
      <p:sp>
        <p:nvSpPr>
          <p:cNvPr id="9" name="任意多边形 8"/>
          <p:cNvSpPr/>
          <p:nvPr/>
        </p:nvSpPr>
        <p:spPr>
          <a:xfrm>
            <a:off x="2286635" y="1718945"/>
            <a:ext cx="3154045"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2800" b="1" dirty="0">
                <a:latin typeface="黑体" panose="02010609060101010101" pitchFamily="49" charset="-122"/>
                <a:ea typeface="黑体" panose="02010609060101010101" pitchFamily="49" charset="-122"/>
                <a:sym typeface="+mn-ea"/>
              </a:rPr>
              <a:t>工艺（流程）创新</a:t>
            </a:r>
            <a:endParaRPr lang="zh-CN" altLang="en-US" sz="2800" dirty="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538605" y="243205"/>
            <a:ext cx="9855200" cy="880110"/>
          </a:xfrm>
        </p:spPr>
        <p:txBody>
          <a:bodyPr>
            <a:normAutofit/>
          </a:bodyPr>
          <a:p>
            <a:pPr algn="l"/>
            <a:r>
              <a:rPr lang="en-US" altLang="zh-CN" sz="3600" dirty="0" smtClean="0">
                <a:latin typeface="黑体" panose="02010609060101010101" pitchFamily="49" charset="-122"/>
                <a:ea typeface="黑体" panose="02010609060101010101" pitchFamily="49" charset="-122"/>
                <a:cs typeface="黑体" panose="02010609060101010101" pitchFamily="49" charset="-122"/>
              </a:rPr>
              <a:t>2.1 </a:t>
            </a:r>
            <a:r>
              <a:rPr lang="zh-CN" altLang="en-US" sz="3600" dirty="0" smtClean="0">
                <a:latin typeface="黑体" panose="02010609060101010101" pitchFamily="49" charset="-122"/>
                <a:ea typeface="黑体" panose="02010609060101010101" pitchFamily="49" charset="-122"/>
                <a:cs typeface="黑体" panose="02010609060101010101" pitchFamily="49" charset="-122"/>
              </a:rPr>
              <a:t>指标解释</a:t>
            </a:r>
            <a:r>
              <a:rPr lang="en-US" altLang="zh-CN" sz="36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6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内容占位符 1"/>
          <p:cNvSpPr>
            <a:spLocks noGrp="1"/>
          </p:cNvSpPr>
          <p:nvPr>
            <p:ph idx="1"/>
          </p:nvPr>
        </p:nvSpPr>
        <p:spPr>
          <a:xfrm>
            <a:off x="1423988" y="266700"/>
            <a:ext cx="10312400" cy="6435725"/>
          </a:xfrm>
        </p:spPr>
        <p:txBody>
          <a:bodyPr vert="horz" wrap="square" lIns="91440" tIns="45720" rIns="91440" bIns="45720" anchor="t"/>
          <a:p>
            <a:pPr marL="0" indent="0">
              <a:buNone/>
            </a:pPr>
            <a:r>
              <a:rPr lang="zh-CN" altLang="en-US" sz="3600">
                <a:latin typeface="宋体" panose="02010600030101010101" pitchFamily="2" charset="-122"/>
                <a:ea typeface="宋体" panose="02010600030101010101" pitchFamily="2" charset="-122"/>
                <a:sym typeface="宋体" panose="02010600030101010101" pitchFamily="2" charset="-122"/>
              </a:rPr>
              <a:t>二、工艺（流程）创新案例</a:t>
            </a:r>
            <a:endParaRPr lang="en-US" altLang="zh-CN" sz="3600">
              <a:latin typeface="宋体" panose="02010600030101010101" pitchFamily="2" charset="-122"/>
              <a:ea typeface="宋体" panose="02010600030101010101" pitchFamily="2" charset="-122"/>
              <a:sym typeface="宋体" panose="02010600030101010101" pitchFamily="2" charset="-122"/>
            </a:endParaRPr>
          </a:p>
          <a:p>
            <a:pPr marL="0" indent="0">
              <a:buNone/>
            </a:pPr>
            <a:r>
              <a:rPr lang="en-US" altLang="zh-CN" sz="2800" b="1">
                <a:latin typeface="仿宋_GB2312" panose="02010609030101010101" pitchFamily="49" charset="-122"/>
                <a:ea typeface="仿宋_GB2312" panose="02010609030101010101" pitchFamily="49" charset="-122"/>
                <a:sym typeface="宋体" panose="02010600030101010101" pitchFamily="2" charset="-122"/>
              </a:rPr>
              <a:t>  </a:t>
            </a:r>
            <a:r>
              <a:rPr lang="en-US" altLang="zh-CN" sz="2400" b="1">
                <a:latin typeface="仿宋" panose="02010609060101010101" charset="-122"/>
                <a:ea typeface="仿宋" panose="02010609060101010101" charset="-122"/>
                <a:sym typeface="宋体" panose="02010600030101010101" pitchFamily="2" charset="-122"/>
              </a:rPr>
              <a:t> </a:t>
            </a:r>
            <a:endParaRPr lang="en-US" altLang="zh-CN" sz="2400" b="1">
              <a:latin typeface="仿宋" panose="02010609060101010101" charset="-122"/>
              <a:ea typeface="仿宋" panose="02010609060101010101" charset="-122"/>
              <a:sym typeface="宋体" panose="02010600030101010101" pitchFamily="2" charset="-122"/>
            </a:endParaRPr>
          </a:p>
          <a:p>
            <a:pPr marL="0" indent="0">
              <a:lnSpc>
                <a:spcPct val="150000"/>
              </a:lnSpc>
              <a:buNone/>
            </a:pPr>
            <a:r>
              <a:rPr lang="en-US" altLang="zh-CN" sz="2400" b="1">
                <a:latin typeface="仿宋" panose="02010609060101010101" charset="-122"/>
                <a:ea typeface="仿宋" panose="02010609060101010101" charset="-122"/>
                <a:sym typeface="宋体" panose="02010600030101010101" pitchFamily="2" charset="-122"/>
              </a:rPr>
              <a:t>  </a:t>
            </a:r>
            <a:endParaRPr lang="en-US" altLang="zh-CN" sz="2400" b="1">
              <a:solidFill>
                <a:srgbClr val="000099"/>
              </a:solidFill>
              <a:latin typeface="华文新魏" panose="02010800040101010101" pitchFamily="2" charset="-122"/>
              <a:ea typeface="华文新魏" panose="02010800040101010101" pitchFamily="2" charset="-122"/>
              <a:sym typeface="宋体" panose="02010600030101010101" pitchFamily="2" charset="-122"/>
            </a:endParaRPr>
          </a:p>
          <a:p>
            <a:pPr marL="0" indent="0">
              <a:lnSpc>
                <a:spcPct val="150000"/>
              </a:lnSpc>
              <a:buNone/>
            </a:pPr>
            <a:r>
              <a:rPr lang="zh-CN" altLang="en-US">
                <a:latin typeface="宋体" panose="02010600030101010101" pitchFamily="2" charset="-122"/>
                <a:ea typeface="宋体" panose="02010600030101010101" pitchFamily="2" charset="-122"/>
              </a:rPr>
              <a:t>（一）生产工艺（流程）创新：采用新型自动化包装生产线替代人工包装、采用新型自动控制系统调配交通工具。</a:t>
            </a:r>
            <a:endParaRPr lang="zh-CN" altLang="en-US" sz="2400" b="1">
              <a:latin typeface="华文新魏" panose="02010800040101010101" pitchFamily="2" charset="-122"/>
              <a:ea typeface="华文新魏" panose="02010800040101010101" pitchFamily="2" charset="-122"/>
            </a:endParaRPr>
          </a:p>
          <a:p>
            <a:pPr marL="0" indent="0">
              <a:lnSpc>
                <a:spcPct val="150000"/>
              </a:lnSpc>
              <a:buNone/>
            </a:pPr>
            <a:r>
              <a:rPr lang="zh-CN" altLang="en-US" sz="2400" b="1">
                <a:latin typeface="华文新魏" panose="02010800040101010101" pitchFamily="2" charset="-122"/>
                <a:ea typeface="华文新魏" panose="02010800040101010101" pitchFamily="2" charset="-122"/>
              </a:rPr>
              <a:t>  </a:t>
            </a:r>
            <a:endParaRPr lang="zh-CN" altLang="en-US" sz="2400" b="1">
              <a:latin typeface="华文新魏" panose="02010800040101010101" pitchFamily="2" charset="-122"/>
              <a:ea typeface="华文新魏" panose="02010800040101010101" pitchFamily="2" charset="-122"/>
            </a:endParaRPr>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内容占位符 2"/>
          <p:cNvSpPr>
            <a:spLocks noGrp="1"/>
          </p:cNvSpPr>
          <p:nvPr>
            <p:ph idx="1"/>
          </p:nvPr>
        </p:nvSpPr>
        <p:spPr>
          <a:xfrm>
            <a:off x="1422400" y="509588"/>
            <a:ext cx="10244138" cy="6203950"/>
          </a:xfrm>
        </p:spPr>
        <p:txBody>
          <a:bodyPr wrap="square" lIns="91440" tIns="45720" rIns="91440" bIns="45720" anchor="t"/>
          <a:p>
            <a:pPr marL="0" indent="0">
              <a:lnSpc>
                <a:spcPct val="150000"/>
              </a:lnSpc>
              <a:buNone/>
            </a:pPr>
            <a:r>
              <a:rPr lang="en-US" altLang="zh-CN">
                <a:solidFill>
                  <a:srgbClr val="000099"/>
                </a:solidFill>
                <a:latin typeface="华文新魏" panose="02010800040101010101" pitchFamily="2" charset="-122"/>
                <a:ea typeface="华文新魏" panose="02010800040101010101" pitchFamily="2" charset="-122"/>
              </a:rPr>
              <a:t>1.</a:t>
            </a:r>
            <a:r>
              <a:rPr lang="zh-CN" altLang="en-US" dirty="0">
                <a:solidFill>
                  <a:srgbClr val="000099"/>
                </a:solidFill>
                <a:latin typeface="华文新魏" panose="02010800040101010101" pitchFamily="2" charset="-122"/>
                <a:ea typeface="华文新魏" panose="02010800040101010101" pitchFamily="2" charset="-122"/>
              </a:rPr>
              <a:t> 新的或有重大改进的设备</a:t>
            </a:r>
            <a:r>
              <a:rPr lang="zh-CN" altLang="en-US" dirty="0">
                <a:latin typeface="华文新魏" panose="02010800040101010101" pitchFamily="2" charset="-122"/>
                <a:ea typeface="华文新魏" panose="02010800040101010101" pitchFamily="2" charset="-122"/>
              </a:rPr>
              <a:t> </a:t>
            </a:r>
            <a:r>
              <a:rPr lang="zh-CN" altLang="en-US" sz="2400" dirty="0">
                <a:latin typeface="华文新魏" panose="02010800040101010101" pitchFamily="2" charset="-122"/>
                <a:ea typeface="华文新魏" panose="02010800040101010101" pitchFamily="2" charset="-122"/>
              </a:rPr>
              <a:t>  </a:t>
            </a:r>
            <a:endParaRPr lang="zh-CN" altLang="en-US" sz="2400" dirty="0">
              <a:latin typeface="华文新魏" panose="02010800040101010101" pitchFamily="2" charset="-122"/>
              <a:ea typeface="华文新魏" panose="02010800040101010101" pitchFamily="2" charset="-122"/>
            </a:endParaRPr>
          </a:p>
          <a:p>
            <a:pPr marL="0" indent="0">
              <a:lnSpc>
                <a:spcPct val="150000"/>
              </a:lnSpc>
              <a:buNone/>
            </a:pPr>
            <a:r>
              <a:rPr lang="en-US" altLang="zh-CN" sz="2400">
                <a:latin typeface="华文新魏" panose="02010800040101010101" pitchFamily="2" charset="-122"/>
                <a:ea typeface="华文新魏" panose="02010800040101010101" pitchFamily="2" charset="-122"/>
              </a:rPr>
              <a:t> </a:t>
            </a:r>
            <a:r>
              <a:rPr lang="en-US" altLang="zh-CN" sz="2800" err="1">
                <a:latin typeface="华文新魏" panose="02010800040101010101" pitchFamily="2" charset="-122"/>
                <a:ea typeface="华文新魏" panose="02010800040101010101" pitchFamily="2" charset="-122"/>
              </a:rPr>
              <a:t>皮革、毛皮、羽毛及其制品和制鞋业</a:t>
            </a:r>
            <a:r>
              <a:rPr lang="zh-CN" altLang="en-US" sz="2800" dirty="0">
                <a:latin typeface="华文新魏" panose="02010800040101010101" pitchFamily="2" charset="-122"/>
                <a:ea typeface="华文新魏" panose="02010800040101010101" pitchFamily="2" charset="-122"/>
              </a:rPr>
              <a:t>，纺织服装、服饰业等传统劳动密集型企业采用</a:t>
            </a:r>
            <a:r>
              <a:rPr lang="zh-CN" altLang="en-US" sz="2800" dirty="0">
                <a:solidFill>
                  <a:srgbClr val="FF0000"/>
                </a:solidFill>
                <a:latin typeface="华文新魏" panose="02010800040101010101" pitchFamily="2" charset="-122"/>
                <a:ea typeface="华文新魏" panose="02010800040101010101" pitchFamily="2" charset="-122"/>
              </a:rPr>
              <a:t>自动化生产线</a:t>
            </a:r>
            <a:r>
              <a:rPr lang="zh-CN" altLang="en-US" sz="2800" dirty="0">
                <a:latin typeface="华文新魏" panose="02010800040101010101" pitchFamily="2" charset="-122"/>
                <a:ea typeface="华文新魏" panose="02010800040101010101" pitchFamily="2" charset="-122"/>
              </a:rPr>
              <a:t>的使用。</a:t>
            </a:r>
            <a:endParaRPr lang="zh-CN" altLang="en-US" sz="2400" dirty="0">
              <a:latin typeface="华文新魏" panose="02010800040101010101" pitchFamily="2" charset="-122"/>
              <a:ea typeface="华文新魏" panose="02010800040101010101" pitchFamily="2" charset="-122"/>
            </a:endParaRPr>
          </a:p>
          <a:p>
            <a:pPr marL="0" indent="0">
              <a:lnSpc>
                <a:spcPct val="150000"/>
              </a:lnSpc>
              <a:buNone/>
            </a:pPr>
            <a:r>
              <a:rPr lang="zh-CN" altLang="en-US" sz="2400" b="1" dirty="0">
                <a:latin typeface="华文新魏" panose="02010800040101010101" pitchFamily="2" charset="-122"/>
                <a:ea typeface="华文新魏" panose="02010800040101010101" pitchFamily="2" charset="-122"/>
              </a:rPr>
              <a:t>         </a:t>
            </a:r>
            <a:endParaRPr lang="zh-CN" altLang="en-US" sz="2400" b="1" dirty="0">
              <a:latin typeface="华文新魏" panose="02010800040101010101" pitchFamily="2" charset="-122"/>
              <a:ea typeface="华文新魏" panose="02010800040101010101" pitchFamily="2" charset="-122"/>
            </a:endParaRPr>
          </a:p>
        </p:txBody>
      </p:sp>
      <p:sp>
        <p:nvSpPr>
          <p:cNvPr id="39938" name="矩形 58372"/>
          <p:cNvSpPr/>
          <p:nvPr/>
        </p:nvSpPr>
        <p:spPr>
          <a:xfrm>
            <a:off x="1422400" y="4159250"/>
            <a:ext cx="4811713" cy="2244725"/>
          </a:xfrm>
          <a:prstGeom prst="rect">
            <a:avLst/>
          </a:prstGeom>
          <a:noFill/>
          <a:ln w="9525">
            <a:noFill/>
          </a:ln>
        </p:spPr>
        <p:txBody>
          <a:bodyPr wrap="square" anchor="t">
            <a:spAutoFit/>
          </a:bodyPr>
          <a:p>
            <a:r>
              <a:rPr lang="zh-CN" altLang="en-US" sz="2800" dirty="0">
                <a:latin typeface="华文新魏" panose="02010800040101010101" pitchFamily="2" charset="-122"/>
                <a:ea typeface="华文新魏" panose="02010800040101010101" pitchFamily="2" charset="-122"/>
              </a:rPr>
              <a:t>计算机、通信和其他电子设备制造业，通用设备制造业，电气机械和器材制造业等新兴行业</a:t>
            </a:r>
            <a:r>
              <a:rPr lang="zh-CN" altLang="en-US" sz="2800" dirty="0">
                <a:solidFill>
                  <a:srgbClr val="FF0000"/>
                </a:solidFill>
                <a:latin typeface="华文新魏" panose="02010800040101010101" pitchFamily="2" charset="-122"/>
                <a:ea typeface="华文新魏" panose="02010800040101010101" pitchFamily="2" charset="-122"/>
              </a:rPr>
              <a:t>采用数控机床、机器人</a:t>
            </a:r>
            <a:r>
              <a:rPr lang="zh-CN" altLang="en-US" sz="2800" dirty="0">
                <a:latin typeface="华文新魏" panose="02010800040101010101" pitchFamily="2" charset="-122"/>
                <a:ea typeface="华文新魏" panose="02010800040101010101" pitchFamily="2" charset="-122"/>
              </a:rPr>
              <a:t>等设备。</a:t>
            </a:r>
            <a:endParaRPr lang="zh-CN" altLang="en-US" sz="2800" dirty="0">
              <a:latin typeface="华文新魏" panose="02010800040101010101" pitchFamily="2" charset="-122"/>
              <a:ea typeface="华文新魏" panose="02010800040101010101" pitchFamily="2" charset="-122"/>
            </a:endParaRPr>
          </a:p>
        </p:txBody>
      </p:sp>
      <p:pic>
        <p:nvPicPr>
          <p:cNvPr id="39939" name="图片 58373"/>
          <p:cNvPicPr>
            <a:picLocks noChangeAspect="1"/>
          </p:cNvPicPr>
          <p:nvPr/>
        </p:nvPicPr>
        <p:blipFill>
          <a:blip r:embed="rId1"/>
          <a:stretch>
            <a:fillRect/>
          </a:stretch>
        </p:blipFill>
        <p:spPr>
          <a:xfrm>
            <a:off x="6575425" y="2832100"/>
            <a:ext cx="4651375" cy="30480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4"/>
          <p:cNvSpPr>
            <a:spLocks noChangeShapeType="1"/>
          </p:cNvSpPr>
          <p:nvPr/>
        </p:nvSpPr>
        <p:spPr bwMode="auto">
          <a:xfrm flipV="1">
            <a:off x="2939370" y="2204563"/>
            <a:ext cx="5838825" cy="9525"/>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2696482" y="2107726"/>
            <a:ext cx="182563" cy="182562"/>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6149" name="Text Box 8"/>
          <p:cNvSpPr txBox="1">
            <a:spLocks noChangeArrowheads="1"/>
          </p:cNvSpPr>
          <p:nvPr/>
        </p:nvSpPr>
        <p:spPr bwMode="auto">
          <a:xfrm>
            <a:off x="3028991" y="1292452"/>
            <a:ext cx="5329238"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3600" dirty="0">
                <a:solidFill>
                  <a:srgbClr val="000000"/>
                </a:solidFill>
                <a:latin typeface="黑体" panose="02010609060101010101" pitchFamily="49" charset="-122"/>
                <a:ea typeface="黑体" panose="02010609060101010101" pitchFamily="49" charset="-122"/>
              </a:rPr>
              <a:t>一</a:t>
            </a:r>
            <a:r>
              <a:rPr lang="en-US" altLang="zh-CN" sz="3600" dirty="0">
                <a:solidFill>
                  <a:srgbClr val="000000"/>
                </a:solidFill>
                <a:latin typeface="黑体" panose="02010609060101010101" pitchFamily="49" charset="-122"/>
                <a:ea typeface="黑体" panose="02010609060101010101" pitchFamily="49" charset="-122"/>
              </a:rPr>
              <a:t>.</a:t>
            </a:r>
            <a:r>
              <a:rPr lang="zh-CN" altLang="en-US" sz="3600" dirty="0">
                <a:solidFill>
                  <a:srgbClr val="000000"/>
                </a:solidFill>
                <a:latin typeface="黑体" panose="02010609060101010101" pitchFamily="49" charset="-122"/>
                <a:ea typeface="黑体" panose="02010609060101010101" pitchFamily="49" charset="-122"/>
              </a:rPr>
              <a:t>报表上报要求</a:t>
            </a:r>
            <a:endParaRPr lang="en-US" altLang="zh-CN" sz="3600" dirty="0">
              <a:solidFill>
                <a:srgbClr val="000000"/>
              </a:solidFill>
              <a:latin typeface="黑体" panose="02010609060101010101" pitchFamily="49" charset="-122"/>
              <a:ea typeface="黑体" panose="02010609060101010101" pitchFamily="49" charset="-122"/>
            </a:endParaRPr>
          </a:p>
        </p:txBody>
      </p:sp>
      <p:sp>
        <p:nvSpPr>
          <p:cNvPr id="4" name="文本框 3"/>
          <p:cNvSpPr txBox="1"/>
          <p:nvPr/>
        </p:nvSpPr>
        <p:spPr>
          <a:xfrm>
            <a:off x="3197575" y="2481674"/>
            <a:ext cx="5580620" cy="2461260"/>
          </a:xfrm>
          <a:prstGeom prst="rect">
            <a:avLst/>
          </a:prstGeom>
          <a:noFill/>
        </p:spPr>
        <p:txBody>
          <a:bodyPr wrap="square" rtlCol="0">
            <a:spAutoFit/>
          </a:bodyPr>
          <a:lstStyle/>
          <a:p>
            <a:pPr>
              <a:lnSpc>
                <a:spcPct val="150000"/>
              </a:lnSpc>
            </a:pPr>
            <a:r>
              <a:rPr lang="en-US" altLang="zh-CN" sz="2800" dirty="0" smtClean="0">
                <a:latin typeface="黑体" panose="02010609060101010101" pitchFamily="49" charset="-122"/>
                <a:ea typeface="黑体" panose="02010609060101010101" pitchFamily="49" charset="-122"/>
              </a:rPr>
              <a:t>1.1  </a:t>
            </a:r>
            <a:r>
              <a:rPr lang="zh-CN" altLang="en-US" sz="2800" dirty="0" smtClean="0">
                <a:latin typeface="黑体" panose="02010609060101010101" pitchFamily="49" charset="-122"/>
                <a:ea typeface="黑体" panose="02010609060101010101" pitchFamily="49" charset="-122"/>
              </a:rPr>
              <a:t>上报时间</a:t>
            </a:r>
            <a:r>
              <a:rPr lang="en-US" altLang="zh-CN" sz="2800" dirty="0" smtClean="0">
                <a:latin typeface="黑体" panose="02010609060101010101" pitchFamily="49" charset="-122"/>
                <a:ea typeface="黑体" panose="02010609060101010101" pitchFamily="49" charset="-122"/>
              </a:rPr>
              <a:t> </a:t>
            </a:r>
            <a:endParaRPr lang="en-US" altLang="zh-CN" sz="2800" dirty="0" smtClean="0">
              <a:latin typeface="黑体" panose="02010609060101010101" pitchFamily="49" charset="-122"/>
              <a:ea typeface="黑体" panose="02010609060101010101" pitchFamily="49" charset="-122"/>
            </a:endParaRPr>
          </a:p>
          <a:p>
            <a:pPr>
              <a:lnSpc>
                <a:spcPct val="150000"/>
              </a:lnSpc>
            </a:pPr>
            <a:r>
              <a:rPr lang="en-US" altLang="zh-CN" sz="2800" dirty="0" smtClean="0">
                <a:latin typeface="黑体" panose="02010609060101010101" pitchFamily="49" charset="-122"/>
                <a:ea typeface="黑体" panose="02010609060101010101" pitchFamily="49" charset="-122"/>
              </a:rPr>
              <a:t>1.2  </a:t>
            </a:r>
            <a:r>
              <a:rPr lang="zh-CN" altLang="en-US" sz="2800" dirty="0" smtClean="0">
                <a:latin typeface="黑体" panose="02010609060101010101" pitchFamily="49" charset="-122"/>
                <a:ea typeface="黑体" panose="02010609060101010101" pitchFamily="49" charset="-122"/>
              </a:rPr>
              <a:t>调查范围</a:t>
            </a:r>
            <a:r>
              <a:rPr lang="en-US" altLang="zh-CN" sz="2800" dirty="0" smtClean="0">
                <a:latin typeface="黑体" panose="02010609060101010101" pitchFamily="49" charset="-122"/>
                <a:ea typeface="黑体" panose="02010609060101010101" pitchFamily="49" charset="-122"/>
              </a:rPr>
              <a:t>  </a:t>
            </a:r>
            <a:endParaRPr lang="en-US" altLang="zh-CN" sz="2800" dirty="0" smtClean="0">
              <a:latin typeface="黑体" panose="02010609060101010101" pitchFamily="49" charset="-122"/>
              <a:ea typeface="黑体" panose="02010609060101010101" pitchFamily="49" charset="-122"/>
            </a:endParaRPr>
          </a:p>
          <a:p>
            <a:pPr>
              <a:lnSpc>
                <a:spcPct val="150000"/>
              </a:lnSpc>
            </a:pPr>
            <a:r>
              <a:rPr lang="en-US" altLang="zh-CN" sz="2800" dirty="0" smtClean="0">
                <a:latin typeface="黑体" panose="02010609060101010101" pitchFamily="49" charset="-122"/>
                <a:ea typeface="黑体" panose="02010609060101010101" pitchFamily="49" charset="-122"/>
              </a:rPr>
              <a:t>1.3  </a:t>
            </a:r>
            <a:r>
              <a:rPr lang="zh-CN" altLang="en-US" sz="2800" dirty="0" smtClean="0">
                <a:latin typeface="黑体" panose="02010609060101010101" pitchFamily="49" charset="-122"/>
                <a:ea typeface="黑体" panose="02010609060101010101" pitchFamily="49" charset="-122"/>
              </a:rPr>
              <a:t>报送地址</a:t>
            </a:r>
            <a:r>
              <a:rPr lang="en-US" altLang="zh-CN" sz="2800" dirty="0" smtClean="0">
                <a:latin typeface="黑体" panose="02010609060101010101" pitchFamily="49" charset="-122"/>
                <a:ea typeface="黑体" panose="02010609060101010101" pitchFamily="49" charset="-122"/>
              </a:rPr>
              <a:t>  </a:t>
            </a:r>
            <a:endParaRPr lang="en-US" altLang="zh-CN" sz="2800" dirty="0" smtClean="0">
              <a:latin typeface="黑体" panose="02010609060101010101" pitchFamily="49" charset="-122"/>
              <a:ea typeface="黑体" panose="02010609060101010101" pitchFamily="49" charset="-122"/>
            </a:endParaRPr>
          </a:p>
          <a:p>
            <a:endParaRPr lang="en-US" altLang="zh-CN" sz="2800" dirty="0" smtClean="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内容占位符 1"/>
          <p:cNvSpPr>
            <a:spLocks noGrp="1"/>
          </p:cNvSpPr>
          <p:nvPr>
            <p:ph idx="1"/>
          </p:nvPr>
        </p:nvSpPr>
        <p:spPr>
          <a:xfrm>
            <a:off x="1423988" y="266700"/>
            <a:ext cx="10312400" cy="6435725"/>
          </a:xfrm>
        </p:spPr>
        <p:txBody>
          <a:bodyPr vert="horz" wrap="square" lIns="91440" tIns="45720" rIns="91440" bIns="45720" anchor="t"/>
          <a:p>
            <a:pPr marL="0" indent="0">
              <a:buNone/>
            </a:pPr>
            <a:r>
              <a:rPr lang="zh-CN" altLang="en-US" sz="3600">
                <a:latin typeface="宋体" panose="02010600030101010101" pitchFamily="2" charset="-122"/>
                <a:sym typeface="宋体" panose="02010600030101010101" pitchFamily="2" charset="-122"/>
              </a:rPr>
              <a:t>二、工艺（流程）创新案例</a:t>
            </a:r>
            <a:endParaRPr lang="en-US" altLang="zh-CN" sz="3600">
              <a:latin typeface="宋体" panose="02010600030101010101" pitchFamily="2" charset="-122"/>
              <a:sym typeface="宋体" panose="02010600030101010101" pitchFamily="2" charset="-122"/>
            </a:endParaRPr>
          </a:p>
          <a:p>
            <a:pPr marL="0" indent="0">
              <a:buNone/>
            </a:pPr>
            <a:r>
              <a:rPr lang="en-US" altLang="zh-CN" sz="2800" b="1">
                <a:latin typeface="仿宋_GB2312" panose="02010609030101010101" pitchFamily="49" charset="-122"/>
                <a:ea typeface="仿宋_GB2312" panose="02010609030101010101" pitchFamily="49" charset="-122"/>
                <a:sym typeface="宋体" panose="02010600030101010101" pitchFamily="2" charset="-122"/>
              </a:rPr>
              <a:t>  </a:t>
            </a:r>
            <a:r>
              <a:rPr lang="en-US" altLang="zh-CN" sz="2400" b="1">
                <a:latin typeface="仿宋" panose="02010609060101010101" charset="-122"/>
                <a:ea typeface="仿宋" panose="02010609060101010101" charset="-122"/>
                <a:sym typeface="宋体" panose="02010600030101010101" pitchFamily="2" charset="-122"/>
              </a:rPr>
              <a:t> </a:t>
            </a:r>
            <a:endParaRPr lang="en-US" altLang="zh-CN" sz="2400" b="1">
              <a:latin typeface="仿宋" panose="02010609060101010101" charset="-122"/>
              <a:ea typeface="仿宋" panose="02010609060101010101" charset="-122"/>
              <a:sym typeface="宋体" panose="02010600030101010101" pitchFamily="2" charset="-122"/>
            </a:endParaRPr>
          </a:p>
          <a:p>
            <a:pPr marL="0" indent="0">
              <a:lnSpc>
                <a:spcPct val="150000"/>
              </a:lnSpc>
              <a:buNone/>
            </a:pPr>
            <a:r>
              <a:rPr lang="en-US" altLang="zh-CN" sz="2400" b="1">
                <a:latin typeface="仿宋" panose="02010609060101010101" charset="-122"/>
                <a:ea typeface="仿宋" panose="02010609060101010101" charset="-122"/>
                <a:sym typeface="宋体" panose="02010600030101010101" pitchFamily="2" charset="-122"/>
              </a:rPr>
              <a:t>  </a:t>
            </a:r>
            <a:r>
              <a:rPr lang="zh-CN" altLang="en-US">
                <a:latin typeface="宋体" panose="02010600030101010101" pitchFamily="2" charset="-122"/>
              </a:rPr>
              <a:t>（二）辅助性活动（流程）创新：首次采用条形码追踪产品或原材料走向、开发新的软件进行财务管理等。</a:t>
            </a:r>
            <a:endParaRPr lang="zh-CN" altLang="en-US">
              <a:latin typeface="宋体" panose="02010600030101010101" pitchFamily="2" charset="-122"/>
            </a:endParaRPr>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20833"/>
          <p:cNvSpPr>
            <a:spLocks noGrp="1"/>
          </p:cNvSpPr>
          <p:nvPr>
            <p:ph type="title"/>
          </p:nvPr>
        </p:nvSpPr>
        <p:spPr>
          <a:xfrm>
            <a:off x="1485900" y="782638"/>
            <a:ext cx="5208588" cy="1143000"/>
          </a:xfrm>
        </p:spPr>
        <p:txBody>
          <a:bodyPr anchor="ctr"/>
          <a:p>
            <a:pPr algn="l"/>
            <a:r>
              <a:rPr lang="en-US" altLang="zh-CN" sz="3200">
                <a:solidFill>
                  <a:srgbClr val="000099"/>
                </a:solidFill>
                <a:latin typeface="华文行楷" panose="02010800040101010101" pitchFamily="2" charset="-122"/>
                <a:ea typeface="华文行楷" panose="02010800040101010101" pitchFamily="2" charset="-122"/>
              </a:rPr>
              <a:t>2.</a:t>
            </a:r>
            <a:r>
              <a:rPr lang="zh-CN" altLang="en-US" sz="3200" dirty="0">
                <a:solidFill>
                  <a:srgbClr val="000099"/>
                </a:solidFill>
                <a:latin typeface="华文行楷" panose="02010800040101010101" pitchFamily="2" charset="-122"/>
                <a:ea typeface="华文行楷" panose="02010800040101010101" pitchFamily="2" charset="-122"/>
              </a:rPr>
              <a:t>信息化创新活动</a:t>
            </a:r>
            <a:endParaRPr lang="zh-CN" altLang="en-US" sz="3200" dirty="0">
              <a:solidFill>
                <a:srgbClr val="000099"/>
              </a:solidFill>
              <a:latin typeface="华文行楷" panose="02010800040101010101" pitchFamily="2" charset="-122"/>
              <a:ea typeface="华文行楷" panose="02010800040101010101" pitchFamily="2" charset="-122"/>
            </a:endParaRPr>
          </a:p>
        </p:txBody>
      </p:sp>
      <p:pic>
        <p:nvPicPr>
          <p:cNvPr id="44034" name="图片 120835"/>
          <p:cNvPicPr>
            <a:picLocks noChangeAspect="1"/>
          </p:cNvPicPr>
          <p:nvPr/>
        </p:nvPicPr>
        <p:blipFill>
          <a:blip r:embed="rId1"/>
          <a:stretch>
            <a:fillRect/>
          </a:stretch>
        </p:blipFill>
        <p:spPr>
          <a:xfrm>
            <a:off x="7048500" y="1093788"/>
            <a:ext cx="4486275" cy="2476500"/>
          </a:xfrm>
          <a:prstGeom prst="rect">
            <a:avLst/>
          </a:prstGeom>
          <a:noFill/>
          <a:ln w="9525">
            <a:noFill/>
          </a:ln>
        </p:spPr>
      </p:pic>
      <p:sp>
        <p:nvSpPr>
          <p:cNvPr id="44035" name="矩形 120836"/>
          <p:cNvSpPr/>
          <p:nvPr/>
        </p:nvSpPr>
        <p:spPr>
          <a:xfrm>
            <a:off x="1485900" y="1925638"/>
            <a:ext cx="4541838" cy="1814512"/>
          </a:xfrm>
          <a:prstGeom prst="rect">
            <a:avLst/>
          </a:prstGeom>
          <a:noFill/>
          <a:ln w="9525">
            <a:noFill/>
          </a:ln>
        </p:spPr>
        <p:txBody>
          <a:bodyPr wrap="square" anchor="t">
            <a:spAutoFit/>
          </a:bodyPr>
          <a:p>
            <a:r>
              <a:rPr lang="zh-CN" altLang="en-US" sz="2800" dirty="0">
                <a:latin typeface="Times New Roman" panose="02020603050405020304" pitchFamily="18" charset="0"/>
                <a:ea typeface="华文新魏" panose="02010800040101010101" pitchFamily="2" charset="-122"/>
              </a:rPr>
              <a:t>案例：</a:t>
            </a:r>
            <a:r>
              <a:rPr lang="zh-CN" altLang="en-US" sz="2800" dirty="0">
                <a:latin typeface="华文新魏" panose="02010800040101010101" pitchFamily="2" charset="-122"/>
                <a:ea typeface="华文新魏" panose="02010800040101010101" pitchFamily="2" charset="-122"/>
              </a:rPr>
              <a:t>引入新的或明显改善的计算机网络</a:t>
            </a:r>
            <a:r>
              <a:rPr lang="en-US" altLang="zh-CN" sz="280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可以改进企业的运行和生产</a:t>
            </a:r>
            <a:r>
              <a:rPr lang="en-US" altLang="zh-CN" sz="280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提高效率</a:t>
            </a:r>
            <a:r>
              <a:rPr lang="en-US" altLang="zh-CN" sz="2800">
                <a:latin typeface="华文新魏" panose="02010800040101010101" pitchFamily="2" charset="-122"/>
                <a:ea typeface="华文新魏" panose="02010800040101010101" pitchFamily="2" charset="-122"/>
              </a:rPr>
              <a:t>,</a:t>
            </a:r>
            <a:r>
              <a:rPr lang="zh-CN" altLang="en-US" sz="2800" dirty="0">
                <a:latin typeface="华文新魏" panose="02010800040101010101" pitchFamily="2" charset="-122"/>
                <a:ea typeface="华文新魏" panose="02010800040101010101" pitchFamily="2" charset="-122"/>
              </a:rPr>
              <a:t>应属于工艺创新。</a:t>
            </a:r>
            <a:endParaRPr lang="zh-CN" altLang="en-US" sz="2800" dirty="0">
              <a:latin typeface="Times New Roman" panose="02020603050405020304" pitchFamily="18" charset="0"/>
              <a:ea typeface="华文新魏" panose="020108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grpSp>
        <p:nvGrpSpPr>
          <p:cNvPr id="10" name="组合 9"/>
          <p:cNvGrpSpPr/>
          <p:nvPr/>
        </p:nvGrpSpPr>
        <p:grpSpPr>
          <a:xfrm>
            <a:off x="826770" y="3740150"/>
            <a:ext cx="10749915" cy="181610"/>
            <a:chOff x="1178" y="5001"/>
            <a:chExt cx="16929" cy="286"/>
          </a:xfrm>
        </p:grpSpPr>
        <p:sp>
          <p:nvSpPr>
            <p:cNvPr id="6147" name="Line 4"/>
            <p:cNvSpPr>
              <a:spLocks noChangeShapeType="1"/>
            </p:cNvSpPr>
            <p:nvPr/>
          </p:nvSpPr>
          <p:spPr bwMode="auto">
            <a:xfrm flipV="1">
              <a:off x="1561" y="5154"/>
              <a:ext cx="16187" cy="4"/>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1178" y="5001"/>
              <a:ext cx="288" cy="287"/>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1" name="AutoShape 7"/>
            <p:cNvSpPr>
              <a:spLocks noChangeArrowheads="1"/>
            </p:cNvSpPr>
            <p:nvPr/>
          </p:nvSpPr>
          <p:spPr bwMode="gray">
            <a:xfrm rot="18900000" flipH="1">
              <a:off x="17819" y="5001"/>
              <a:ext cx="288" cy="287"/>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3" name="文本框 12"/>
          <p:cNvSpPr txBox="1"/>
          <p:nvPr/>
        </p:nvSpPr>
        <p:spPr>
          <a:xfrm>
            <a:off x="566420" y="85153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工业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文本框 13"/>
          <p:cNvSpPr txBox="1"/>
          <p:nvPr/>
        </p:nvSpPr>
        <p:spPr>
          <a:xfrm>
            <a:off x="566420" y="441896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建筑业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图片 2"/>
          <p:cNvPicPr>
            <a:picLocks noChangeAspect="1"/>
          </p:cNvPicPr>
          <p:nvPr/>
        </p:nvPicPr>
        <p:blipFill>
          <a:blip r:embed="rId1"/>
          <a:stretch>
            <a:fillRect/>
          </a:stretch>
        </p:blipFill>
        <p:spPr>
          <a:xfrm>
            <a:off x="1758315" y="247650"/>
            <a:ext cx="9855835" cy="3243580"/>
          </a:xfrm>
          <a:prstGeom prst="rect">
            <a:avLst/>
          </a:prstGeom>
        </p:spPr>
      </p:pic>
      <p:pic>
        <p:nvPicPr>
          <p:cNvPr id="8" name="图片 7"/>
          <p:cNvPicPr>
            <a:picLocks noChangeAspect="1"/>
          </p:cNvPicPr>
          <p:nvPr/>
        </p:nvPicPr>
        <p:blipFill>
          <a:blip r:embed="rId2"/>
          <a:stretch>
            <a:fillRect/>
          </a:stretch>
        </p:blipFill>
        <p:spPr>
          <a:xfrm>
            <a:off x="1757680" y="3983355"/>
            <a:ext cx="9856470" cy="2701290"/>
          </a:xfrm>
          <a:prstGeom prst="rect">
            <a:avLst/>
          </a:prstGeom>
        </p:spPr>
      </p:pic>
      <p:sp>
        <p:nvSpPr>
          <p:cNvPr id="5" name="矩形 4"/>
          <p:cNvSpPr/>
          <p:nvPr/>
        </p:nvSpPr>
        <p:spPr>
          <a:xfrm>
            <a:off x="1938020" y="5293995"/>
            <a:ext cx="284480" cy="118110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7" name="矩形 6"/>
          <p:cNvSpPr/>
          <p:nvPr/>
        </p:nvSpPr>
        <p:spPr>
          <a:xfrm>
            <a:off x="5582285" y="565150"/>
            <a:ext cx="2207895"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2" name="矩形 1"/>
          <p:cNvSpPr/>
          <p:nvPr/>
        </p:nvSpPr>
        <p:spPr>
          <a:xfrm>
            <a:off x="1866265" y="1950085"/>
            <a:ext cx="356235" cy="130810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矩形 8"/>
          <p:cNvSpPr/>
          <p:nvPr/>
        </p:nvSpPr>
        <p:spPr>
          <a:xfrm>
            <a:off x="5868035" y="4055110"/>
            <a:ext cx="1635760"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6" name="矩形 15"/>
          <p:cNvSpPr/>
          <p:nvPr/>
        </p:nvSpPr>
        <p:spPr>
          <a:xfrm>
            <a:off x="2500630" y="3113405"/>
            <a:ext cx="4366895"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7" name="矩形 16"/>
          <p:cNvSpPr/>
          <p:nvPr/>
        </p:nvSpPr>
        <p:spPr>
          <a:xfrm>
            <a:off x="2500630" y="6398260"/>
            <a:ext cx="4366895"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bldLvl="0" animBg="1"/>
      <p:bldP spid="9" grpId="0" bldLvl="0" animBg="1"/>
      <p:bldP spid="7" grpId="1" animBg="1"/>
      <p:bldP spid="9" grpId="1" animBg="1"/>
      <p:bldP spid="2" grpId="0" bldLvl="0" animBg="1"/>
      <p:bldP spid="5" grpId="0" bldLvl="0" animBg="1"/>
      <p:bldP spid="2" grpId="1" animBg="1"/>
      <p:bldP spid="5" grpId="1" animBg="1"/>
      <p:bldP spid="16" grpId="0" bldLvl="0" animBg="1"/>
      <p:bldP spid="16" grpId="1" animBg="1"/>
      <p:bldP spid="17" grpId="0" bldLvl="0" animBg="1"/>
      <p:bldP spid="1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3" name="文本框 12"/>
          <p:cNvSpPr txBox="1"/>
          <p:nvPr/>
        </p:nvSpPr>
        <p:spPr>
          <a:xfrm>
            <a:off x="566420" y="851535"/>
            <a:ext cx="859790" cy="460819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服务业（含批零）</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图片 2"/>
          <p:cNvPicPr>
            <a:picLocks noChangeAspect="1"/>
          </p:cNvPicPr>
          <p:nvPr/>
        </p:nvPicPr>
        <p:blipFill>
          <a:blip r:embed="rId1"/>
          <a:stretch>
            <a:fillRect/>
          </a:stretch>
        </p:blipFill>
        <p:spPr>
          <a:xfrm>
            <a:off x="1555115" y="1591945"/>
            <a:ext cx="10489565" cy="3470275"/>
          </a:xfrm>
          <a:prstGeom prst="rect">
            <a:avLst/>
          </a:prstGeom>
        </p:spPr>
      </p:pic>
      <p:sp>
        <p:nvSpPr>
          <p:cNvPr id="2" name="矩形 1"/>
          <p:cNvSpPr/>
          <p:nvPr/>
        </p:nvSpPr>
        <p:spPr>
          <a:xfrm>
            <a:off x="1710055" y="3484880"/>
            <a:ext cx="434340" cy="123253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6" name="矩形 15"/>
          <p:cNvSpPr/>
          <p:nvPr/>
        </p:nvSpPr>
        <p:spPr>
          <a:xfrm>
            <a:off x="2333625" y="4717415"/>
            <a:ext cx="4784090"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ppt_y</p:attrName>
                                        </p:attrNameLst>
                                      </p:cBhvr>
                                      <p:tavLst>
                                        <p:tav tm="0">
                                          <p:val>
                                            <p:strVal val="#ppt_y+#ppt_h*1.125000"/>
                                          </p:val>
                                        </p:tav>
                                        <p:tav tm="100000">
                                          <p:val>
                                            <p:strVal val="#ppt_y"/>
                                          </p:val>
                                        </p:tav>
                                      </p:tavLst>
                                    </p:anim>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2" grpId="0" bldLvl="0" animBg="1"/>
      <p:bldP spid="2" grpId="1" animBg="1"/>
      <p:bldP spid="16" grpId="0" bldLvl="0" animBg="1"/>
      <p:bldP spid="1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grpSp>
        <p:nvGrpSpPr>
          <p:cNvPr id="10" name="组合 9"/>
          <p:cNvGrpSpPr/>
          <p:nvPr/>
        </p:nvGrpSpPr>
        <p:grpSpPr>
          <a:xfrm>
            <a:off x="1137920" y="3451860"/>
            <a:ext cx="10749915" cy="181610"/>
            <a:chOff x="1178" y="5001"/>
            <a:chExt cx="16929" cy="286"/>
          </a:xfrm>
        </p:grpSpPr>
        <p:sp>
          <p:nvSpPr>
            <p:cNvPr id="6147" name="Line 4"/>
            <p:cNvSpPr>
              <a:spLocks noChangeShapeType="1"/>
            </p:cNvSpPr>
            <p:nvPr/>
          </p:nvSpPr>
          <p:spPr bwMode="auto">
            <a:xfrm flipV="1">
              <a:off x="1561" y="5154"/>
              <a:ext cx="16187" cy="4"/>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1178" y="5001"/>
              <a:ext cx="288" cy="287"/>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1" name="AutoShape 7"/>
            <p:cNvSpPr>
              <a:spLocks noChangeArrowheads="1"/>
            </p:cNvSpPr>
            <p:nvPr/>
          </p:nvSpPr>
          <p:spPr bwMode="gray">
            <a:xfrm rot="18900000" flipH="1">
              <a:off x="17819" y="5001"/>
              <a:ext cx="288" cy="287"/>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3" name="文本框 12"/>
          <p:cNvSpPr txBox="1"/>
          <p:nvPr/>
        </p:nvSpPr>
        <p:spPr>
          <a:xfrm>
            <a:off x="566420" y="85153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工业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文本框 13"/>
          <p:cNvSpPr txBox="1"/>
          <p:nvPr/>
        </p:nvSpPr>
        <p:spPr>
          <a:xfrm>
            <a:off x="566420" y="441896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建筑业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图片 4"/>
          <p:cNvPicPr>
            <a:picLocks noChangeAspect="1"/>
          </p:cNvPicPr>
          <p:nvPr/>
        </p:nvPicPr>
        <p:blipFill>
          <a:blip r:embed="rId1"/>
          <a:stretch>
            <a:fillRect/>
          </a:stretch>
        </p:blipFill>
        <p:spPr>
          <a:xfrm>
            <a:off x="1387475" y="205740"/>
            <a:ext cx="10266045" cy="3216275"/>
          </a:xfrm>
          <a:prstGeom prst="rect">
            <a:avLst/>
          </a:prstGeom>
        </p:spPr>
      </p:pic>
      <p:sp>
        <p:nvSpPr>
          <p:cNvPr id="3" name="矩形 2"/>
          <p:cNvSpPr/>
          <p:nvPr/>
        </p:nvSpPr>
        <p:spPr>
          <a:xfrm>
            <a:off x="1426210" y="1587500"/>
            <a:ext cx="502920" cy="45275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7" name="图片 6"/>
          <p:cNvPicPr>
            <a:picLocks noChangeAspect="1"/>
          </p:cNvPicPr>
          <p:nvPr/>
        </p:nvPicPr>
        <p:blipFill>
          <a:blip r:embed="rId2"/>
          <a:stretch>
            <a:fillRect/>
          </a:stretch>
        </p:blipFill>
        <p:spPr>
          <a:xfrm>
            <a:off x="1426210" y="3655060"/>
            <a:ext cx="10188575" cy="3202940"/>
          </a:xfrm>
          <a:prstGeom prst="rect">
            <a:avLst/>
          </a:prstGeom>
        </p:spPr>
      </p:pic>
      <p:sp>
        <p:nvSpPr>
          <p:cNvPr id="9" name="矩形 8"/>
          <p:cNvSpPr/>
          <p:nvPr/>
        </p:nvSpPr>
        <p:spPr>
          <a:xfrm>
            <a:off x="1426210" y="5029835"/>
            <a:ext cx="502920" cy="45275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6" name="矩形 15"/>
          <p:cNvSpPr/>
          <p:nvPr/>
        </p:nvSpPr>
        <p:spPr>
          <a:xfrm>
            <a:off x="2167255" y="924560"/>
            <a:ext cx="3090545"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7" name="矩形 16"/>
          <p:cNvSpPr/>
          <p:nvPr/>
        </p:nvSpPr>
        <p:spPr>
          <a:xfrm>
            <a:off x="2167255" y="4335780"/>
            <a:ext cx="3090545" cy="28638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3" grpId="0" bldLvl="0" animBg="1"/>
      <p:bldP spid="3" grpId="1" animBg="1"/>
      <p:bldP spid="9" grpId="0" bldLvl="0" animBg="1"/>
      <p:bldP spid="9" grpId="1" animBg="1"/>
      <p:bldP spid="16" grpId="0" bldLvl="0" animBg="1"/>
      <p:bldP spid="16" grpId="1" animBg="1"/>
      <p:bldP spid="17" grpId="0" bldLvl="0" animBg="1"/>
      <p:bldP spid="1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3" name="文本框 12"/>
          <p:cNvSpPr txBox="1"/>
          <p:nvPr/>
        </p:nvSpPr>
        <p:spPr>
          <a:xfrm>
            <a:off x="566420" y="851535"/>
            <a:ext cx="859790" cy="460819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服务业（含批零）</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文本框 3"/>
          <p:cNvSpPr txBox="1"/>
          <p:nvPr/>
        </p:nvSpPr>
        <p:spPr>
          <a:xfrm>
            <a:off x="1727200" y="2802255"/>
            <a:ext cx="8766175" cy="706755"/>
          </a:xfrm>
          <a:prstGeom prst="rect">
            <a:avLst/>
          </a:prstGeom>
          <a:noFill/>
        </p:spPr>
        <p:txBody>
          <a:bodyPr wrap="square" rtlCol="0">
            <a:spAutoFit/>
          </a:bodyPr>
          <a:p>
            <a:r>
              <a:rPr lang="zh-CN" altLang="en-US" sz="4000">
                <a:solidFill>
                  <a:srgbClr val="FF0000"/>
                </a:solidFill>
              </a:rPr>
              <a:t>无</a:t>
            </a:r>
            <a:r>
              <a:rPr lang="en-US" altLang="zh-CN" sz="4000">
                <a:solidFill>
                  <a:srgbClr val="FF0000"/>
                </a:solidFill>
              </a:rPr>
              <a:t>“</a:t>
            </a:r>
            <a:r>
              <a:rPr lang="zh-CN" altLang="en-US" sz="4000">
                <a:solidFill>
                  <a:srgbClr val="FF0000"/>
                </a:solidFill>
              </a:rPr>
              <a:t>工艺创新是否包含信息化内容</a:t>
            </a:r>
            <a:r>
              <a:rPr lang="en-US" altLang="zh-CN" sz="4000">
                <a:solidFill>
                  <a:srgbClr val="FF0000"/>
                </a:solidFill>
              </a:rPr>
              <a:t>”</a:t>
            </a:r>
            <a:r>
              <a:rPr lang="zh-CN" altLang="en-US" sz="4000">
                <a:solidFill>
                  <a:srgbClr val="FF0000"/>
                </a:solidFill>
              </a:rPr>
              <a:t>题目</a:t>
            </a:r>
            <a:endParaRPr lang="zh-CN" altLang="en-US" sz="4000">
              <a:solidFill>
                <a:srgbClr val="FF0000"/>
              </a:solidFill>
            </a:endParaRPr>
          </a:p>
        </p:txBody>
      </p:sp>
    </p:spTree>
  </p:cSld>
  <p:clrMapOvr>
    <a:masterClrMapping/>
  </p:clrMapOvr>
  <p:timing>
    <p:tnLst>
      <p:par>
        <p:cTn id="1" dur="indefinite" restart="never" nodeType="tmRoot"/>
      </p:par>
    </p:tnLst>
    <p:bldLst>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grpSp>
        <p:nvGrpSpPr>
          <p:cNvPr id="10" name="组合 9"/>
          <p:cNvGrpSpPr/>
          <p:nvPr/>
        </p:nvGrpSpPr>
        <p:grpSpPr>
          <a:xfrm>
            <a:off x="755650" y="3566160"/>
            <a:ext cx="10749915" cy="181610"/>
            <a:chOff x="1178" y="5001"/>
            <a:chExt cx="16929" cy="286"/>
          </a:xfrm>
        </p:grpSpPr>
        <p:sp>
          <p:nvSpPr>
            <p:cNvPr id="6147" name="Line 4"/>
            <p:cNvSpPr>
              <a:spLocks noChangeShapeType="1"/>
            </p:cNvSpPr>
            <p:nvPr/>
          </p:nvSpPr>
          <p:spPr bwMode="auto">
            <a:xfrm flipV="1">
              <a:off x="1561" y="5154"/>
              <a:ext cx="16187" cy="4"/>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48" name="Group 5"/>
            <p:cNvGrpSpPr/>
            <p:nvPr/>
          </p:nvGrpSpPr>
          <p:grpSpPr bwMode="auto">
            <a:xfrm>
              <a:off x="1178" y="5001"/>
              <a:ext cx="288" cy="287"/>
              <a:chOff x="1239" y="1515"/>
              <a:chExt cx="115" cy="115"/>
            </a:xfrm>
          </p:grpSpPr>
          <p:sp>
            <p:nvSpPr>
              <p:cNvPr id="6161" name="AutoShape 6"/>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62" name="AutoShape 7"/>
              <p:cNvSpPr>
                <a:spLocks noChangeArrowheads="1"/>
              </p:cNvSpPr>
              <p:nvPr/>
            </p:nvSpPr>
            <p:spPr bwMode="gray">
              <a:xfrm rot="18900000" flipH="1">
                <a:off x="1239" y="1515"/>
                <a:ext cx="115" cy="115"/>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1" name="AutoShape 7"/>
            <p:cNvSpPr>
              <a:spLocks noChangeArrowheads="1"/>
            </p:cNvSpPr>
            <p:nvPr/>
          </p:nvSpPr>
          <p:spPr bwMode="gray">
            <a:xfrm rot="18900000" flipH="1">
              <a:off x="17819" y="5001"/>
              <a:ext cx="288" cy="287"/>
            </a:xfrm>
            <a:prstGeom prst="rtTriangle">
              <a:avLst/>
            </a:prstGeom>
            <a:solidFill>
              <a:srgbClr val="92D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13" name="文本框 12"/>
          <p:cNvSpPr txBox="1"/>
          <p:nvPr/>
        </p:nvSpPr>
        <p:spPr>
          <a:xfrm>
            <a:off x="566420" y="85153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工业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文本框 13"/>
          <p:cNvSpPr txBox="1"/>
          <p:nvPr/>
        </p:nvSpPr>
        <p:spPr>
          <a:xfrm>
            <a:off x="566420" y="4418965"/>
            <a:ext cx="859790" cy="182943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建筑业</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图片 7"/>
          <p:cNvPicPr>
            <a:picLocks noChangeAspect="1"/>
          </p:cNvPicPr>
          <p:nvPr/>
        </p:nvPicPr>
        <p:blipFill>
          <a:blip r:embed="rId1"/>
          <a:stretch>
            <a:fillRect/>
          </a:stretch>
        </p:blipFill>
        <p:spPr>
          <a:xfrm>
            <a:off x="1615440" y="4282440"/>
            <a:ext cx="9599295" cy="2294255"/>
          </a:xfrm>
          <a:prstGeom prst="rect">
            <a:avLst/>
          </a:prstGeom>
        </p:spPr>
      </p:pic>
      <p:sp>
        <p:nvSpPr>
          <p:cNvPr id="5" name="矩形 4"/>
          <p:cNvSpPr/>
          <p:nvPr/>
        </p:nvSpPr>
        <p:spPr>
          <a:xfrm>
            <a:off x="1757045" y="5080635"/>
            <a:ext cx="356235" cy="697865"/>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7" name="图片 6"/>
          <p:cNvPicPr>
            <a:picLocks noChangeAspect="1"/>
          </p:cNvPicPr>
          <p:nvPr/>
        </p:nvPicPr>
        <p:blipFill>
          <a:blip r:embed="rId2"/>
          <a:stretch>
            <a:fillRect/>
          </a:stretch>
        </p:blipFill>
        <p:spPr>
          <a:xfrm>
            <a:off x="1615440" y="685800"/>
            <a:ext cx="9662160" cy="2360930"/>
          </a:xfrm>
          <a:prstGeom prst="rect">
            <a:avLst/>
          </a:prstGeom>
        </p:spPr>
      </p:pic>
      <p:sp>
        <p:nvSpPr>
          <p:cNvPr id="2" name="矩形 1"/>
          <p:cNvSpPr/>
          <p:nvPr/>
        </p:nvSpPr>
        <p:spPr>
          <a:xfrm>
            <a:off x="1757045" y="1594485"/>
            <a:ext cx="356235" cy="54356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par>
    </p:tnLst>
    <p:bldLst>
      <p:bldP spid="6" grpId="1" animBg="1"/>
      <p:bldP spid="5" grpId="1" animBg="1"/>
      <p:bldP spid="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5400" y="889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3" name="文本框 12"/>
          <p:cNvSpPr txBox="1"/>
          <p:nvPr/>
        </p:nvSpPr>
        <p:spPr>
          <a:xfrm>
            <a:off x="566420" y="851535"/>
            <a:ext cx="859790" cy="4608195"/>
          </a:xfrm>
          <a:prstGeom prst="rect">
            <a:avLst/>
          </a:prstGeom>
          <a:noFill/>
        </p:spPr>
        <p:txBody>
          <a:bodyPr vert="eaVert" wrap="square" rtlCol="0">
            <a:spAutoFit/>
          </a:bodyPr>
          <a:p>
            <a:r>
              <a:rPr lang="zh-CN" altLang="en-US" sz="4400">
                <a:ln w="6600">
                  <a:solidFill>
                    <a:schemeClr val="accent2"/>
                  </a:solidFill>
                  <a:prstDash val="solid"/>
                </a:ln>
                <a:solidFill>
                  <a:srgbClr val="FFFFFF"/>
                </a:solidFill>
                <a:effectLst>
                  <a:outerShdw dist="38100" dir="2700000" algn="tl" rotWithShape="0">
                    <a:schemeClr val="accent2"/>
                  </a:outerShdw>
                </a:effectLst>
              </a:rPr>
              <a:t>服务业（含批零）</a:t>
            </a:r>
            <a:endParaRPr lang="zh-CN" altLang="en-US" sz="440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图片 1"/>
          <p:cNvPicPr>
            <a:picLocks noChangeAspect="1"/>
          </p:cNvPicPr>
          <p:nvPr/>
        </p:nvPicPr>
        <p:blipFill>
          <a:blip r:embed="rId1"/>
          <a:stretch>
            <a:fillRect/>
          </a:stretch>
        </p:blipFill>
        <p:spPr>
          <a:xfrm>
            <a:off x="1620520" y="1943100"/>
            <a:ext cx="10039350" cy="2425065"/>
          </a:xfrm>
          <a:prstGeom prst="rect">
            <a:avLst/>
          </a:prstGeom>
        </p:spPr>
      </p:pic>
      <p:sp>
        <p:nvSpPr>
          <p:cNvPr id="3" name="矩形 2"/>
          <p:cNvSpPr/>
          <p:nvPr/>
        </p:nvSpPr>
        <p:spPr>
          <a:xfrm>
            <a:off x="1792605" y="2884170"/>
            <a:ext cx="356235" cy="54356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par>
    </p:tnLst>
    <p:bldLst>
      <p:bldP spid="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839595" y="1259205"/>
            <a:ext cx="9875520" cy="470408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71755" indent="-71755">
              <a:buFont typeface="Arial" panose="020B0604020202020204" pitchFamily="34" charset="0"/>
              <a:buChar char="•"/>
              <a:defRPr/>
            </a:pPr>
            <a:r>
              <a:rPr lang="zh-CN" altLang="en-US" sz="2800" dirty="0" smtClean="0">
                <a:sym typeface="+mn-ea"/>
              </a:rPr>
              <a:t>是</a:t>
            </a:r>
            <a:r>
              <a:rPr lang="zh-CN" altLang="en-US" sz="2800" dirty="0">
                <a:sym typeface="+mn-ea"/>
              </a:rPr>
              <a:t>研发活动以及为实现产品创新或工艺创新而进行的各种活动的总称</a:t>
            </a:r>
            <a:r>
              <a:rPr lang="zh-CN" altLang="en-US" sz="2800" dirty="0" smtClean="0">
                <a:sym typeface="+mn-ea"/>
              </a:rPr>
              <a:t>。</a:t>
            </a:r>
            <a:endParaRPr lang="en-US" altLang="zh-CN" sz="2800" dirty="0" smtClean="0"/>
          </a:p>
          <a:p>
            <a:pPr marL="71755" indent="-71755">
              <a:buFont typeface="Arial" panose="020B0604020202020204" pitchFamily="34" charset="0"/>
              <a:buChar char="•"/>
              <a:defRPr/>
            </a:pPr>
            <a:r>
              <a:rPr lang="zh-CN" altLang="en-US" sz="2800" dirty="0" smtClean="0">
                <a:sym typeface="+mn-ea"/>
              </a:rPr>
              <a:t>主要</a:t>
            </a:r>
            <a:r>
              <a:rPr lang="zh-CN" altLang="en-US" sz="2800" dirty="0">
                <a:sym typeface="+mn-ea"/>
              </a:rPr>
              <a:t>的产品或工艺创新活动</a:t>
            </a:r>
            <a:r>
              <a:rPr lang="zh-CN" altLang="en-US" sz="2800" dirty="0">
                <a:solidFill>
                  <a:srgbClr val="FF0000"/>
                </a:solidFill>
                <a:sym typeface="+mn-ea"/>
              </a:rPr>
              <a:t>包括</a:t>
            </a:r>
            <a:r>
              <a:rPr lang="zh-CN" altLang="en-US" sz="2800" dirty="0">
                <a:sym typeface="+mn-ea"/>
              </a:rPr>
              <a:t>内部研发活动、外部研发活动、获得机器设备和软件、从外部获取相关技术，以及相关的培训、设计、市场推介、可行性研究、测试、工装准备等活动</a:t>
            </a:r>
            <a:r>
              <a:rPr lang="zh-CN" altLang="en-US" sz="2800" dirty="0" smtClean="0">
                <a:sym typeface="+mn-ea"/>
              </a:rPr>
              <a:t>。</a:t>
            </a:r>
            <a:endParaRPr lang="en-US" altLang="zh-CN" sz="2800" dirty="0" smtClean="0"/>
          </a:p>
          <a:p>
            <a:pPr marL="71755" indent="-71755">
              <a:buFont typeface="Arial" panose="020B0604020202020204" pitchFamily="34" charset="0"/>
              <a:buChar char="•"/>
              <a:defRPr/>
            </a:pPr>
            <a:r>
              <a:rPr lang="zh-CN" altLang="en-US" sz="2800" dirty="0" smtClean="0">
                <a:sym typeface="+mn-ea"/>
              </a:rPr>
              <a:t>产品或工艺创新</a:t>
            </a:r>
            <a:r>
              <a:rPr lang="zh-CN" altLang="en-US" sz="2800" dirty="0">
                <a:sym typeface="+mn-ea"/>
              </a:rPr>
              <a:t>活动不仅包括成功的，也包括正在进行的和中止的。</a:t>
            </a:r>
            <a:endParaRPr lang="zh-CN" altLang="en-US" sz="2800" dirty="0">
              <a:sym typeface="+mn-ea"/>
            </a:endParaRPr>
          </a:p>
          <a:p>
            <a:pPr marL="71755" indent="-71755">
              <a:buFont typeface="Arial" panose="020B0604020202020204" pitchFamily="34" charset="0"/>
              <a:buChar char="•"/>
              <a:defRPr/>
            </a:pPr>
            <a:r>
              <a:rPr lang="zh-CN" altLang="en-US" sz="2800" dirty="0">
                <a:sym typeface="+mn-ea"/>
              </a:rPr>
              <a:t>创新活动</a:t>
            </a:r>
            <a:r>
              <a:rPr lang="zh-CN" altLang="en-US" sz="2800" dirty="0" smtClean="0">
                <a:sym typeface="+mn-ea"/>
              </a:rPr>
              <a:t>可能具有新颖性</a:t>
            </a:r>
            <a:r>
              <a:rPr lang="zh-CN" altLang="en-US" sz="2800" dirty="0">
                <a:sym typeface="+mn-ea"/>
              </a:rPr>
              <a:t>，也可能并不新颖但却是实现创新</a:t>
            </a:r>
            <a:r>
              <a:rPr lang="zh-CN" altLang="en-US" sz="2800" dirty="0" smtClean="0">
                <a:sym typeface="+mn-ea"/>
              </a:rPr>
              <a:t>的必需。</a:t>
            </a:r>
            <a:endParaRPr lang="en-US" altLang="zh-CN" sz="2800" dirty="0">
              <a:latin typeface="黑体" panose="02010609060101010101" pitchFamily="49" charset="-122"/>
              <a:ea typeface="黑体" panose="02010609060101010101" pitchFamily="49" charset="-122"/>
            </a:endParaRPr>
          </a:p>
        </p:txBody>
      </p:sp>
      <p:sp>
        <p:nvSpPr>
          <p:cNvPr id="9" name="任意多边形 8"/>
          <p:cNvSpPr/>
          <p:nvPr/>
        </p:nvSpPr>
        <p:spPr>
          <a:xfrm>
            <a:off x="2187575" y="987425"/>
            <a:ext cx="7088505"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2800" dirty="0" smtClean="0">
                <a:latin typeface="黑体" panose="02010609060101010101" pitchFamily="49" charset="-122"/>
                <a:ea typeface="黑体" panose="02010609060101010101" pitchFamily="49" charset="-122"/>
                <a:cs typeface="黑体" panose="02010609060101010101" pitchFamily="49" charset="-122"/>
                <a:sym typeface="+mn-ea"/>
              </a:rPr>
              <a:t>产品（服务）或工艺（流程）创新</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活动</a:t>
            </a:r>
            <a:endParaRPr lang="zh-CN" altLang="en-US" sz="2800" dirty="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538605" y="243205"/>
            <a:ext cx="9855200" cy="880110"/>
          </a:xfrm>
        </p:spPr>
        <p:txBody>
          <a:bodyPr>
            <a:normAutofit/>
          </a:bodyPr>
          <a:p>
            <a:pPr algn="l"/>
            <a:r>
              <a:rPr lang="en-US" altLang="zh-CN" sz="3600" dirty="0" smtClean="0">
                <a:latin typeface="黑体" panose="02010609060101010101" pitchFamily="49" charset="-122"/>
                <a:ea typeface="黑体" panose="02010609060101010101" pitchFamily="49" charset="-122"/>
                <a:cs typeface="黑体" panose="02010609060101010101" pitchFamily="49" charset="-122"/>
              </a:rPr>
              <a:t>2.1 </a:t>
            </a:r>
            <a:r>
              <a:rPr lang="zh-CN" altLang="en-US" sz="3600" dirty="0" smtClean="0">
                <a:latin typeface="黑体" panose="02010609060101010101" pitchFamily="49" charset="-122"/>
                <a:ea typeface="黑体" panose="02010609060101010101" pitchFamily="49" charset="-122"/>
                <a:cs typeface="黑体" panose="02010609060101010101" pitchFamily="49" charset="-122"/>
              </a:rPr>
              <a:t>指标解释</a:t>
            </a:r>
            <a:r>
              <a:rPr lang="en-US" altLang="zh-CN" sz="36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6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819910" y="1997710"/>
            <a:ext cx="9573895" cy="137223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indent="0"/>
            <a:r>
              <a:rPr lang="zh-CN" altLang="en-US" sz="2800" dirty="0" smtClean="0">
                <a:sym typeface="+mn-ea"/>
              </a:rPr>
              <a:t>指正</a:t>
            </a:r>
            <a:r>
              <a:rPr lang="zh-CN" altLang="en-US" sz="2800" dirty="0">
                <a:sym typeface="+mn-ea"/>
              </a:rPr>
              <a:t>在进行、尚未完成预定目标任务的产品或工艺创新活动</a:t>
            </a:r>
            <a:r>
              <a:rPr lang="zh-CN" altLang="en-US" sz="2800" dirty="0" smtClean="0">
                <a:sym typeface="+mn-ea"/>
              </a:rPr>
              <a:t>。</a:t>
            </a:r>
            <a:endParaRPr lang="en-US" altLang="zh-CN" sz="2800" dirty="0">
              <a:latin typeface="黑体" panose="02010609060101010101" pitchFamily="49" charset="-122"/>
              <a:ea typeface="黑体" panose="02010609060101010101" pitchFamily="49" charset="-122"/>
            </a:endParaRPr>
          </a:p>
        </p:txBody>
      </p:sp>
      <p:sp>
        <p:nvSpPr>
          <p:cNvPr id="9" name="任意多边形 8"/>
          <p:cNvSpPr/>
          <p:nvPr/>
        </p:nvSpPr>
        <p:spPr>
          <a:xfrm>
            <a:off x="2286635" y="1718945"/>
            <a:ext cx="5570220"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2800" dirty="0" smtClean="0">
                <a:latin typeface="黑体" panose="02010609060101010101" pitchFamily="49" charset="-122"/>
                <a:ea typeface="黑体" panose="02010609060101010101" pitchFamily="49" charset="-122"/>
                <a:cs typeface="黑体" panose="02010609060101010101" pitchFamily="49" charset="-122"/>
                <a:sym typeface="+mn-ea"/>
              </a:rPr>
              <a:t>正在</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进行的产品或工艺创新活动</a:t>
            </a:r>
            <a:endParaRPr lang="zh-CN" altLang="en-US" sz="2800" dirty="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538605" y="243205"/>
            <a:ext cx="9855200" cy="880110"/>
          </a:xfrm>
        </p:spPr>
        <p:txBody>
          <a:bodyPr>
            <a:normAutofit/>
          </a:bodyPr>
          <a:p>
            <a:pPr algn="l"/>
            <a:r>
              <a:rPr lang="en-US" altLang="zh-CN" sz="3600" dirty="0" smtClean="0">
                <a:latin typeface="黑体" panose="02010609060101010101" pitchFamily="49" charset="-122"/>
                <a:ea typeface="黑体" panose="02010609060101010101" pitchFamily="49" charset="-122"/>
                <a:cs typeface="黑体" panose="02010609060101010101" pitchFamily="49" charset="-122"/>
              </a:rPr>
              <a:t>2.1 </a:t>
            </a:r>
            <a:r>
              <a:rPr lang="zh-CN" altLang="en-US" sz="3600" dirty="0" smtClean="0">
                <a:latin typeface="黑体" panose="02010609060101010101" pitchFamily="49" charset="-122"/>
                <a:ea typeface="黑体" panose="02010609060101010101" pitchFamily="49" charset="-122"/>
                <a:cs typeface="黑体" panose="02010609060101010101" pitchFamily="49" charset="-122"/>
              </a:rPr>
              <a:t>指标解释</a:t>
            </a:r>
            <a:r>
              <a:rPr lang="en-US" altLang="zh-CN" sz="36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600" dirty="0" smtClean="0">
              <a:latin typeface="黑体" panose="02010609060101010101" pitchFamily="49" charset="-122"/>
              <a:ea typeface="黑体" panose="02010609060101010101" pitchFamily="49" charset="-122"/>
              <a:cs typeface="黑体" panose="02010609060101010101" pitchFamily="49" charset="-122"/>
            </a:endParaRPr>
          </a:p>
        </p:txBody>
      </p:sp>
      <p:sp>
        <p:nvSpPr>
          <p:cNvPr id="3" name="任意多边形 2"/>
          <p:cNvSpPr/>
          <p:nvPr/>
        </p:nvSpPr>
        <p:spPr>
          <a:xfrm>
            <a:off x="1800225" y="4218305"/>
            <a:ext cx="9573895" cy="137223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marL="0" indent="0">
              <a:buFont typeface="Arial" panose="020B0604020202020204" pitchFamily="34" charset="0"/>
              <a:buChar char="•"/>
            </a:pPr>
            <a:r>
              <a:rPr lang="zh-CN" altLang="en-US" sz="2800" dirty="0" smtClean="0">
                <a:latin typeface="+mn-ea"/>
                <a:sym typeface="+mn-ea"/>
              </a:rPr>
              <a:t>指</a:t>
            </a:r>
            <a:r>
              <a:rPr lang="zh-CN" altLang="en-US" sz="2800" dirty="0">
                <a:latin typeface="+mn-ea"/>
                <a:sym typeface="+mn-ea"/>
              </a:rPr>
              <a:t>由于各种原因中断、延期、放弃或失败的产品或工艺创新活动。</a:t>
            </a:r>
            <a:endParaRPr lang="en-US" altLang="zh-CN" sz="2800" dirty="0">
              <a:latin typeface="黑体" panose="02010609060101010101" pitchFamily="49" charset="-122"/>
              <a:ea typeface="黑体" panose="02010609060101010101" pitchFamily="49" charset="-122"/>
            </a:endParaRPr>
          </a:p>
        </p:txBody>
      </p:sp>
      <p:sp>
        <p:nvSpPr>
          <p:cNvPr id="4" name="任意多边形 3"/>
          <p:cNvSpPr/>
          <p:nvPr/>
        </p:nvSpPr>
        <p:spPr>
          <a:xfrm>
            <a:off x="2286635" y="3953510"/>
            <a:ext cx="5570220"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p>
            <a:pPr algn="ctr" defTabSz="755650">
              <a:lnSpc>
                <a:spcPct val="90000"/>
              </a:lnSpc>
              <a:spcAft>
                <a:spcPct val="35000"/>
              </a:spcAft>
              <a:defRPr/>
            </a:pPr>
            <a:r>
              <a:rPr lang="zh-CN" altLang="en-US" sz="2800" dirty="0" smtClean="0">
                <a:latin typeface="黑体" panose="02010609060101010101" pitchFamily="49" charset="-122"/>
                <a:ea typeface="黑体" panose="02010609060101010101" pitchFamily="49" charset="-122"/>
                <a:cs typeface="黑体" panose="02010609060101010101" pitchFamily="49" charset="-122"/>
                <a:sym typeface="+mn-ea"/>
              </a:rPr>
              <a:t>中止</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的产品或工艺创新活动</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1967548" y="813054"/>
            <a:ext cx="985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FontTx/>
              <a:buNone/>
            </a:pPr>
            <a:r>
              <a:rPr lang="en-US" altLang="zh-CN" b="1" dirty="0" smtClean="0">
                <a:latin typeface="黑体" panose="02010609060101010101" pitchFamily="49" charset="-122"/>
                <a:ea typeface="黑体" panose="02010609060101010101" pitchFamily="49" charset="-122"/>
              </a:rPr>
              <a:t>1.1 </a:t>
            </a:r>
            <a:r>
              <a:rPr lang="zh-CN" altLang="en-US" b="1" dirty="0" smtClean="0">
                <a:latin typeface="黑体" panose="02010609060101010101" pitchFamily="49" charset="-122"/>
                <a:ea typeface="黑体" panose="02010609060101010101" pitchFamily="49" charset="-122"/>
              </a:rPr>
              <a:t>上报时间</a:t>
            </a:r>
            <a:endParaRPr lang="zh-CN" altLang="en-US" b="1" dirty="0" smtClean="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1774825" y="1734820"/>
            <a:ext cx="9855200" cy="4114800"/>
          </a:xfrm>
        </p:spPr>
        <p:txBody>
          <a:bodyPr>
            <a:normAutofit/>
          </a:bodyPr>
          <a:p>
            <a:r>
              <a:rPr lang="en-US" altLang="zh-CN" dirty="0" smtClean="0">
                <a:latin typeface="黑体" panose="02010609060101010101" pitchFamily="49" charset="-122"/>
                <a:ea typeface="黑体" panose="02010609060101010101" pitchFamily="49" charset="-122"/>
                <a:cs typeface="黑体" panose="02010609060101010101" pitchFamily="49" charset="-122"/>
              </a:rPr>
              <a:t>2022</a:t>
            </a:r>
            <a:r>
              <a:rPr lang="zh-CN" altLang="en-US" dirty="0" smtClean="0">
                <a:latin typeface="黑体" panose="02010609060101010101" pitchFamily="49" charset="-122"/>
                <a:ea typeface="黑体" panose="02010609060101010101" pitchFamily="49" charset="-122"/>
                <a:cs typeface="黑体" panose="02010609060101010101" pitchFamily="49" charset="-122"/>
              </a:rPr>
              <a:t>年</a:t>
            </a:r>
            <a:r>
              <a:rPr lang="en-US" altLang="zh-CN" dirty="0">
                <a:latin typeface="黑体" panose="02010609060101010101" pitchFamily="49" charset="-122"/>
                <a:ea typeface="黑体" panose="02010609060101010101" pitchFamily="49" charset="-122"/>
                <a:cs typeface="黑体" panose="02010609060101010101" pitchFamily="49" charset="-122"/>
              </a:rPr>
              <a:t>1</a:t>
            </a:r>
            <a:r>
              <a:rPr lang="zh-CN" altLang="en-US" dirty="0">
                <a:latin typeface="黑体" panose="02010609060101010101" pitchFamily="49" charset="-122"/>
                <a:ea typeface="黑体" panose="02010609060101010101" pitchFamily="49" charset="-122"/>
                <a:cs typeface="黑体" panose="02010609060101010101" pitchFamily="49" charset="-122"/>
              </a:rPr>
              <a:t>月</a:t>
            </a:r>
            <a:r>
              <a:rPr lang="en-US" altLang="zh-CN" dirty="0">
                <a:latin typeface="黑体" panose="02010609060101010101" pitchFamily="49" charset="-122"/>
                <a:ea typeface="黑体" panose="02010609060101010101" pitchFamily="49" charset="-122"/>
                <a:cs typeface="黑体" panose="02010609060101010101" pitchFamily="49" charset="-122"/>
              </a:rPr>
              <a:t>20</a:t>
            </a:r>
            <a:r>
              <a:rPr lang="zh-CN" altLang="en-US" dirty="0">
                <a:latin typeface="黑体" panose="02010609060101010101" pitchFamily="49" charset="-122"/>
                <a:ea typeface="黑体" panose="02010609060101010101" pitchFamily="49" charset="-122"/>
                <a:cs typeface="黑体" panose="02010609060101010101" pitchFamily="49" charset="-122"/>
              </a:rPr>
              <a:t>日</a:t>
            </a:r>
            <a:r>
              <a:rPr lang="en-US" altLang="zh-CN" dirty="0">
                <a:latin typeface="黑体" panose="02010609060101010101" pitchFamily="49" charset="-122"/>
                <a:ea typeface="黑体" panose="02010609060101010101" pitchFamily="49" charset="-122"/>
                <a:cs typeface="黑体" panose="02010609060101010101" pitchFamily="49" charset="-122"/>
              </a:rPr>
              <a:t>0</a:t>
            </a:r>
            <a:r>
              <a:rPr lang="zh-CN" altLang="en-US" dirty="0">
                <a:latin typeface="黑体" panose="02010609060101010101" pitchFamily="49" charset="-122"/>
                <a:ea typeface="黑体" panose="02010609060101010101" pitchFamily="49" charset="-122"/>
                <a:cs typeface="黑体" panose="02010609060101010101" pitchFamily="49" charset="-122"/>
              </a:rPr>
              <a:t>时，网报平台企业端开</a:t>
            </a:r>
            <a:r>
              <a:rPr lang="zh-CN" altLang="en-US" dirty="0" smtClean="0">
                <a:latin typeface="黑体" panose="02010609060101010101" pitchFamily="49" charset="-122"/>
                <a:ea typeface="黑体" panose="02010609060101010101" pitchFamily="49" charset="-122"/>
                <a:cs typeface="黑体" panose="02010609060101010101" pitchFamily="49" charset="-122"/>
              </a:rPr>
              <a:t>网。</a:t>
            </a:r>
            <a:endParaRPr lang="zh-CN" altLang="en-US" dirty="0">
              <a:latin typeface="黑体" panose="02010609060101010101" pitchFamily="49" charset="-122"/>
              <a:ea typeface="黑体" panose="02010609060101010101" pitchFamily="49" charset="-122"/>
              <a:cs typeface="黑体" panose="02010609060101010101" pitchFamily="49" charset="-122"/>
            </a:endParaRPr>
          </a:p>
          <a:p>
            <a:r>
              <a:rPr lang="en-US" altLang="zh-CN" dirty="0" smtClean="0">
                <a:latin typeface="黑体" panose="02010609060101010101" pitchFamily="49" charset="-122"/>
                <a:ea typeface="黑体" panose="02010609060101010101" pitchFamily="49" charset="-122"/>
                <a:cs typeface="黑体" panose="02010609060101010101" pitchFamily="49" charset="-122"/>
              </a:rPr>
              <a:t>2022</a:t>
            </a:r>
            <a:r>
              <a:rPr lang="zh-CN" altLang="en-US" dirty="0" smtClean="0">
                <a:latin typeface="黑体" panose="02010609060101010101" pitchFamily="49" charset="-122"/>
                <a:ea typeface="黑体" panose="02010609060101010101" pitchFamily="49" charset="-122"/>
                <a:cs typeface="黑体" panose="02010609060101010101" pitchFamily="49" charset="-122"/>
              </a:rPr>
              <a:t>年</a:t>
            </a:r>
            <a:r>
              <a:rPr lang="en-US" altLang="zh-CN" dirty="0">
                <a:latin typeface="黑体" panose="02010609060101010101" pitchFamily="49" charset="-122"/>
                <a:ea typeface="黑体" panose="02010609060101010101" pitchFamily="49" charset="-122"/>
                <a:cs typeface="黑体" panose="02010609060101010101" pitchFamily="49" charset="-122"/>
              </a:rPr>
              <a:t>3</a:t>
            </a:r>
            <a:r>
              <a:rPr lang="zh-CN" altLang="en-US" dirty="0">
                <a:latin typeface="黑体" panose="02010609060101010101" pitchFamily="49" charset="-122"/>
                <a:ea typeface="黑体" panose="02010609060101010101" pitchFamily="49" charset="-122"/>
                <a:cs typeface="黑体" panose="02010609060101010101" pitchFamily="49" charset="-122"/>
              </a:rPr>
              <a:t>月</a:t>
            </a:r>
            <a:r>
              <a:rPr lang="en-US" altLang="zh-CN" dirty="0">
                <a:latin typeface="黑体" panose="02010609060101010101" pitchFamily="49" charset="-122"/>
                <a:ea typeface="黑体" panose="02010609060101010101" pitchFamily="49" charset="-122"/>
                <a:cs typeface="黑体" panose="02010609060101010101" pitchFamily="49" charset="-122"/>
              </a:rPr>
              <a:t>10</a:t>
            </a:r>
            <a:r>
              <a:rPr lang="zh-CN" altLang="en-US" dirty="0">
                <a:latin typeface="黑体" panose="02010609060101010101" pitchFamily="49" charset="-122"/>
                <a:ea typeface="黑体" panose="02010609060101010101" pitchFamily="49" charset="-122"/>
                <a:cs typeface="黑体" panose="02010609060101010101" pitchFamily="49" charset="-122"/>
              </a:rPr>
              <a:t>日</a:t>
            </a:r>
            <a:r>
              <a:rPr lang="en-US" altLang="zh-CN" dirty="0">
                <a:latin typeface="黑体" panose="02010609060101010101" pitchFamily="49" charset="-122"/>
                <a:ea typeface="黑体" panose="02010609060101010101" pitchFamily="49" charset="-122"/>
                <a:cs typeface="黑体" panose="02010609060101010101" pitchFamily="49" charset="-122"/>
              </a:rPr>
              <a:t>24</a:t>
            </a:r>
            <a:r>
              <a:rPr lang="zh-CN" altLang="en-US" dirty="0">
                <a:latin typeface="黑体" panose="02010609060101010101" pitchFamily="49" charset="-122"/>
                <a:ea typeface="黑体" panose="02010609060101010101" pitchFamily="49" charset="-122"/>
                <a:cs typeface="黑体" panose="02010609060101010101" pitchFamily="49" charset="-122"/>
              </a:rPr>
              <a:t>时，网报平台企业</a:t>
            </a:r>
            <a:r>
              <a:rPr lang="zh-CN" altLang="en-US" dirty="0" smtClean="0">
                <a:latin typeface="黑体" panose="02010609060101010101" pitchFamily="49" charset="-122"/>
                <a:ea typeface="黑体" panose="02010609060101010101" pitchFamily="49" charset="-122"/>
                <a:cs typeface="黑体" panose="02010609060101010101" pitchFamily="49" charset="-122"/>
              </a:rPr>
              <a:t>端关网。</a:t>
            </a:r>
            <a:endParaRPr lang="zh-CN" altLang="en-US"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3" name="图片 2"/>
          <p:cNvPicPr>
            <a:picLocks noChangeAspect="1"/>
          </p:cNvPicPr>
          <p:nvPr/>
        </p:nvPicPr>
        <p:blipFill>
          <a:blip r:embed="rId1"/>
          <a:stretch>
            <a:fillRect/>
          </a:stretch>
        </p:blipFill>
        <p:spPr>
          <a:xfrm>
            <a:off x="117475" y="1297940"/>
            <a:ext cx="11831320" cy="3545205"/>
          </a:xfrm>
          <a:prstGeom prst="rect">
            <a:avLst/>
          </a:prstGeom>
        </p:spPr>
      </p:pic>
      <p:sp>
        <p:nvSpPr>
          <p:cNvPr id="7" name="矩形 6"/>
          <p:cNvSpPr/>
          <p:nvPr/>
        </p:nvSpPr>
        <p:spPr>
          <a:xfrm>
            <a:off x="2423160" y="1430655"/>
            <a:ext cx="7220585" cy="31623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5" name="矩形 4"/>
          <p:cNvSpPr/>
          <p:nvPr/>
        </p:nvSpPr>
        <p:spPr>
          <a:xfrm>
            <a:off x="972185" y="4028440"/>
            <a:ext cx="10888980" cy="68072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bldLvl="0" animBg="1"/>
      <p:bldP spid="7" grpId="1" animBg="1"/>
      <p:bldP spid="5" grpId="0" bldLvl="0" animBg="1"/>
      <p:bldP spid="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descr="OQQ8B}UIO_%)M8O9SIETK6F"/>
          <p:cNvPicPr>
            <a:picLocks noChangeAspect="1"/>
          </p:cNvPicPr>
          <p:nvPr/>
        </p:nvPicPr>
        <p:blipFill>
          <a:blip r:embed="rId1"/>
          <a:stretch>
            <a:fillRect/>
          </a:stretch>
        </p:blipFill>
        <p:spPr>
          <a:xfrm>
            <a:off x="250190" y="970280"/>
            <a:ext cx="11699875" cy="4027170"/>
          </a:xfrm>
          <a:prstGeom prst="rect">
            <a:avLst/>
          </a:prstGeom>
        </p:spPr>
      </p:pic>
    </p:spTree>
  </p:cSld>
  <p:clrMapOvr>
    <a:masterClrMapping/>
  </p:clrMapOvr>
  <p:timing>
    <p:tnLst>
      <p:par>
        <p:cTn id="1" dur="indefinite" restart="never" nodeType="tmRoot"/>
      </p:par>
    </p:tnLst>
    <p:bldLst>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833880" y="1997710"/>
            <a:ext cx="9875520" cy="300482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71755" indent="-71755">
              <a:buFont typeface="Arial" panose="020B0604020202020204" pitchFamily="34" charset="0"/>
              <a:buChar char="•"/>
              <a:defRPr/>
            </a:pPr>
            <a:r>
              <a:rPr lang="zh-CN" altLang="en-US" sz="2800" dirty="0">
                <a:sym typeface="+mn-ea"/>
              </a:rPr>
              <a:t>指企业采取了此前从未使用过的全新的组织管理方式，主要涉及企业的经营模式、组织结构或外部关系等方面。</a:t>
            </a:r>
            <a:endParaRPr lang="zh-CN" altLang="en-US" sz="2800" dirty="0">
              <a:sym typeface="+mn-ea"/>
            </a:endParaRPr>
          </a:p>
          <a:p>
            <a:pPr marL="71755" indent="-71755">
              <a:buFont typeface="Arial" panose="020B0604020202020204" pitchFamily="34" charset="0"/>
              <a:buChar char="•"/>
              <a:defRPr/>
            </a:pPr>
            <a:r>
              <a:rPr lang="zh-CN" altLang="en-US" sz="2800" dirty="0">
                <a:solidFill>
                  <a:srgbClr val="FF0000"/>
                </a:solidFill>
                <a:sym typeface="+mn-ea"/>
              </a:rPr>
              <a:t>不包括</a:t>
            </a:r>
            <a:r>
              <a:rPr lang="zh-CN" altLang="en-US" sz="2800" dirty="0">
                <a:sym typeface="+mn-ea"/>
              </a:rPr>
              <a:t>单纯的合并或收购。</a:t>
            </a:r>
            <a:endParaRPr lang="zh-CN" altLang="en-US" sz="2800" dirty="0">
              <a:sym typeface="+mn-ea"/>
            </a:endParaRPr>
          </a:p>
          <a:p>
            <a:pPr marL="71755" indent="-71755">
              <a:buFont typeface="Arial" panose="020B0604020202020204" pitchFamily="34" charset="0"/>
              <a:buChar char="•"/>
              <a:defRPr/>
            </a:pPr>
            <a:r>
              <a:rPr lang="zh-CN" altLang="en-US" sz="2800" dirty="0">
                <a:sym typeface="+mn-ea"/>
              </a:rPr>
              <a:t>组织（管理）创新应是企业管理层战略决策的结果。</a:t>
            </a:r>
            <a:endParaRPr lang="zh-CN" altLang="en-US" sz="2800" dirty="0">
              <a:sym typeface="+mn-ea"/>
            </a:endParaRPr>
          </a:p>
          <a:p>
            <a:pPr marL="71755" indent="-71755">
              <a:buFont typeface="Arial" panose="020B0604020202020204" pitchFamily="34" charset="0"/>
              <a:buChar char="•"/>
              <a:defRPr/>
            </a:pPr>
            <a:r>
              <a:rPr lang="zh-CN" altLang="en-US" sz="2800" dirty="0">
                <a:sym typeface="+mn-ea"/>
              </a:rPr>
              <a:t>此处的“新”是指它对本企业而言必须是新的，但对于其他企业而言不一定是新的。</a:t>
            </a:r>
            <a:endParaRPr lang="en-US" altLang="zh-CN" sz="2800" dirty="0">
              <a:latin typeface="黑体" panose="02010609060101010101" pitchFamily="49" charset="-122"/>
              <a:ea typeface="黑体" panose="02010609060101010101" pitchFamily="49" charset="-122"/>
            </a:endParaRPr>
          </a:p>
        </p:txBody>
      </p:sp>
      <p:sp>
        <p:nvSpPr>
          <p:cNvPr id="9" name="任意多边形 8"/>
          <p:cNvSpPr/>
          <p:nvPr/>
        </p:nvSpPr>
        <p:spPr>
          <a:xfrm>
            <a:off x="2286635" y="1718945"/>
            <a:ext cx="3096260"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组织（管理）创新</a:t>
            </a:r>
            <a:endParaRPr lang="zh-CN" altLang="en-US" sz="2800" dirty="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538605" y="243205"/>
            <a:ext cx="9855200" cy="880110"/>
          </a:xfrm>
        </p:spPr>
        <p:txBody>
          <a:bodyPr>
            <a:normAutofit/>
          </a:bodyPr>
          <a:p>
            <a:pPr algn="l"/>
            <a:r>
              <a:rPr lang="en-US" altLang="zh-CN" sz="3600" dirty="0" smtClean="0">
                <a:latin typeface="黑体" panose="02010609060101010101" pitchFamily="49" charset="-122"/>
                <a:ea typeface="黑体" panose="02010609060101010101" pitchFamily="49" charset="-122"/>
                <a:cs typeface="黑体" panose="02010609060101010101" pitchFamily="49" charset="-122"/>
              </a:rPr>
              <a:t>2.1 </a:t>
            </a:r>
            <a:r>
              <a:rPr lang="zh-CN" altLang="en-US" sz="3600" dirty="0" smtClean="0">
                <a:latin typeface="黑体" panose="02010609060101010101" pitchFamily="49" charset="-122"/>
                <a:ea typeface="黑体" panose="02010609060101010101" pitchFamily="49" charset="-122"/>
                <a:cs typeface="黑体" panose="02010609060101010101" pitchFamily="49" charset="-122"/>
              </a:rPr>
              <a:t>指标解释</a:t>
            </a:r>
            <a:r>
              <a:rPr lang="en-US" altLang="zh-CN" sz="36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6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内容占位符 2"/>
          <p:cNvSpPr>
            <a:spLocks noGrp="1"/>
          </p:cNvSpPr>
          <p:nvPr>
            <p:ph idx="1"/>
          </p:nvPr>
        </p:nvSpPr>
        <p:spPr>
          <a:xfrm>
            <a:off x="1568450" y="506413"/>
            <a:ext cx="9983788" cy="5870575"/>
          </a:xfrm>
        </p:spPr>
        <p:txBody>
          <a:bodyPr vert="horz" wrap="square" lIns="91440" tIns="45720" rIns="91440" bIns="45720" anchor="t"/>
          <a:p>
            <a:pPr marL="0" indent="0">
              <a:buNone/>
            </a:pPr>
            <a:r>
              <a:rPr lang="en-US" altLang="zh-CN" sz="2400" b="1">
                <a:latin typeface="仿宋" panose="02010609060101010101" charset="-122"/>
                <a:ea typeface="仿宋" panose="02010609060101010101" charset="-122"/>
              </a:rPr>
              <a:t> </a:t>
            </a:r>
            <a:r>
              <a:rPr lang="en-US" altLang="zh-CN" b="1">
                <a:latin typeface="宋体" panose="02010600030101010101" pitchFamily="2" charset="-122"/>
              </a:rPr>
              <a:t> </a:t>
            </a:r>
            <a:r>
              <a:rPr lang="zh-CN" altLang="en-US">
                <a:latin typeface="宋体" panose="02010600030101010101" pitchFamily="2" charset="-122"/>
              </a:rPr>
              <a:t>三、组织(管理)创新案例</a:t>
            </a:r>
            <a:endParaRPr lang="zh-CN" altLang="en-US">
              <a:latin typeface="宋体" panose="02010600030101010101" pitchFamily="2" charset="-122"/>
            </a:endParaRPr>
          </a:p>
          <a:p>
            <a:pPr marL="0" indent="0">
              <a:lnSpc>
                <a:spcPts val="3400"/>
              </a:lnSpc>
              <a:buNone/>
            </a:pPr>
            <a:endParaRPr lang="zh-CN" altLang="en-US" sz="2400">
              <a:solidFill>
                <a:srgbClr val="FF0000"/>
              </a:solidFill>
              <a:latin typeface="华文新魏" panose="02010800040101010101" pitchFamily="2" charset="-122"/>
              <a:ea typeface="华文新魏" panose="02010800040101010101" pitchFamily="2" charset="-122"/>
            </a:endParaRPr>
          </a:p>
          <a:p>
            <a:pPr marL="0" indent="0">
              <a:lnSpc>
                <a:spcPts val="3400"/>
              </a:lnSpc>
              <a:buNone/>
            </a:pPr>
            <a:r>
              <a:rPr lang="zh-CN" altLang="en-US"/>
              <a:t>    （一）经营模式方面组织（管理）创新：首次使用质量管理、考核制度、股权制度等。</a:t>
            </a:r>
            <a:endParaRPr lang="zh-CN" altLang="en-US" sz="2400">
              <a:latin typeface="华文新魏" panose="02010800040101010101" pitchFamily="2" charset="-122"/>
              <a:ea typeface="华文新魏" panose="02010800040101010101" pitchFamily="2" charset="-122"/>
            </a:endParaRPr>
          </a:p>
          <a:p>
            <a:pPr marL="0" indent="0">
              <a:lnSpc>
                <a:spcPts val="3400"/>
              </a:lnSpc>
              <a:buNone/>
            </a:pPr>
            <a:r>
              <a:rPr lang="zh-CN" altLang="en-US" sz="2400">
                <a:latin typeface="华文新魏" panose="02010800040101010101" pitchFamily="2" charset="-122"/>
                <a:ea typeface="华文新魏" panose="02010800040101010101" pitchFamily="2" charset="-122"/>
              </a:rPr>
              <a:t>   </a:t>
            </a:r>
            <a:endParaRPr lang="zh-CN" altLang="en-US" sz="2400" u="sng">
              <a:solidFill>
                <a:srgbClr val="000099"/>
              </a:solidFill>
              <a:latin typeface="华文新魏" panose="02010800040101010101" pitchFamily="2" charset="-122"/>
              <a:ea typeface="华文新魏" panose="02010800040101010101" pitchFamily="2" charset="-122"/>
            </a:endParaRPr>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内容占位符 2"/>
          <p:cNvSpPr>
            <a:spLocks noGrp="1"/>
          </p:cNvSpPr>
          <p:nvPr>
            <p:ph idx="1"/>
          </p:nvPr>
        </p:nvSpPr>
        <p:spPr>
          <a:xfrm>
            <a:off x="1452563" y="763588"/>
            <a:ext cx="9855200" cy="5834062"/>
          </a:xfrm>
        </p:spPr>
        <p:txBody>
          <a:bodyPr wrap="square" lIns="91440" tIns="45720" rIns="91440" bIns="45720" anchor="t"/>
          <a:p>
            <a:pPr marL="0" indent="0">
              <a:lnSpc>
                <a:spcPct val="150000"/>
              </a:lnSpc>
              <a:buNone/>
            </a:pPr>
            <a:r>
              <a:rPr lang="en-US" altLang="zh-CN" b="1">
                <a:solidFill>
                  <a:srgbClr val="000099"/>
                </a:solidFill>
                <a:latin typeface="华文行楷" panose="02010800040101010101" pitchFamily="2" charset="-122"/>
                <a:ea typeface="华文行楷" panose="02010800040101010101" pitchFamily="2" charset="-122"/>
              </a:rPr>
              <a:t>1.</a:t>
            </a:r>
            <a:r>
              <a:rPr lang="zh-CN" altLang="en-US" b="1" dirty="0">
                <a:solidFill>
                  <a:srgbClr val="000099"/>
                </a:solidFill>
                <a:latin typeface="华文行楷" panose="02010800040101010101" pitchFamily="2" charset="-122"/>
                <a:ea typeface="华文行楷" panose="02010800040101010101" pitchFamily="2" charset="-122"/>
              </a:rPr>
              <a:t>新管理制度的实施（质量管理、供应链管理等）</a:t>
            </a:r>
            <a:r>
              <a:rPr lang="zh-CN" altLang="en-US" b="1" dirty="0">
                <a:latin typeface="仿宋" panose="02010609060101010101" charset="-122"/>
                <a:ea typeface="仿宋" panose="02010609060101010101" charset="-122"/>
              </a:rPr>
              <a:t> </a:t>
            </a:r>
            <a:r>
              <a:rPr lang="zh-CN" altLang="en-US" sz="2400" b="1" dirty="0">
                <a:latin typeface="仿宋" panose="02010609060101010101" charset="-122"/>
                <a:ea typeface="仿宋" panose="02010609060101010101" charset="-122"/>
              </a:rPr>
              <a:t> </a:t>
            </a:r>
            <a:endParaRPr lang="zh-CN" altLang="en-US" sz="2400" b="1" dirty="0">
              <a:latin typeface="仿宋" panose="02010609060101010101" charset="-122"/>
              <a:ea typeface="仿宋" panose="02010609060101010101" charset="-122"/>
            </a:endParaRPr>
          </a:p>
          <a:p>
            <a:pPr marL="0" indent="0">
              <a:lnSpc>
                <a:spcPct val="150000"/>
              </a:lnSpc>
              <a:buNone/>
            </a:pPr>
            <a:r>
              <a:rPr lang="zh-CN" altLang="en-US" dirty="0">
                <a:latin typeface="宋体" panose="02010600030101010101" pitchFamily="2" charset="-122"/>
              </a:rPr>
              <a:t>案例：精益化生产管理的首次实行 </a:t>
            </a:r>
            <a:endParaRPr lang="zh-CN" altLang="en-US" sz="2400" b="1" dirty="0">
              <a:latin typeface="华文新魏" panose="02010800040101010101" pitchFamily="2" charset="-122"/>
              <a:ea typeface="华文新魏" panose="02010800040101010101" pitchFamily="2" charset="-122"/>
            </a:endParaRPr>
          </a:p>
          <a:p>
            <a:pPr marL="0" indent="0">
              <a:lnSpc>
                <a:spcPct val="150000"/>
              </a:lnSpc>
              <a:buNone/>
            </a:pPr>
            <a:r>
              <a:rPr lang="en-US" altLang="zh-CN" sz="2400" b="1">
                <a:latin typeface="华文新魏" panose="02010800040101010101" pitchFamily="2" charset="-122"/>
                <a:ea typeface="华文新魏" panose="02010800040101010101" pitchFamily="2" charset="-122"/>
              </a:rPr>
              <a:t>       </a:t>
            </a:r>
            <a:endParaRPr lang="en-US" altLang="zh-CN" sz="2400" b="1">
              <a:latin typeface="华文新魏" panose="02010800040101010101" pitchFamily="2" charset="-122"/>
              <a:ea typeface="华文新魏" panose="02010800040101010101" pitchFamily="2" charset="-122"/>
            </a:endParaRPr>
          </a:p>
          <a:p>
            <a:pPr marL="0" indent="0">
              <a:lnSpc>
                <a:spcPct val="150000"/>
              </a:lnSpc>
              <a:buNone/>
            </a:pPr>
            <a:r>
              <a:rPr lang="en-US" altLang="zh-CN" sz="2400">
                <a:latin typeface="宋体" panose="02010600030101010101" pitchFamily="2" charset="-122"/>
              </a:rPr>
              <a:t>创新内容和主要特点:本企业为进一步提升生产效益、大力挖潜增效、提高经济效益和企业竞争力,首次实行精益化生产管理。该项目主要包括:培训方法的改革、生产现场5S管理、可视化管理、设备工艺技巧知识的积累与共享等。实行精益化生产,优化流程、提高品质、精心操作,既能尽最大程度的节能降耗,又排除了车间安全隐患,确保设备安稳运行。</a:t>
            </a:r>
            <a:endParaRPr lang="en-US" altLang="zh-CN" sz="2400">
              <a:latin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内容占位符 2"/>
          <p:cNvSpPr>
            <a:spLocks noGrp="1"/>
          </p:cNvSpPr>
          <p:nvPr>
            <p:ph idx="1"/>
          </p:nvPr>
        </p:nvSpPr>
        <p:spPr>
          <a:xfrm>
            <a:off x="1568450" y="506413"/>
            <a:ext cx="9983788" cy="5870575"/>
          </a:xfrm>
        </p:spPr>
        <p:txBody>
          <a:bodyPr vert="horz" wrap="square" lIns="91440" tIns="45720" rIns="91440" bIns="45720" anchor="t"/>
          <a:p>
            <a:pPr marL="0" indent="0">
              <a:buNone/>
            </a:pPr>
            <a:r>
              <a:rPr lang="en-US" altLang="zh-CN" sz="2400" b="1">
                <a:latin typeface="仿宋" panose="02010609060101010101" charset="-122"/>
                <a:ea typeface="仿宋" panose="02010609060101010101" charset="-122"/>
              </a:rPr>
              <a:t> </a:t>
            </a:r>
            <a:r>
              <a:rPr lang="en-US" altLang="zh-CN" b="1">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三、组织(管理)创新案例</a:t>
            </a:r>
            <a:endParaRPr lang="zh-CN" altLang="en-US">
              <a:latin typeface="宋体" panose="02010600030101010101" pitchFamily="2" charset="-122"/>
              <a:ea typeface="宋体" panose="02010600030101010101" pitchFamily="2" charset="-122"/>
            </a:endParaRPr>
          </a:p>
          <a:p>
            <a:pPr marL="0" indent="0">
              <a:lnSpc>
                <a:spcPts val="3400"/>
              </a:lnSpc>
              <a:buNone/>
            </a:pPr>
            <a:endParaRPr lang="zh-CN" altLang="en-US" sz="2400">
              <a:latin typeface="华文新魏" panose="02010800040101010101" pitchFamily="2" charset="-122"/>
              <a:ea typeface="华文新魏" panose="02010800040101010101" pitchFamily="2" charset="-122"/>
            </a:endParaRPr>
          </a:p>
          <a:p>
            <a:pPr marL="0" indent="0">
              <a:lnSpc>
                <a:spcPts val="3400"/>
              </a:lnSpc>
              <a:buNone/>
            </a:pPr>
            <a:r>
              <a:rPr lang="zh-CN" altLang="en-US"/>
              <a:t>（二）组织结构方面组织（管理）创新：首次使用机构设置、职责划分、权限管理、决策方式等。</a:t>
            </a:r>
            <a:endParaRPr lang="zh-CN" altLang="en-US" sz="2400">
              <a:latin typeface="华文新魏" panose="02010800040101010101" pitchFamily="2" charset="-122"/>
              <a:ea typeface="华文新魏" panose="02010800040101010101" pitchFamily="2" charset="-122"/>
            </a:endParaRPr>
          </a:p>
          <a:p>
            <a:pPr marL="0" indent="0">
              <a:lnSpc>
                <a:spcPts val="3400"/>
              </a:lnSpc>
              <a:buNone/>
            </a:pPr>
            <a:r>
              <a:rPr lang="zh-CN" altLang="en-US" sz="2400">
                <a:latin typeface="华文新魏" panose="02010800040101010101" pitchFamily="2" charset="-122"/>
                <a:ea typeface="华文新魏" panose="02010800040101010101" pitchFamily="2" charset="-122"/>
              </a:rPr>
              <a:t> </a:t>
            </a:r>
            <a:endParaRPr lang="zh-CN" altLang="en-US" sz="2400" u="sng">
              <a:solidFill>
                <a:srgbClr val="000099"/>
              </a:solidFill>
              <a:latin typeface="华文新魏" panose="02010800040101010101" pitchFamily="2" charset="-122"/>
              <a:ea typeface="华文新魏" panose="02010800040101010101" pitchFamily="2" charset="-122"/>
            </a:endParaRPr>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内容占位符 2"/>
          <p:cNvSpPr>
            <a:spLocks noGrp="1"/>
          </p:cNvSpPr>
          <p:nvPr>
            <p:ph idx="1"/>
          </p:nvPr>
        </p:nvSpPr>
        <p:spPr>
          <a:xfrm>
            <a:off x="1452563" y="363538"/>
            <a:ext cx="10458450" cy="5667375"/>
          </a:xfrm>
        </p:spPr>
        <p:txBody>
          <a:bodyPr wrap="square" lIns="91440" tIns="45720" rIns="91440" bIns="45720" anchor="t"/>
          <a:p>
            <a:pPr marL="0" indent="0">
              <a:buNone/>
            </a:pPr>
            <a:r>
              <a:rPr lang="en-US" altLang="zh-CN" b="1">
                <a:solidFill>
                  <a:srgbClr val="000099"/>
                </a:solidFill>
                <a:latin typeface="华文行楷" panose="02010800040101010101" pitchFamily="2" charset="-122"/>
                <a:ea typeface="华文行楷" panose="02010800040101010101" pitchFamily="2" charset="-122"/>
              </a:rPr>
              <a:t>2.成立新部门</a:t>
            </a:r>
            <a:endParaRPr lang="zh-CN" altLang="en-US" sz="2400" dirty="0">
              <a:solidFill>
                <a:srgbClr val="000099"/>
              </a:solidFill>
              <a:latin typeface="华文行楷" panose="02010800040101010101" pitchFamily="2" charset="-122"/>
              <a:ea typeface="华文行楷" panose="02010800040101010101" pitchFamily="2" charset="-122"/>
            </a:endParaRPr>
          </a:p>
          <a:p>
            <a:pPr marL="0" indent="0">
              <a:lnSpc>
                <a:spcPct val="150000"/>
              </a:lnSpc>
              <a:buNone/>
            </a:pPr>
            <a:r>
              <a:rPr lang="zh-CN" altLang="en-US" sz="2400" dirty="0">
                <a:solidFill>
                  <a:srgbClr val="FF0000"/>
                </a:solidFill>
                <a:latin typeface="华文新魏" panose="02010800040101010101" pitchFamily="2" charset="-122"/>
                <a:ea typeface="华文新魏" panose="02010800040101010101" pitchFamily="2" charset="-122"/>
              </a:rPr>
              <a:t>案例</a:t>
            </a:r>
            <a:r>
              <a:rPr lang="en-US" altLang="zh-CN" sz="2400">
                <a:solidFill>
                  <a:srgbClr val="FF0000"/>
                </a:solidFill>
                <a:latin typeface="华文新魏" panose="02010800040101010101" pitchFamily="2" charset="-122"/>
                <a:ea typeface="华文新魏" panose="02010800040101010101" pitchFamily="2" charset="-122"/>
              </a:rPr>
              <a:t>:</a:t>
            </a:r>
            <a:r>
              <a:rPr lang="zh-CN" altLang="en-US" sz="2400" dirty="0">
                <a:solidFill>
                  <a:srgbClr val="FF0000"/>
                </a:solidFill>
                <a:latin typeface="华文新魏" panose="02010800040101010101" pitchFamily="2" charset="-122"/>
                <a:ea typeface="华文新魏" panose="02010800040101010101" pitchFamily="2" charset="-122"/>
              </a:rPr>
              <a:t>电商部门的首次设立</a:t>
            </a:r>
            <a:endParaRPr lang="zh-CN" altLang="en-US" sz="2400" dirty="0">
              <a:solidFill>
                <a:srgbClr val="FF0000"/>
              </a:solidFill>
              <a:latin typeface="华文新魏" panose="02010800040101010101" pitchFamily="2" charset="-122"/>
              <a:ea typeface="华文新魏" panose="02010800040101010101" pitchFamily="2" charset="-122"/>
            </a:endParaRPr>
          </a:p>
          <a:p>
            <a:pPr marL="0" indent="0">
              <a:lnSpc>
                <a:spcPct val="150000"/>
              </a:lnSpc>
              <a:buNone/>
            </a:pPr>
            <a:r>
              <a:rPr lang="zh-CN" altLang="en-US" sz="2400" dirty="0">
                <a:latin typeface="华文新魏" panose="02010800040101010101" pitchFamily="2" charset="-122"/>
                <a:ea typeface="华文新魏" panose="02010800040101010101" pitchFamily="2" charset="-122"/>
              </a:rPr>
              <a:t>       </a:t>
            </a:r>
            <a:r>
              <a:rPr lang="en-US" altLang="zh-CN" sz="2400">
                <a:latin typeface="华文新魏" panose="02010800040101010101" pitchFamily="2" charset="-122"/>
                <a:ea typeface="华文新魏" panose="02010800040101010101" pitchFamily="2" charset="-122"/>
              </a:rPr>
              <a:t>xx</a:t>
            </a:r>
            <a:r>
              <a:rPr lang="zh-CN" altLang="en-US" sz="2400" dirty="0">
                <a:latin typeface="华文新魏" panose="02010800040101010101" pitchFamily="2" charset="-122"/>
                <a:ea typeface="华文新魏" panose="02010800040101010101" pitchFamily="2" charset="-122"/>
              </a:rPr>
              <a:t>皮具有限公司，生产设计皮包、皮箱等产品，为应对激烈的网络竞争，该公司成立电商部门，积极开展网上销售，该部门有摄影、美图等工作人员。</a:t>
            </a:r>
            <a:endParaRPr lang="zh-CN" altLang="en-US" sz="2400" dirty="0">
              <a:latin typeface="华文新魏" panose="02010800040101010101" pitchFamily="2" charset="-122"/>
              <a:ea typeface="华文新魏" panose="02010800040101010101" pitchFamily="2" charset="-122"/>
            </a:endParaRPr>
          </a:p>
          <a:p>
            <a:pPr marL="0" indent="0">
              <a:lnSpc>
                <a:spcPct val="150000"/>
              </a:lnSpc>
              <a:buNone/>
            </a:pPr>
            <a:r>
              <a:rPr lang="zh-CN" altLang="en-US" sz="2400" dirty="0">
                <a:solidFill>
                  <a:srgbClr val="FF0000"/>
                </a:solidFill>
                <a:latin typeface="华文新魏" panose="02010800040101010101" pitchFamily="2" charset="-122"/>
                <a:ea typeface="华文新魏" panose="02010800040101010101" pitchFamily="2" charset="-122"/>
              </a:rPr>
              <a:t>案例： 国际贸易部的首次设立 </a:t>
            </a:r>
            <a:endParaRPr lang="zh-CN" altLang="en-US" sz="2400" dirty="0">
              <a:solidFill>
                <a:srgbClr val="FF0000"/>
              </a:solidFill>
              <a:latin typeface="华文新魏" panose="02010800040101010101" pitchFamily="2" charset="-122"/>
              <a:ea typeface="华文新魏" panose="02010800040101010101" pitchFamily="2" charset="-122"/>
            </a:endParaRPr>
          </a:p>
          <a:p>
            <a:pPr marL="0" indent="0">
              <a:lnSpc>
                <a:spcPct val="150000"/>
              </a:lnSpc>
              <a:buNone/>
            </a:pPr>
            <a:r>
              <a:rPr lang="zh-CN" altLang="en-US" sz="2400" dirty="0">
                <a:latin typeface="华文新魏" panose="02010800040101010101" pitchFamily="2" charset="-122"/>
                <a:ea typeface="华文新魏" panose="02010800040101010101" pitchFamily="2" charset="-122"/>
              </a:rPr>
              <a:t>        企业针对国内造纸企业规模和数量基本稳定、成套制浆设备需求降低、市场基本饱和的现状,公司在经过对国内外造纸制浆设备需求市场的调查分析后, 适时设立国际贸易部,广泛与海外联系,获得了十分理想的效果。</a:t>
            </a:r>
            <a:endParaRPr lang="zh-CN" altLang="en-US" sz="2400" dirty="0">
              <a:latin typeface="华文新魏" panose="02010800040101010101" pitchFamily="2" charset="-122"/>
              <a:ea typeface="华文新魏" panose="0201080004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内容占位符 2"/>
          <p:cNvSpPr>
            <a:spLocks noGrp="1"/>
          </p:cNvSpPr>
          <p:nvPr>
            <p:ph idx="1"/>
          </p:nvPr>
        </p:nvSpPr>
        <p:spPr>
          <a:xfrm>
            <a:off x="1568450" y="506413"/>
            <a:ext cx="9983788" cy="5870575"/>
          </a:xfrm>
        </p:spPr>
        <p:txBody>
          <a:bodyPr vert="horz" wrap="square" lIns="91440" tIns="45720" rIns="91440" bIns="45720" numCol="1" anchor="t" anchorCtr="0" compatLnSpc="1"/>
          <a:p>
            <a:pPr marL="0" indent="0" algn="l" fontAlgn="base">
              <a:buNone/>
            </a:pPr>
            <a:r>
              <a:rPr lang="en-US" altLang="zh-CN" sz="2400" b="1" strike="noStrike" noProof="1">
                <a:latin typeface="仿宋" panose="02010609060101010101" charset="-122"/>
                <a:ea typeface="仿宋" panose="02010609060101010101" charset="-122"/>
              </a:rPr>
              <a:t> </a:t>
            </a:r>
            <a:r>
              <a:rPr lang="en-US" altLang="zh-CN" b="1" strike="noStrike" noProof="1">
                <a:latin typeface="+mj-ea"/>
                <a:ea typeface="+mj-ea"/>
                <a:cs typeface="+mj-ea"/>
              </a:rPr>
              <a:t> </a:t>
            </a:r>
            <a:r>
              <a:rPr lang="zh-CN" altLang="en-US" strike="noStrike" noProof="1">
                <a:latin typeface="+mj-ea"/>
                <a:ea typeface="+mj-ea"/>
                <a:cs typeface="+mj-ea"/>
              </a:rPr>
              <a:t>三、组织(管理)创新案例</a:t>
            </a:r>
            <a:endParaRPr lang="zh-CN" altLang="en-US" strike="noStrike" noProof="1">
              <a:latin typeface="+mj-ea"/>
              <a:ea typeface="+mj-ea"/>
              <a:cs typeface="+mj-ea"/>
            </a:endParaRPr>
          </a:p>
          <a:p>
            <a:pPr marL="0" indent="0" fontAlgn="base">
              <a:lnSpc>
                <a:spcPts val="3400"/>
              </a:lnSpc>
              <a:buNone/>
            </a:pPr>
            <a:endParaRPr lang="zh-CN" altLang="en-US" sz="2400" strike="noStrike" noProof="1">
              <a:latin typeface="华文新魏" panose="02010800040101010101" pitchFamily="2" charset="-122"/>
              <a:ea typeface="华文新魏" panose="02010800040101010101" pitchFamily="2" charset="-122"/>
            </a:endParaRPr>
          </a:p>
          <a:p>
            <a:pPr marL="0" algn="l" fontAlgn="base">
              <a:lnSpc>
                <a:spcPts val="3400"/>
              </a:lnSpc>
              <a:buNone/>
            </a:pPr>
            <a:r>
              <a:rPr lang="zh-CN" altLang="en-US" sz="3200" strike="noStrike" noProof="1"/>
              <a:t>（三）外部关系方面组织（管理）创新：首次使用商业联盟、新式合作、外包或分包等。</a:t>
            </a:r>
            <a:endParaRPr lang="zh-CN" altLang="en-US" sz="3200" strike="noStrike" noProof="1"/>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内容占位符 2"/>
          <p:cNvSpPr>
            <a:spLocks noGrp="1"/>
          </p:cNvSpPr>
          <p:nvPr>
            <p:ph idx="1"/>
          </p:nvPr>
        </p:nvSpPr>
        <p:spPr>
          <a:xfrm>
            <a:off x="1452563" y="844550"/>
            <a:ext cx="9855200" cy="5626100"/>
          </a:xfrm>
        </p:spPr>
        <p:txBody>
          <a:bodyPr wrap="square" lIns="91440" tIns="45720" rIns="91440" bIns="45720" anchor="t"/>
          <a:p>
            <a:pPr marL="0" indent="0">
              <a:buNone/>
            </a:pPr>
            <a:r>
              <a:rPr lang="en-US" altLang="zh-CN">
                <a:solidFill>
                  <a:srgbClr val="000099"/>
                </a:solidFill>
                <a:latin typeface="华文行楷" panose="02010800040101010101" pitchFamily="2" charset="-122"/>
                <a:ea typeface="华文行楷" panose="02010800040101010101" pitchFamily="2" charset="-122"/>
              </a:rPr>
              <a:t>3.</a:t>
            </a:r>
            <a:r>
              <a:rPr lang="zh-CN" altLang="en-US" dirty="0">
                <a:solidFill>
                  <a:srgbClr val="000099"/>
                </a:solidFill>
                <a:latin typeface="华文行楷" panose="02010800040101010101" pitchFamily="2" charset="-122"/>
                <a:ea typeface="华文行楷" panose="02010800040101010101" pitchFamily="2" charset="-122"/>
              </a:rPr>
              <a:t>“产学研”合作模式</a:t>
            </a:r>
            <a:endParaRPr lang="zh-CN" altLang="en-US" sz="2800" dirty="0">
              <a:solidFill>
                <a:srgbClr val="000099"/>
              </a:solidFill>
              <a:latin typeface="华文行楷" panose="02010800040101010101" pitchFamily="2" charset="-122"/>
              <a:ea typeface="华文行楷" panose="02010800040101010101" pitchFamily="2" charset="-122"/>
            </a:endParaRPr>
          </a:p>
          <a:p>
            <a:pPr marL="0" indent="0">
              <a:lnSpc>
                <a:spcPct val="150000"/>
              </a:lnSpc>
              <a:buNone/>
            </a:pPr>
            <a:r>
              <a:rPr lang="zh-CN" altLang="en-US" sz="2400" dirty="0">
                <a:latin typeface="楷体_GB2312" charset="-122"/>
                <a:ea typeface="楷体_GB2312" charset="-122"/>
              </a:rPr>
              <a:t>    </a:t>
            </a:r>
            <a:r>
              <a:rPr lang="zh-CN" altLang="en-US" sz="2400" dirty="0">
                <a:latin typeface="华文新魏" panose="02010800040101010101" pitchFamily="2" charset="-122"/>
                <a:ea typeface="华文新魏" panose="02010800040101010101" pitchFamily="2" charset="-122"/>
              </a:rPr>
              <a:t>案例：广东</a:t>
            </a:r>
            <a:r>
              <a:rPr lang="en-US" altLang="zh-CN" sz="2400">
                <a:latin typeface="华文新魏" panose="02010800040101010101" pitchFamily="2" charset="-122"/>
                <a:ea typeface="华文新魏" panose="02010800040101010101" pitchFamily="2" charset="-122"/>
              </a:rPr>
              <a:t>xx</a:t>
            </a:r>
            <a:r>
              <a:rPr lang="zh-CN" altLang="en-US" sz="2400" dirty="0">
                <a:latin typeface="华文新魏" panose="02010800040101010101" pitchFamily="2" charset="-122"/>
                <a:ea typeface="华文新魏" panose="02010800040101010101" pitchFamily="2" charset="-122"/>
              </a:rPr>
              <a:t>仪器有限公司，“产学研金”合作推动科技产品市场化，通过与研究所、大学等单位合作，将实验室产品实现市场化生产，吸引社会资金、风投资金、政府扶持资金等参与。</a:t>
            </a:r>
            <a:endParaRPr lang="zh-CN" altLang="en-US" sz="2400" dirty="0">
              <a:latin typeface="华文新魏" panose="02010800040101010101" pitchFamily="2" charset="-122"/>
              <a:ea typeface="华文新魏" panose="02010800040101010101" pitchFamily="2" charset="-122"/>
            </a:endParaRPr>
          </a:p>
          <a:p>
            <a:pPr marL="0" indent="0">
              <a:lnSpc>
                <a:spcPct val="150000"/>
              </a:lnSpc>
              <a:buNone/>
            </a:pPr>
            <a:endParaRPr lang="zh-CN" altLang="en-US" sz="2400" dirty="0">
              <a:latin typeface="华文新魏" panose="02010800040101010101" pitchFamily="2" charset="-122"/>
              <a:ea typeface="华文新魏" panose="02010800040101010101" pitchFamily="2" charset="-122"/>
            </a:endParaRPr>
          </a:p>
        </p:txBody>
      </p:sp>
      <p:pic>
        <p:nvPicPr>
          <p:cNvPr id="52226" name="图片 87043"/>
          <p:cNvPicPr>
            <a:picLocks noChangeAspect="1"/>
          </p:cNvPicPr>
          <p:nvPr/>
        </p:nvPicPr>
        <p:blipFill>
          <a:blip r:embed="rId1"/>
          <a:stretch>
            <a:fillRect/>
          </a:stretch>
        </p:blipFill>
        <p:spPr>
          <a:xfrm>
            <a:off x="7975600" y="3763963"/>
            <a:ext cx="2811463" cy="2073275"/>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3" name="图片 2"/>
          <p:cNvPicPr>
            <a:picLocks noChangeAspect="1"/>
          </p:cNvPicPr>
          <p:nvPr/>
        </p:nvPicPr>
        <p:blipFill>
          <a:blip r:embed="rId1"/>
          <a:stretch>
            <a:fillRect/>
          </a:stretch>
        </p:blipFill>
        <p:spPr>
          <a:xfrm>
            <a:off x="1096010" y="1235075"/>
            <a:ext cx="10594340" cy="4378960"/>
          </a:xfrm>
          <a:prstGeom prst="rect">
            <a:avLst/>
          </a:prstGeom>
        </p:spPr>
      </p:pic>
    </p:spTree>
  </p:cSld>
  <p:clrMapOvr>
    <a:masterClrMapping/>
  </p:clrMapOvr>
  <p:timing>
    <p:tnLst>
      <p:par>
        <p:cTn id="1" dur="indefinite" restart="never" nodeType="tmRoot"/>
      </p:par>
    </p:tnLst>
    <p:bldLst>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1922463" y="688356"/>
            <a:ext cx="9855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FontTx/>
              <a:buNone/>
            </a:pPr>
            <a:r>
              <a:rPr lang="en-US" altLang="zh-CN" b="1" dirty="0" smtClean="0">
                <a:latin typeface="黑体" panose="02010609060101010101" pitchFamily="49" charset="-122"/>
                <a:ea typeface="黑体" panose="02010609060101010101" pitchFamily="49" charset="-122"/>
              </a:rPr>
              <a:t>1.2 </a:t>
            </a:r>
            <a:r>
              <a:rPr lang="zh-CN" altLang="en-US" b="1" dirty="0" smtClean="0">
                <a:latin typeface="黑体" panose="02010609060101010101" pitchFamily="49" charset="-122"/>
                <a:ea typeface="黑体" panose="02010609060101010101" pitchFamily="49" charset="-122"/>
              </a:rPr>
              <a:t>调查范围</a:t>
            </a:r>
            <a:endParaRPr lang="en-US" altLang="zh-CN" b="1" dirty="0">
              <a:latin typeface="黑体" panose="02010609060101010101" pitchFamily="49" charset="-122"/>
              <a:ea typeface="黑体" panose="02010609060101010101" pitchFamily="49" charset="-122"/>
            </a:endParaRPr>
          </a:p>
        </p:txBody>
      </p:sp>
      <p:graphicFrame>
        <p:nvGraphicFramePr>
          <p:cNvPr id="3" name="表格 2"/>
          <p:cNvGraphicFramePr/>
          <p:nvPr>
            <p:custDataLst>
              <p:tags r:id="rId1"/>
            </p:custDataLst>
          </p:nvPr>
        </p:nvGraphicFramePr>
        <p:xfrm>
          <a:off x="2495550" y="1515745"/>
          <a:ext cx="7091045" cy="4417695"/>
        </p:xfrm>
        <a:graphic>
          <a:graphicData uri="http://schemas.openxmlformats.org/drawingml/2006/table">
            <a:tbl>
              <a:tblPr firstRow="1" bandRow="1">
                <a:tableStyleId>{5C22544A-7EE6-4342-B048-85BDC9FD1C3A}</a:tableStyleId>
              </a:tblPr>
              <a:tblGrid>
                <a:gridCol w="7091045"/>
              </a:tblGrid>
              <a:tr h="210185">
                <a:tc>
                  <a:txBody>
                    <a:bodyPr/>
                    <a:p>
                      <a:pPr indent="0">
                        <a:buNone/>
                      </a:pPr>
                      <a:r>
                        <a:rPr lang="en-US" altLang="zh-CN" sz="2800" b="1">
                          <a:solidFill>
                            <a:srgbClr val="000000"/>
                          </a:solidFill>
                          <a:latin typeface="Arial" panose="020B0604020202020204" pitchFamily="34" charset="0"/>
                          <a:ea typeface="宋体" panose="02010600030101010101" pitchFamily="2" charset="-122"/>
                        </a:rPr>
                        <a:t>1.</a:t>
                      </a:r>
                      <a:r>
                        <a:rPr lang="zh-CN" sz="2800" b="1">
                          <a:solidFill>
                            <a:srgbClr val="000000"/>
                          </a:solidFill>
                          <a:latin typeface="Arial" panose="020B0604020202020204" pitchFamily="34" charset="0"/>
                          <a:ea typeface="宋体" panose="02010600030101010101" pitchFamily="2" charset="-122"/>
                        </a:rPr>
                        <a:t>规模以上工业</a:t>
                      </a:r>
                      <a:endParaRPr lang="zh-CN" altLang="en-US" sz="28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36575">
                <a:tc>
                  <a:txBody>
                    <a:bodyPr/>
                    <a:p>
                      <a:pPr indent="0">
                        <a:buNone/>
                      </a:pPr>
                      <a:r>
                        <a:rPr lang="en-US" altLang="zh-CN" sz="2800" b="1">
                          <a:solidFill>
                            <a:srgbClr val="000000"/>
                          </a:solidFill>
                          <a:latin typeface="Arial" panose="020B0604020202020204" pitchFamily="34" charset="0"/>
                          <a:ea typeface="宋体" panose="02010600030101010101" pitchFamily="2" charset="-122"/>
                        </a:rPr>
                        <a:t>2.</a:t>
                      </a:r>
                      <a:r>
                        <a:rPr lang="zh-CN" altLang="en-US" sz="2800" b="1">
                          <a:solidFill>
                            <a:srgbClr val="000000"/>
                          </a:solidFill>
                          <a:latin typeface="Arial" panose="020B0604020202020204" pitchFamily="34" charset="0"/>
                          <a:ea typeface="宋体" panose="02010600030101010101" pitchFamily="2" charset="-122"/>
                        </a:rPr>
                        <a:t>特一二级总承包、专业承包资质的</a:t>
                      </a:r>
                      <a:r>
                        <a:rPr lang="zh-CN" sz="2800" b="1">
                          <a:solidFill>
                            <a:srgbClr val="000000"/>
                          </a:solidFill>
                          <a:latin typeface="Arial" panose="020B0604020202020204" pitchFamily="34" charset="0"/>
                          <a:ea typeface="宋体" panose="02010600030101010101" pitchFamily="2" charset="-122"/>
                        </a:rPr>
                        <a:t>建筑业</a:t>
                      </a:r>
                      <a:endParaRPr lang="zh-CN" altLang="en-US" sz="28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indent="0">
                        <a:buNone/>
                      </a:pPr>
                      <a:r>
                        <a:rPr lang="en-US" altLang="zh-CN" sz="2800" b="1">
                          <a:solidFill>
                            <a:srgbClr val="000000"/>
                          </a:solidFill>
                          <a:latin typeface="Arial" panose="020B0604020202020204" pitchFamily="34" charset="0"/>
                          <a:ea typeface="宋体" panose="02010600030101010101" pitchFamily="2" charset="-122"/>
                        </a:rPr>
                        <a:t>3.</a:t>
                      </a:r>
                      <a:r>
                        <a:rPr lang="zh-CN" altLang="en-US" sz="2800" b="1">
                          <a:solidFill>
                            <a:srgbClr val="000000"/>
                          </a:solidFill>
                          <a:latin typeface="Arial" panose="020B0604020202020204" pitchFamily="34" charset="0"/>
                          <a:ea typeface="宋体" panose="02010600030101010101" pitchFamily="2" charset="-122"/>
                        </a:rPr>
                        <a:t>以下行业的规模以上</a:t>
                      </a:r>
                      <a:r>
                        <a:rPr lang="zh-CN" sz="2800" b="1">
                          <a:solidFill>
                            <a:srgbClr val="000000"/>
                          </a:solidFill>
                          <a:latin typeface="Arial" panose="020B0604020202020204" pitchFamily="34" charset="0"/>
                          <a:ea typeface="宋体" panose="02010600030101010101" pitchFamily="2" charset="-122"/>
                        </a:rPr>
                        <a:t>服务业</a:t>
                      </a:r>
                      <a:endParaRPr lang="zh-CN" altLang="en-US" sz="28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indent="0">
                        <a:buNone/>
                      </a:pPr>
                      <a:r>
                        <a:rPr lang="en-US" sz="2800" b="0">
                          <a:solidFill>
                            <a:srgbClr val="000000"/>
                          </a:solidFill>
                          <a:latin typeface="宋体" panose="02010600030101010101" pitchFamily="2" charset="-122"/>
                        </a:rPr>
                        <a:t>    </a:t>
                      </a:r>
                      <a:r>
                        <a:rPr lang="zh-CN" sz="2800" b="0">
                          <a:solidFill>
                            <a:srgbClr val="000000"/>
                          </a:solidFill>
                          <a:latin typeface="Arial" panose="020B0604020202020204" pitchFamily="34" charset="0"/>
                          <a:ea typeface="宋体" panose="02010600030101010101" pitchFamily="2" charset="-122"/>
                        </a:rPr>
                        <a:t>交通运输、仓储和邮政业；</a:t>
                      </a:r>
                      <a:endParaRPr lang="zh-CN" altLang="en-US" sz="28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indent="0">
                        <a:buNone/>
                      </a:pPr>
                      <a:r>
                        <a:rPr lang="en-US" sz="2800" b="0">
                          <a:solidFill>
                            <a:srgbClr val="000000"/>
                          </a:solidFill>
                          <a:latin typeface="宋体" panose="02010600030101010101" pitchFamily="2" charset="-122"/>
                        </a:rPr>
                        <a:t>    </a:t>
                      </a:r>
                      <a:r>
                        <a:rPr lang="zh-CN" sz="2800" b="0">
                          <a:solidFill>
                            <a:srgbClr val="000000"/>
                          </a:solidFill>
                          <a:latin typeface="Arial" panose="020B0604020202020204" pitchFamily="34" charset="0"/>
                          <a:ea typeface="宋体" panose="02010600030101010101" pitchFamily="2" charset="-122"/>
                        </a:rPr>
                        <a:t>信息传输、软件和信息技术服务业；</a:t>
                      </a:r>
                      <a:endParaRPr lang="zh-CN" altLang="en-US" sz="28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indent="0">
                        <a:buNone/>
                      </a:pPr>
                      <a:r>
                        <a:rPr lang="en-US" sz="2800" b="0">
                          <a:solidFill>
                            <a:srgbClr val="000000"/>
                          </a:solidFill>
                          <a:latin typeface="宋体" panose="02010600030101010101" pitchFamily="2" charset="-122"/>
                        </a:rPr>
                        <a:t>    </a:t>
                      </a:r>
                      <a:r>
                        <a:rPr lang="zh-CN" sz="2800" b="0">
                          <a:solidFill>
                            <a:srgbClr val="000000"/>
                          </a:solidFill>
                          <a:latin typeface="Arial" panose="020B0604020202020204" pitchFamily="34" charset="0"/>
                          <a:ea typeface="宋体" panose="02010600030101010101" pitchFamily="2" charset="-122"/>
                        </a:rPr>
                        <a:t>租赁和商务服务业；</a:t>
                      </a:r>
                      <a:endParaRPr lang="zh-CN" altLang="en-US" sz="28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indent="0">
                        <a:buNone/>
                      </a:pPr>
                      <a:r>
                        <a:rPr lang="en-US" sz="2800" b="0">
                          <a:solidFill>
                            <a:srgbClr val="000000"/>
                          </a:solidFill>
                          <a:latin typeface="宋体" panose="02010600030101010101" pitchFamily="2" charset="-122"/>
                        </a:rPr>
                        <a:t>    </a:t>
                      </a:r>
                      <a:r>
                        <a:rPr lang="zh-CN" sz="2800" b="0">
                          <a:solidFill>
                            <a:srgbClr val="000000"/>
                          </a:solidFill>
                          <a:latin typeface="Arial" panose="020B0604020202020204" pitchFamily="34" charset="0"/>
                          <a:ea typeface="宋体" panose="02010600030101010101" pitchFamily="2" charset="-122"/>
                        </a:rPr>
                        <a:t>科学研究和技术服务业；</a:t>
                      </a:r>
                      <a:endParaRPr lang="zh-CN" altLang="en-US" sz="28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3205">
                <a:tc>
                  <a:txBody>
                    <a:bodyPr/>
                    <a:p>
                      <a:pPr indent="0">
                        <a:buNone/>
                      </a:pPr>
                      <a:r>
                        <a:rPr lang="en-US" sz="2800" b="0">
                          <a:solidFill>
                            <a:srgbClr val="000000"/>
                          </a:solidFill>
                          <a:latin typeface="宋体" panose="02010600030101010101" pitchFamily="2" charset="-122"/>
                        </a:rPr>
                        <a:t>    </a:t>
                      </a:r>
                      <a:r>
                        <a:rPr lang="zh-CN" sz="2800" b="0">
                          <a:solidFill>
                            <a:srgbClr val="000000"/>
                          </a:solidFill>
                          <a:latin typeface="Arial" panose="020B0604020202020204" pitchFamily="34" charset="0"/>
                          <a:ea typeface="宋体" panose="02010600030101010101" pitchFamily="2" charset="-122"/>
                        </a:rPr>
                        <a:t>水利、环境和公共设施管理业；</a:t>
                      </a:r>
                      <a:endParaRPr lang="zh-CN" altLang="en-US" sz="2800" b="0">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2570">
                <a:tc>
                  <a:txBody>
                    <a:bodyPr/>
                    <a:p>
                      <a:pPr indent="0">
                        <a:buNone/>
                      </a:pPr>
                      <a:r>
                        <a:rPr lang="en-US" altLang="zh-CN" sz="2800" b="1">
                          <a:solidFill>
                            <a:srgbClr val="000000"/>
                          </a:solidFill>
                          <a:latin typeface="Arial" panose="020B0604020202020204" pitchFamily="34" charset="0"/>
                          <a:ea typeface="宋体" panose="02010600030101010101" pitchFamily="2" charset="-122"/>
                        </a:rPr>
                        <a:t>4.</a:t>
                      </a:r>
                      <a:r>
                        <a:rPr lang="zh-CN" altLang="en-US" sz="2800" b="1">
                          <a:solidFill>
                            <a:srgbClr val="000000"/>
                          </a:solidFill>
                          <a:latin typeface="Arial" panose="020B0604020202020204" pitchFamily="34" charset="0"/>
                          <a:ea typeface="宋体" panose="02010600030101010101" pitchFamily="2" charset="-122"/>
                        </a:rPr>
                        <a:t>限额以上</a:t>
                      </a:r>
                      <a:r>
                        <a:rPr lang="zh-CN" sz="2800" b="1">
                          <a:solidFill>
                            <a:srgbClr val="000000"/>
                          </a:solidFill>
                          <a:latin typeface="Arial" panose="020B0604020202020204" pitchFamily="34" charset="0"/>
                          <a:ea typeface="宋体" panose="02010600030101010101" pitchFamily="2" charset="-122"/>
                        </a:rPr>
                        <a:t>批发和零售业</a:t>
                      </a:r>
                      <a:endParaRPr lang="zh-CN" altLang="en-US" sz="2800" b="1">
                        <a:solidFill>
                          <a:srgbClr val="000000"/>
                        </a:solidFill>
                        <a:latin typeface="Arial" panose="020B0604020202020204" pitchFamily="34" charset="0"/>
                        <a:ea typeface="宋体" panose="02010600030101010101" pitchFamily="2" charset="-122"/>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833880" y="1997710"/>
            <a:ext cx="9875520" cy="308419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71755" indent="-71755">
              <a:buFont typeface="Arial" panose="020B0604020202020204" pitchFamily="34" charset="0"/>
              <a:buChar char="•"/>
              <a:defRPr/>
            </a:pPr>
            <a:r>
              <a:rPr lang="zh-CN" altLang="en-US" sz="2800" dirty="0">
                <a:sym typeface="+mn-ea"/>
              </a:rPr>
              <a:t>指企业采用了此前从未使用过的全新的营销概念或营销策略，主要涉及产品设计或包装、产品推广、产品销售渠道、产品定价等方面。</a:t>
            </a:r>
            <a:endParaRPr lang="zh-CN" altLang="en-US" sz="2800" dirty="0">
              <a:sym typeface="+mn-ea"/>
            </a:endParaRPr>
          </a:p>
          <a:p>
            <a:pPr marL="71755" indent="-71755">
              <a:buFont typeface="Arial" panose="020B0604020202020204" pitchFamily="34" charset="0"/>
              <a:buChar char="•"/>
              <a:defRPr/>
            </a:pPr>
            <a:r>
              <a:rPr lang="zh-CN" altLang="en-US" sz="2800" dirty="0">
                <a:solidFill>
                  <a:srgbClr val="FF0000"/>
                </a:solidFill>
                <a:sym typeface="+mn-ea"/>
              </a:rPr>
              <a:t>不包括</a:t>
            </a:r>
            <a:r>
              <a:rPr lang="zh-CN" altLang="en-US" sz="2800" dirty="0">
                <a:sym typeface="+mn-ea"/>
              </a:rPr>
              <a:t>季节性、周期性变化和其他常规的营销方式变化。</a:t>
            </a:r>
            <a:endParaRPr lang="zh-CN" altLang="en-US" sz="2800" dirty="0">
              <a:sym typeface="+mn-ea"/>
            </a:endParaRPr>
          </a:p>
          <a:p>
            <a:pPr marL="71755" indent="-71755">
              <a:buFont typeface="Arial" panose="020B0604020202020204" pitchFamily="34" charset="0"/>
              <a:buChar char="•"/>
              <a:defRPr/>
            </a:pPr>
            <a:r>
              <a:rPr lang="zh-CN" altLang="en-US" sz="2800" dirty="0">
                <a:sym typeface="+mn-ea"/>
              </a:rPr>
              <a:t>此处的“新”是指它对本企业而言必须是新的，但对于其他企业或整个市场而言不一定是新的。</a:t>
            </a:r>
            <a:endParaRPr lang="en-US" altLang="zh-CN" sz="2800" dirty="0">
              <a:latin typeface="黑体" panose="02010609060101010101" pitchFamily="49" charset="-122"/>
              <a:ea typeface="黑体" panose="02010609060101010101" pitchFamily="49" charset="-122"/>
            </a:endParaRPr>
          </a:p>
        </p:txBody>
      </p:sp>
      <p:sp>
        <p:nvSpPr>
          <p:cNvPr id="9" name="任意多边形 8"/>
          <p:cNvSpPr/>
          <p:nvPr/>
        </p:nvSpPr>
        <p:spPr>
          <a:xfrm>
            <a:off x="2286635" y="1718945"/>
            <a:ext cx="2419350"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2800" dirty="0">
                <a:latin typeface="黑体" panose="02010609060101010101" pitchFamily="49" charset="-122"/>
                <a:ea typeface="黑体" panose="02010609060101010101" pitchFamily="49" charset="-122"/>
                <a:sym typeface="+mn-ea"/>
              </a:rPr>
              <a:t>营销创新</a:t>
            </a:r>
            <a:endParaRPr lang="zh-CN" altLang="en-US" sz="2800" dirty="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538605" y="243205"/>
            <a:ext cx="9855200" cy="880110"/>
          </a:xfrm>
        </p:spPr>
        <p:txBody>
          <a:bodyPr>
            <a:normAutofit/>
          </a:bodyPr>
          <a:p>
            <a:pPr algn="l"/>
            <a:r>
              <a:rPr lang="en-US" altLang="zh-CN" sz="3600" dirty="0" smtClean="0">
                <a:latin typeface="黑体" panose="02010609060101010101" pitchFamily="49" charset="-122"/>
                <a:ea typeface="黑体" panose="02010609060101010101" pitchFamily="49" charset="-122"/>
                <a:cs typeface="黑体" panose="02010609060101010101" pitchFamily="49" charset="-122"/>
              </a:rPr>
              <a:t>2.1 </a:t>
            </a:r>
            <a:r>
              <a:rPr lang="zh-CN" altLang="en-US" sz="3600" dirty="0" smtClean="0">
                <a:latin typeface="黑体" panose="02010609060101010101" pitchFamily="49" charset="-122"/>
                <a:ea typeface="黑体" panose="02010609060101010101" pitchFamily="49" charset="-122"/>
                <a:cs typeface="黑体" panose="02010609060101010101" pitchFamily="49" charset="-122"/>
              </a:rPr>
              <a:t>指标解释</a:t>
            </a:r>
            <a:r>
              <a:rPr lang="en-US" altLang="zh-CN" sz="36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6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45615" y="-22860"/>
            <a:ext cx="7391400" cy="1143000"/>
          </a:xfrm>
        </p:spPr>
        <p:txBody>
          <a:bodyPr>
            <a:normAutofit/>
          </a:bodyPr>
          <a:lstStyle/>
          <a:p>
            <a:pPr algn="l"/>
            <a:r>
              <a:rPr lang="zh-CN" altLang="en-US" sz="3200" dirty="0"/>
              <a:t>营销</a:t>
            </a:r>
            <a:r>
              <a:rPr lang="zh-CN" altLang="en-US" sz="3200" dirty="0" smtClean="0"/>
              <a:t>创新案例</a:t>
            </a:r>
            <a:endParaRPr lang="zh-CN" altLang="en-US" sz="3200" dirty="0"/>
          </a:p>
        </p:txBody>
      </p:sp>
      <p:sp>
        <p:nvSpPr>
          <p:cNvPr id="3" name="文本框 2"/>
          <p:cNvSpPr txBox="1"/>
          <p:nvPr/>
        </p:nvSpPr>
        <p:spPr>
          <a:xfrm>
            <a:off x="1480185" y="1120140"/>
            <a:ext cx="10259695" cy="4399915"/>
          </a:xfrm>
          <a:prstGeom prst="rect">
            <a:avLst/>
          </a:prstGeom>
          <a:noFill/>
        </p:spPr>
        <p:txBody>
          <a:bodyPr wrap="square" rtlCol="0" anchor="t">
            <a:spAutoFit/>
          </a:bodyPr>
          <a:p>
            <a:r>
              <a:rPr lang="zh-CN" altLang="en-US" sz="2800" dirty="0" smtClean="0">
                <a:solidFill>
                  <a:srgbClr val="FF0000"/>
                </a:solidFill>
                <a:sym typeface="+mn-ea"/>
              </a:rPr>
              <a:t>产品设计或包装</a:t>
            </a:r>
            <a:r>
              <a:rPr lang="zh-CN" altLang="en-US" sz="2800" dirty="0" smtClean="0">
                <a:sym typeface="+mn-ea"/>
              </a:rPr>
              <a:t>方面营销创新的例子：</a:t>
            </a:r>
            <a:endParaRPr lang="zh-CN" altLang="en-US" sz="2800" dirty="0" smtClean="0">
              <a:sym typeface="+mn-ea"/>
            </a:endParaRPr>
          </a:p>
          <a:p>
            <a:r>
              <a:rPr lang="zh-CN" altLang="en-US" sz="2800" dirty="0" smtClean="0">
                <a:sym typeface="+mn-ea"/>
              </a:rPr>
              <a:t>为特定消费群体推出饮料新口味、现有产品的创意设计等；</a:t>
            </a:r>
            <a:endParaRPr lang="zh-CN" altLang="en-US" sz="2800" dirty="0" smtClean="0">
              <a:sym typeface="+mn-ea"/>
            </a:endParaRPr>
          </a:p>
          <a:p>
            <a:r>
              <a:rPr lang="zh-CN" altLang="en-US" sz="2800" dirty="0" smtClean="0">
                <a:solidFill>
                  <a:srgbClr val="FF0000"/>
                </a:solidFill>
                <a:sym typeface="+mn-ea"/>
              </a:rPr>
              <a:t>产品推广</a:t>
            </a:r>
            <a:r>
              <a:rPr lang="zh-CN" altLang="en-US" sz="2800" dirty="0" smtClean="0">
                <a:sym typeface="+mn-ea"/>
              </a:rPr>
              <a:t>方面营销创新的例子：</a:t>
            </a:r>
            <a:endParaRPr lang="zh-CN" altLang="en-US" sz="2800" dirty="0" smtClean="0">
              <a:sym typeface="+mn-ea"/>
            </a:endParaRPr>
          </a:p>
          <a:p>
            <a:r>
              <a:rPr lang="zh-CN" altLang="en-US" sz="2800" dirty="0" smtClean="0">
                <a:sym typeface="+mn-ea"/>
              </a:rPr>
              <a:t>首次使用新型广告媒体、全新品牌形象、推出会员卡等</a:t>
            </a:r>
            <a:endParaRPr lang="zh-CN" altLang="en-US" sz="2800" dirty="0" smtClean="0">
              <a:sym typeface="+mn-ea"/>
            </a:endParaRPr>
          </a:p>
          <a:p>
            <a:r>
              <a:rPr lang="zh-CN" altLang="en-US" sz="2800" dirty="0" smtClean="0">
                <a:solidFill>
                  <a:srgbClr val="FF0000"/>
                </a:solidFill>
                <a:sym typeface="+mn-ea"/>
              </a:rPr>
              <a:t>产品（服务）销售渠道</a:t>
            </a:r>
            <a:r>
              <a:rPr lang="zh-CN" altLang="en-US" sz="2800" dirty="0" smtClean="0">
                <a:sym typeface="+mn-ea"/>
              </a:rPr>
              <a:t>方面营销创新的例子：</a:t>
            </a:r>
            <a:endParaRPr lang="zh-CN" altLang="en-US" sz="2800" dirty="0" smtClean="0">
              <a:sym typeface="+mn-ea"/>
            </a:endParaRPr>
          </a:p>
          <a:p>
            <a:r>
              <a:rPr lang="zh-CN" altLang="en-US" sz="2800" dirty="0" smtClean="0">
                <a:sym typeface="+mn-ea"/>
              </a:rPr>
              <a:t>首次使用直销、特许经营、独家零售、电子商务等；</a:t>
            </a:r>
            <a:endParaRPr lang="zh-CN" altLang="en-US" sz="2800" dirty="0" smtClean="0">
              <a:sym typeface="+mn-ea"/>
            </a:endParaRPr>
          </a:p>
          <a:p>
            <a:r>
              <a:rPr lang="zh-CN" altLang="en-US" sz="2800" dirty="0" smtClean="0">
                <a:solidFill>
                  <a:srgbClr val="FF0000"/>
                </a:solidFill>
                <a:sym typeface="+mn-ea"/>
              </a:rPr>
              <a:t>产品定价</a:t>
            </a:r>
            <a:r>
              <a:rPr lang="zh-CN" altLang="en-US" sz="2800" dirty="0" smtClean="0">
                <a:sym typeface="+mn-ea"/>
              </a:rPr>
              <a:t>方面营销创新的例子：</a:t>
            </a:r>
            <a:endParaRPr lang="zh-CN" altLang="en-US" sz="2800" dirty="0" smtClean="0">
              <a:sym typeface="+mn-ea"/>
            </a:endParaRPr>
          </a:p>
          <a:p>
            <a:r>
              <a:rPr lang="zh-CN" altLang="en-US" sz="2800" dirty="0" smtClean="0">
                <a:sym typeface="+mn-ea"/>
              </a:rPr>
              <a:t>首次使用自动调价、折扣系统等。</a:t>
            </a:r>
            <a:endParaRPr lang="zh-CN" altLang="en-US" sz="2800" b="0" dirty="0" smtClean="0">
              <a:solidFill>
                <a:schemeClr val="tx1"/>
              </a:solidFill>
            </a:endParaRPr>
          </a:p>
          <a:p>
            <a:endParaRPr lang="zh-CN" altLang="en-US" sz="2800" b="0" dirty="0" smtClean="0">
              <a:solidFill>
                <a:schemeClr val="tx1"/>
              </a:solidFill>
            </a:endParaRPr>
          </a:p>
          <a:p>
            <a:endParaRPr lang="zh-CN" altLang="en-US" sz="2800" b="0" dirty="0" smtClean="0">
              <a:solidFill>
                <a:schemeClr val="tx1"/>
              </a:solidFill>
            </a:endParaRPr>
          </a:p>
        </p:txBody>
      </p:sp>
      <p:pic>
        <p:nvPicPr>
          <p:cNvPr id="7" name="图片 6" descr="timg"/>
          <p:cNvPicPr>
            <a:picLocks noChangeAspect="1"/>
          </p:cNvPicPr>
          <p:nvPr/>
        </p:nvPicPr>
        <p:blipFill>
          <a:blip r:embed="rId1"/>
          <a:stretch>
            <a:fillRect/>
          </a:stretch>
        </p:blipFill>
        <p:spPr>
          <a:xfrm>
            <a:off x="8667750" y="4714875"/>
            <a:ext cx="3524250" cy="214312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983615" y="558800"/>
            <a:ext cx="10415270" cy="5404485"/>
          </a:xfrm>
          <a:prstGeom prst="rect">
            <a:avLst/>
          </a:prstGeom>
        </p:spPr>
      </p:pic>
      <p:sp>
        <p:nvSpPr>
          <p:cNvPr id="5" name="矩形 4"/>
          <p:cNvSpPr/>
          <p:nvPr/>
        </p:nvSpPr>
        <p:spPr>
          <a:xfrm>
            <a:off x="1663700" y="5208905"/>
            <a:ext cx="9648825" cy="680720"/>
          </a:xfrm>
          <a:prstGeom prst="rect">
            <a:avLst/>
          </a:prstGeom>
          <a:noFill/>
          <a:ln w="28575" cmpd="sng">
            <a:solidFill>
              <a:srgbClr val="FF0000"/>
            </a:solidFill>
            <a:prstDash val="solid"/>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0" bldLvl="0" animBg="1"/>
      <p:bldP spid="5"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458470" y="1539240"/>
            <a:ext cx="11699240" cy="3767455"/>
          </a:xfrm>
          <a:prstGeom prst="rect">
            <a:avLst/>
          </a:prstGeom>
        </p:spPr>
      </p:pic>
      <p:cxnSp>
        <p:nvCxnSpPr>
          <p:cNvPr id="3" name="直接连接符 2"/>
          <p:cNvCxnSpPr/>
          <p:nvPr/>
        </p:nvCxnSpPr>
        <p:spPr>
          <a:xfrm>
            <a:off x="11229340" y="2311400"/>
            <a:ext cx="749935"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7" name="矩形 6"/>
          <p:cNvSpPr/>
          <p:nvPr/>
        </p:nvSpPr>
        <p:spPr>
          <a:xfrm>
            <a:off x="1250950" y="2311400"/>
            <a:ext cx="3665220" cy="276860"/>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8" name="矩形 7"/>
          <p:cNvSpPr/>
          <p:nvPr/>
        </p:nvSpPr>
        <p:spPr>
          <a:xfrm>
            <a:off x="1250950" y="2933065"/>
            <a:ext cx="4251960" cy="326390"/>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矩形 8"/>
          <p:cNvSpPr/>
          <p:nvPr/>
        </p:nvSpPr>
        <p:spPr>
          <a:xfrm>
            <a:off x="1250950" y="4225290"/>
            <a:ext cx="4490085" cy="325755"/>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3" name="文本框 12"/>
          <p:cNvSpPr txBox="1"/>
          <p:nvPr>
            <p:custDataLst>
              <p:tags r:id="rId2"/>
            </p:custDataLst>
          </p:nvPr>
        </p:nvSpPr>
        <p:spPr>
          <a:xfrm>
            <a:off x="11229340" y="2311400"/>
            <a:ext cx="1339850" cy="368300"/>
          </a:xfrm>
          <a:prstGeom prst="rect">
            <a:avLst/>
          </a:prstGeom>
          <a:noFill/>
        </p:spPr>
        <p:txBody>
          <a:bodyPr wrap="square" rtlCol="0">
            <a:spAutoFit/>
          </a:bodyPr>
          <a:p>
            <a:r>
              <a:rPr lang="en-US" altLang="zh-CN">
                <a:solidFill>
                  <a:srgbClr val="FF0000"/>
                </a:solidFill>
              </a:rPr>
              <a:t>3 1 7</a:t>
            </a:r>
            <a:endParaRPr lang="en-US" altLang="zh-C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bldLvl="0" animBg="1"/>
      <p:bldP spid="8" grpId="0" bldLvl="0" animBg="1"/>
      <p:bldP spid="9" grpId="0" bldLvl="0" animBg="1"/>
      <p:bldP spid="7" grpId="1" animBg="1"/>
      <p:bldP spid="8" grpId="1" animBg="1"/>
      <p:bldP spid="9" grpId="1" animBg="1"/>
      <p:bldP spid="13" grpId="0"/>
      <p:bldP spid="13"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1833880" y="1997710"/>
            <a:ext cx="9875520" cy="210566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ln>
            <a:solidFill>
              <a:schemeClr val="accent2"/>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marL="71755" indent="-71755">
              <a:buFont typeface="Arial" panose="020B0604020202020204" pitchFamily="34" charset="0"/>
              <a:buChar char="•"/>
              <a:defRPr/>
            </a:pPr>
            <a:r>
              <a:rPr lang="zh-CN" altLang="en-US" sz="2800" dirty="0" smtClean="0">
                <a:sym typeface="+mn-ea"/>
              </a:rPr>
              <a:t>指</a:t>
            </a:r>
            <a:r>
              <a:rPr lang="zh-CN" altLang="en-US" sz="2800" dirty="0">
                <a:sym typeface="+mn-ea"/>
              </a:rPr>
              <a:t>企业与其他企业或机构共同开展产品或工艺创新活动。创新合作要求企业必须是积极主动参与的，不包括纯外包项目，双方不一定要取得商业利益。</a:t>
            </a:r>
            <a:endParaRPr lang="en-US" altLang="zh-CN" sz="2800" dirty="0">
              <a:latin typeface="黑体" panose="02010609060101010101" pitchFamily="49" charset="-122"/>
              <a:ea typeface="黑体" panose="02010609060101010101" pitchFamily="49" charset="-122"/>
            </a:endParaRPr>
          </a:p>
        </p:txBody>
      </p:sp>
      <p:sp>
        <p:nvSpPr>
          <p:cNvPr id="9" name="任意多边形 8"/>
          <p:cNvSpPr/>
          <p:nvPr/>
        </p:nvSpPr>
        <p:spPr>
          <a:xfrm>
            <a:off x="2286635" y="1718945"/>
            <a:ext cx="2280920" cy="50165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lstStyle/>
          <a:p>
            <a:pPr algn="ctr" defTabSz="755650">
              <a:lnSpc>
                <a:spcPct val="90000"/>
              </a:lnSpc>
              <a:spcAft>
                <a:spcPct val="35000"/>
              </a:spcAft>
              <a:defRPr/>
            </a:pPr>
            <a:r>
              <a:rPr lang="zh-CN" altLang="en-US" sz="2800" dirty="0" smtClean="0">
                <a:latin typeface="黑体" panose="02010609060101010101" pitchFamily="49" charset="-122"/>
                <a:ea typeface="黑体" panose="02010609060101010101" pitchFamily="49" charset="-122"/>
                <a:cs typeface="黑体" panose="02010609060101010101" pitchFamily="49" charset="-122"/>
                <a:sym typeface="+mn-ea"/>
              </a:rPr>
              <a:t>创新</a:t>
            </a:r>
            <a:r>
              <a:rPr lang="zh-CN" altLang="en-US" sz="2800" dirty="0">
                <a:latin typeface="黑体" panose="02010609060101010101" pitchFamily="49" charset="-122"/>
                <a:ea typeface="黑体" panose="02010609060101010101" pitchFamily="49" charset="-122"/>
                <a:cs typeface="黑体" panose="02010609060101010101" pitchFamily="49" charset="-122"/>
                <a:sym typeface="+mn-ea"/>
              </a:rPr>
              <a:t>合作</a:t>
            </a:r>
            <a:endParaRPr lang="zh-CN" altLang="en-US" sz="2800" dirty="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a:xfrm>
            <a:off x="1538605" y="243205"/>
            <a:ext cx="9855200" cy="880110"/>
          </a:xfrm>
        </p:spPr>
        <p:txBody>
          <a:bodyPr>
            <a:normAutofit/>
          </a:bodyPr>
          <a:p>
            <a:pPr algn="l"/>
            <a:r>
              <a:rPr lang="en-US" altLang="zh-CN" sz="3600" dirty="0" smtClean="0">
                <a:latin typeface="黑体" panose="02010609060101010101" pitchFamily="49" charset="-122"/>
                <a:ea typeface="黑体" panose="02010609060101010101" pitchFamily="49" charset="-122"/>
                <a:cs typeface="黑体" panose="02010609060101010101" pitchFamily="49" charset="-122"/>
              </a:rPr>
              <a:t>2.1 </a:t>
            </a:r>
            <a:r>
              <a:rPr lang="zh-CN" altLang="en-US" sz="3600" dirty="0" smtClean="0">
                <a:latin typeface="黑体" panose="02010609060101010101" pitchFamily="49" charset="-122"/>
                <a:ea typeface="黑体" panose="02010609060101010101" pitchFamily="49" charset="-122"/>
                <a:cs typeface="黑体" panose="02010609060101010101" pitchFamily="49" charset="-122"/>
              </a:rPr>
              <a:t>指标解释</a:t>
            </a:r>
            <a:r>
              <a:rPr lang="en-US" altLang="zh-CN" sz="3600" dirty="0" smtClean="0">
                <a:latin typeface="黑体" panose="02010609060101010101" pitchFamily="49" charset="-122"/>
                <a:ea typeface="黑体" panose="02010609060101010101" pitchFamily="49" charset="-122"/>
                <a:cs typeface="黑体" panose="02010609060101010101" pitchFamily="49" charset="-122"/>
              </a:rPr>
              <a:t> </a:t>
            </a:r>
            <a:endParaRPr lang="zh-CN" altLang="en-US" sz="3600"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1882140" y="308610"/>
            <a:ext cx="8427720" cy="6400800"/>
          </a:xfrm>
          <a:prstGeom prst="rect">
            <a:avLst/>
          </a:prstGeom>
        </p:spPr>
      </p:pic>
      <p:sp>
        <p:nvSpPr>
          <p:cNvPr id="5" name="矩形 4"/>
          <p:cNvSpPr/>
          <p:nvPr/>
        </p:nvSpPr>
        <p:spPr>
          <a:xfrm>
            <a:off x="2299970" y="1000760"/>
            <a:ext cx="4034790" cy="229235"/>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0" bldLvl="0" animBg="1"/>
      <p:bldP spid="5"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1661160" y="56515"/>
            <a:ext cx="8869045" cy="6736080"/>
          </a:xfrm>
          <a:prstGeom prst="rect">
            <a:avLst/>
          </a:prstGeom>
        </p:spPr>
      </p:pic>
      <p:sp>
        <p:nvSpPr>
          <p:cNvPr id="5" name="心形 4"/>
          <p:cNvSpPr/>
          <p:nvPr/>
        </p:nvSpPr>
        <p:spPr>
          <a:xfrm>
            <a:off x="2322830" y="1482725"/>
            <a:ext cx="187960" cy="178435"/>
          </a:xfrm>
          <a:prstGeom prst="heart">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8" name="心形 7"/>
          <p:cNvSpPr/>
          <p:nvPr/>
        </p:nvSpPr>
        <p:spPr>
          <a:xfrm>
            <a:off x="2322830" y="1980565"/>
            <a:ext cx="187960" cy="178435"/>
          </a:xfrm>
          <a:prstGeom prst="heart">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心形 8"/>
          <p:cNvSpPr/>
          <p:nvPr/>
        </p:nvSpPr>
        <p:spPr>
          <a:xfrm>
            <a:off x="2322830" y="2823845"/>
            <a:ext cx="187960" cy="178435"/>
          </a:xfrm>
          <a:prstGeom prst="heart">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cxnSp>
        <p:nvCxnSpPr>
          <p:cNvPr id="14" name="直接连接符 13"/>
          <p:cNvCxnSpPr/>
          <p:nvPr/>
        </p:nvCxnSpPr>
        <p:spPr>
          <a:xfrm flipV="1">
            <a:off x="7129145" y="4495165"/>
            <a:ext cx="3169920" cy="635"/>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5" name="矩形 14"/>
          <p:cNvSpPr/>
          <p:nvPr/>
        </p:nvSpPr>
        <p:spPr>
          <a:xfrm>
            <a:off x="2228215" y="3881120"/>
            <a:ext cx="5258435" cy="271780"/>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6" name="文本框 15"/>
          <p:cNvSpPr txBox="1"/>
          <p:nvPr/>
        </p:nvSpPr>
        <p:spPr>
          <a:xfrm>
            <a:off x="9745980" y="3166745"/>
            <a:ext cx="2175510" cy="368300"/>
          </a:xfrm>
          <a:prstGeom prst="rect">
            <a:avLst/>
          </a:prstGeom>
          <a:noFill/>
        </p:spPr>
        <p:txBody>
          <a:bodyPr wrap="square" rtlCol="0">
            <a:spAutoFit/>
          </a:bodyPr>
          <a:p>
            <a:r>
              <a:rPr lang="en-US" altLang="zh-CN">
                <a:solidFill>
                  <a:srgbClr val="FF0000"/>
                </a:solidFill>
              </a:rPr>
              <a:t>7  3  1</a:t>
            </a:r>
            <a:endParaRPr lang="en-US" altLang="zh-CN">
              <a:solidFill>
                <a:srgbClr val="FF0000"/>
              </a:solidFill>
            </a:endParaRPr>
          </a:p>
        </p:txBody>
      </p:sp>
      <p:cxnSp>
        <p:nvCxnSpPr>
          <p:cNvPr id="7" name="直接连接符 6"/>
          <p:cNvCxnSpPr/>
          <p:nvPr/>
        </p:nvCxnSpPr>
        <p:spPr>
          <a:xfrm>
            <a:off x="6576060" y="3881120"/>
            <a:ext cx="3867785" cy="635"/>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7" name="太阳形 16"/>
          <p:cNvSpPr/>
          <p:nvPr/>
        </p:nvSpPr>
        <p:spPr>
          <a:xfrm>
            <a:off x="4230370" y="4665980"/>
            <a:ext cx="296545" cy="236855"/>
          </a:xfrm>
          <a:prstGeom prst="sun">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8" name="太阳形 17"/>
          <p:cNvSpPr/>
          <p:nvPr/>
        </p:nvSpPr>
        <p:spPr>
          <a:xfrm>
            <a:off x="4230370" y="5340350"/>
            <a:ext cx="296545" cy="236855"/>
          </a:xfrm>
          <a:prstGeom prst="sun">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9" name="文本框 18"/>
          <p:cNvSpPr txBox="1"/>
          <p:nvPr/>
        </p:nvSpPr>
        <p:spPr>
          <a:xfrm>
            <a:off x="2798445" y="4385310"/>
            <a:ext cx="2284095" cy="368300"/>
          </a:xfrm>
          <a:prstGeom prst="rect">
            <a:avLst/>
          </a:prstGeom>
          <a:noFill/>
        </p:spPr>
        <p:txBody>
          <a:bodyPr wrap="square" rtlCol="0">
            <a:spAutoFit/>
          </a:bodyPr>
          <a:p>
            <a:r>
              <a:rPr lang="en-US" altLang="zh-CN">
                <a:solidFill>
                  <a:srgbClr val="FF0000"/>
                </a:solidFill>
              </a:rPr>
              <a:t>1  4</a:t>
            </a:r>
            <a:endParaRPr lang="en-US" altLang="zh-CN">
              <a:solidFill>
                <a:srgbClr val="FF0000"/>
              </a:solidFill>
            </a:endParaRPr>
          </a:p>
        </p:txBody>
      </p:sp>
      <p:sp>
        <p:nvSpPr>
          <p:cNvPr id="23" name="心形 22"/>
          <p:cNvSpPr/>
          <p:nvPr/>
        </p:nvSpPr>
        <p:spPr>
          <a:xfrm>
            <a:off x="2322830" y="3303270"/>
            <a:ext cx="187960" cy="178435"/>
          </a:xfrm>
          <a:prstGeom prst="heart">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cBhvr>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heckerboard(across)">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to="" calcmode="lin" valueType="num">
                                      <p:cBhvr>
                                        <p:cTn id="40" dur="1" fill="hold"/>
                                        <p:tgtEl>
                                          <p:spTgt spid="14"/>
                                        </p:tgtEl>
                                      </p:cBhvr>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0" animBg="1"/>
      <p:bldP spid="8" grpId="0" animBg="1"/>
      <p:bldP spid="9" grpId="0" animBg="1"/>
      <p:bldP spid="5" grpId="1" animBg="1"/>
      <p:bldP spid="8" grpId="1" animBg="1"/>
      <p:bldP spid="9" grpId="1" animBg="1"/>
      <p:bldP spid="23" grpId="0" bldLvl="0" animBg="1"/>
      <p:bldP spid="23" grpId="1" animBg="1"/>
      <p:bldP spid="16" grpId="0"/>
      <p:bldP spid="16" grpId="1"/>
      <p:bldP spid="15" grpId="0" animBg="1"/>
      <p:bldP spid="15" grpId="1" animBg="1"/>
      <p:bldP spid="17" grpId="0" animBg="1"/>
      <p:bldP spid="18" grpId="0" animBg="1"/>
      <p:bldP spid="17" grpId="1" animBg="1"/>
      <p:bldP spid="18" grpId="1" animBg="1"/>
      <p:bldP spid="19" grpId="0"/>
      <p:bldP spid="19"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286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3" name="图片 2"/>
          <p:cNvPicPr>
            <a:picLocks noChangeAspect="1"/>
          </p:cNvPicPr>
          <p:nvPr/>
        </p:nvPicPr>
        <p:blipFill>
          <a:blip r:embed="rId1"/>
          <a:stretch>
            <a:fillRect/>
          </a:stretch>
        </p:blipFill>
        <p:spPr>
          <a:xfrm>
            <a:off x="813435" y="1580515"/>
            <a:ext cx="10587990" cy="3688080"/>
          </a:xfrm>
          <a:prstGeom prst="rect">
            <a:avLst/>
          </a:prstGeom>
        </p:spPr>
      </p:pic>
      <p:cxnSp>
        <p:nvCxnSpPr>
          <p:cNvPr id="14" name="直接连接符 13"/>
          <p:cNvCxnSpPr/>
          <p:nvPr/>
        </p:nvCxnSpPr>
        <p:spPr>
          <a:xfrm>
            <a:off x="7308215" y="2430145"/>
            <a:ext cx="3829685" cy="0"/>
          </a:xfrm>
          <a:prstGeom prst="line">
            <a:avLst/>
          </a:prstGeom>
          <a:solidFill>
            <a:schemeClr val="accent1"/>
          </a:solidFill>
          <a:ln w="28575" cap="flat" cmpd="sng" algn="ctr">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603250" y="1227455"/>
            <a:ext cx="10984865" cy="4394200"/>
          </a:xfrm>
          <a:prstGeom prst="rect">
            <a:avLst/>
          </a:prstGeom>
        </p:spPr>
      </p:pic>
      <p:cxnSp>
        <p:nvCxnSpPr>
          <p:cNvPr id="5" name="直接连接符 4"/>
          <p:cNvCxnSpPr/>
          <p:nvPr/>
        </p:nvCxnSpPr>
        <p:spPr>
          <a:xfrm>
            <a:off x="7205980" y="2010410"/>
            <a:ext cx="4154805"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7" name="十字星 6"/>
          <p:cNvSpPr/>
          <p:nvPr/>
        </p:nvSpPr>
        <p:spPr>
          <a:xfrm>
            <a:off x="4833620" y="2267585"/>
            <a:ext cx="197485" cy="257175"/>
          </a:xfrm>
          <a:prstGeom prst="star4">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8" name="十字星 7"/>
          <p:cNvSpPr/>
          <p:nvPr/>
        </p:nvSpPr>
        <p:spPr>
          <a:xfrm>
            <a:off x="3858895" y="3119120"/>
            <a:ext cx="197485" cy="257175"/>
          </a:xfrm>
          <a:prstGeom prst="star4">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十字星 8"/>
          <p:cNvSpPr/>
          <p:nvPr/>
        </p:nvSpPr>
        <p:spPr>
          <a:xfrm>
            <a:off x="4401185" y="4170680"/>
            <a:ext cx="197485" cy="257175"/>
          </a:xfrm>
          <a:prstGeom prst="star4">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0" name="文本框 9"/>
          <p:cNvSpPr txBox="1"/>
          <p:nvPr/>
        </p:nvSpPr>
        <p:spPr>
          <a:xfrm>
            <a:off x="5031105" y="1934210"/>
            <a:ext cx="3441065" cy="460375"/>
          </a:xfrm>
          <a:prstGeom prst="rect">
            <a:avLst/>
          </a:prstGeom>
          <a:noFill/>
        </p:spPr>
        <p:txBody>
          <a:bodyPr wrap="square" rtlCol="0">
            <a:spAutoFit/>
          </a:bodyPr>
          <a:p>
            <a:r>
              <a:rPr lang="en-US" altLang="zh-CN" sz="2400">
                <a:solidFill>
                  <a:srgbClr val="FF0000"/>
                </a:solidFill>
                <a:effectLst/>
              </a:rPr>
              <a:t>8  1  4</a:t>
            </a:r>
            <a:endParaRPr lang="en-US" altLang="zh-CN" sz="2400">
              <a:solidFill>
                <a:srgbClr val="FF0000"/>
              </a:solidFill>
              <a:effectLst/>
            </a:endParaRPr>
          </a:p>
        </p:txBody>
      </p:sp>
      <p:cxnSp>
        <p:nvCxnSpPr>
          <p:cNvPr id="11" name="直接连接符 10"/>
          <p:cNvCxnSpPr/>
          <p:nvPr/>
        </p:nvCxnSpPr>
        <p:spPr>
          <a:xfrm>
            <a:off x="1393825" y="2267585"/>
            <a:ext cx="2882265" cy="0"/>
          </a:xfrm>
          <a:prstGeom prst="line">
            <a:avLst/>
          </a:prstGeom>
          <a:solidFill>
            <a:schemeClr val="accent1"/>
          </a:solidFill>
          <a:ln w="28575" cap="flat" cmpd="sng" algn="ctr">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bldLvl="0" animBg="1"/>
      <p:bldP spid="8" grpId="0" bldLvl="0" animBg="1"/>
      <p:bldP spid="9" grpId="0" bldLvl="0" animBg="1"/>
      <p:bldP spid="7" grpId="1" animBg="1"/>
      <p:bldP spid="8" grpId="1" animBg="1"/>
      <p:bldP spid="9"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2286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518160" y="1758315"/>
            <a:ext cx="11178540" cy="3332480"/>
          </a:xfrm>
          <a:prstGeom prst="rect">
            <a:avLst/>
          </a:prstGeom>
        </p:spPr>
      </p:pic>
    </p:spTree>
  </p:cSld>
  <p:clrMapOvr>
    <a:masterClrMapping/>
  </p:clrMapOvr>
  <p:timing>
    <p:tnLst>
      <p:par>
        <p:cTn id="1" dur="indefinite" restart="never" nodeType="tmRoot"/>
      </p:par>
    </p:tnLst>
    <p:bldLst>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1922463" y="351171"/>
            <a:ext cx="9855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FontTx/>
              <a:buNone/>
            </a:pPr>
            <a:r>
              <a:rPr lang="en-US" altLang="zh-CN" b="1" dirty="0" smtClean="0">
                <a:latin typeface="黑体" panose="02010609060101010101" pitchFamily="49" charset="-122"/>
                <a:ea typeface="黑体" panose="02010609060101010101" pitchFamily="49" charset="-122"/>
              </a:rPr>
              <a:t>1.3 </a:t>
            </a:r>
            <a:r>
              <a:rPr lang="zh-CN" altLang="en-US" b="1" dirty="0">
                <a:sym typeface="+mn-ea"/>
              </a:rPr>
              <a:t>报送地址</a:t>
            </a:r>
            <a:endParaRPr lang="zh-CN" altLang="en-US" b="1" dirty="0" smtClean="0">
              <a:latin typeface="黑体" panose="02010609060101010101" pitchFamily="49" charset="-122"/>
              <a:ea typeface="黑体" panose="02010609060101010101" pitchFamily="49" charset="-122"/>
            </a:endParaRPr>
          </a:p>
        </p:txBody>
      </p:sp>
      <p:sp>
        <p:nvSpPr>
          <p:cNvPr id="2" name="文本框 1"/>
          <p:cNvSpPr txBox="1"/>
          <p:nvPr/>
        </p:nvSpPr>
        <p:spPr>
          <a:xfrm>
            <a:off x="1752600" y="1682115"/>
            <a:ext cx="10195560" cy="521970"/>
          </a:xfrm>
          <a:prstGeom prst="rect">
            <a:avLst/>
          </a:prstGeom>
          <a:noFill/>
        </p:spPr>
        <p:txBody>
          <a:bodyPr wrap="square" rtlCol="0">
            <a:spAutoFit/>
          </a:bodyPr>
          <a:p>
            <a:pPr marL="0" lvl="0" algn="l" defTabSz="914400">
              <a:buClrTx/>
              <a:buSzTx/>
              <a:buFontTx/>
              <a:buNone/>
            </a:pPr>
            <a:r>
              <a:rPr lang="zh-CN" altLang="en-US" sz="2800" dirty="0">
                <a:solidFill>
                  <a:schemeClr val="dk1"/>
                </a:solidFill>
                <a:latin typeface="隶书" panose="02010509060101010101" pitchFamily="49" charset="-122"/>
                <a:ea typeface="隶书" panose="02010509060101010101" pitchFamily="49" charset="-122"/>
                <a:cs typeface="隶书" panose="02010509060101010101" pitchFamily="49" charset="-122"/>
                <a:sym typeface="+mn-ea"/>
              </a:rPr>
              <a:t>http://lwzb.gdstats.gov.cn/bjstat_web/login.do</a:t>
            </a:r>
            <a:endParaRPr lang="zh-CN" altLang="en-US" sz="2800" b="1" dirty="0">
              <a:sym typeface="+mn-ea"/>
            </a:endParaRPr>
          </a:p>
        </p:txBody>
      </p:sp>
      <p:sp>
        <p:nvSpPr>
          <p:cNvPr id="3" name="文本框 2"/>
          <p:cNvSpPr txBox="1"/>
          <p:nvPr/>
        </p:nvSpPr>
        <p:spPr>
          <a:xfrm>
            <a:off x="1758315" y="2959735"/>
            <a:ext cx="10140315" cy="1076325"/>
          </a:xfrm>
          <a:prstGeom prst="rect">
            <a:avLst/>
          </a:prstGeom>
          <a:noFill/>
        </p:spPr>
        <p:txBody>
          <a:bodyPr wrap="square" rtlCol="0">
            <a:spAutoFit/>
          </a:bodyPr>
          <a:p>
            <a:pPr marL="457200" indent="-457200">
              <a:buFont typeface="Arial" panose="020B0604020202020204" pitchFamily="34" charset="0"/>
              <a:buChar char="•"/>
            </a:pPr>
            <a:r>
              <a:rPr lang="en-US" altLang="zh-CN" sz="3200">
                <a:latin typeface="黑体" panose="02010609060101010101" pitchFamily="49" charset="-122"/>
                <a:ea typeface="黑体" panose="02010609060101010101" pitchFamily="49" charset="-122"/>
                <a:cs typeface="黑体" panose="02010609060101010101" pitchFamily="49" charset="-122"/>
              </a:rPr>
              <a:t>“</a:t>
            </a:r>
            <a:r>
              <a:rPr lang="zh-CN" altLang="en-US" sz="3200">
                <a:latin typeface="黑体" panose="02010609060101010101" pitchFamily="49" charset="-122"/>
                <a:ea typeface="黑体" panose="02010609060101010101" pitchFamily="49" charset="-122"/>
                <a:cs typeface="黑体" panose="02010609060101010101" pitchFamily="49" charset="-122"/>
              </a:rPr>
              <a:t>广州市统计局</a:t>
            </a:r>
            <a:r>
              <a:rPr lang="en-US" altLang="zh-CN" sz="3200">
                <a:latin typeface="黑体" panose="02010609060101010101" pitchFamily="49" charset="-122"/>
                <a:ea typeface="黑体" panose="02010609060101010101" pitchFamily="49" charset="-122"/>
                <a:cs typeface="黑体" panose="02010609060101010101" pitchFamily="49" charset="-122"/>
              </a:rPr>
              <a:t>”——“统计联网直报（广东）”——“</a:t>
            </a:r>
            <a:r>
              <a:rPr lang="zh-CN" altLang="en-US" sz="3200">
                <a:latin typeface="黑体" panose="02010609060101010101" pitchFamily="49" charset="-122"/>
                <a:ea typeface="黑体" panose="02010609060101010101" pitchFamily="49" charset="-122"/>
                <a:cs typeface="黑体" panose="02010609060101010101" pitchFamily="49" charset="-122"/>
              </a:rPr>
              <a:t>基层单位入口</a:t>
            </a:r>
            <a:r>
              <a:rPr lang="en-US" altLang="zh-CN" sz="3200">
                <a:latin typeface="黑体" panose="02010609060101010101" pitchFamily="49" charset="-122"/>
                <a:ea typeface="黑体" panose="02010609060101010101" pitchFamily="49" charset="-122"/>
                <a:cs typeface="黑体" panose="02010609060101010101" pitchFamily="49" charset="-122"/>
              </a:rPr>
              <a:t>”</a:t>
            </a:r>
            <a:endParaRPr lang="en-US" altLang="zh-CN" sz="3200">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descr="1Q`Z51Z{9NTKC00LY45K6%2"/>
          <p:cNvPicPr>
            <a:picLocks noChangeAspect="1"/>
          </p:cNvPicPr>
          <p:nvPr/>
        </p:nvPicPr>
        <p:blipFill>
          <a:blip r:embed="rId1"/>
          <a:stretch>
            <a:fillRect/>
          </a:stretch>
        </p:blipFill>
        <p:spPr>
          <a:xfrm>
            <a:off x="2139950" y="4035425"/>
            <a:ext cx="8190865" cy="2331085"/>
          </a:xfrm>
          <a:prstGeom prst="rect">
            <a:avLst/>
          </a:prstGeom>
        </p:spPr>
      </p:pic>
      <p:sp>
        <p:nvSpPr>
          <p:cNvPr id="6" name="椭圆 5"/>
          <p:cNvSpPr/>
          <p:nvPr/>
        </p:nvSpPr>
        <p:spPr>
          <a:xfrm>
            <a:off x="2336800" y="5069205"/>
            <a:ext cx="1670050" cy="513715"/>
          </a:xfrm>
          <a:prstGeom prst="ellipse">
            <a:avLst/>
          </a:prstGeom>
          <a:noFill/>
          <a:ln>
            <a:solidFill>
              <a:srgbClr val="FF0000"/>
            </a:solidFill>
          </a:ln>
          <a:extLst>
            <a:ext uri="{909E8E84-426E-40DD-AFC4-6F175D3DCCD1}">
              <a14:hiddenFill xmlns:a14="http://schemas.microsoft.com/office/drawing/2010/main">
                <a:solidFill>
                  <a:schemeClr val="lt1">
                    <a:alpha val="90000"/>
                    <a:hueOff val="0"/>
                    <a:satOff val="0"/>
                    <a:lumOff val="0"/>
                    <a:alphaOff val="0"/>
                  </a:schemeClr>
                </a:solidFill>
              </a14:hiddenFill>
            </a:ext>
          </a:extLst>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defRPr/>
            </a:pP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517650" y="1123950"/>
            <a:ext cx="10426065" cy="4114800"/>
          </a:xfrm>
        </p:spPr>
        <p:txBody>
          <a:bodyPr/>
          <a:p>
            <a:r>
              <a:rPr lang="zh-CN" altLang="en-US">
                <a:solidFill>
                  <a:srgbClr val="FF0000"/>
                </a:solidFill>
              </a:rPr>
              <a:t>注意事项：</a:t>
            </a:r>
            <a:endParaRPr lang="zh-CN" altLang="en-US">
              <a:solidFill>
                <a:srgbClr val="FF0000"/>
              </a:solidFill>
            </a:endParaRPr>
          </a:p>
          <a:p>
            <a:r>
              <a:rPr lang="en-US" altLang="zh-CN"/>
              <a:t>1.</a:t>
            </a:r>
            <a:r>
              <a:rPr lang="zh-CN" altLang="en-US"/>
              <a:t>选择</a:t>
            </a:r>
            <a:r>
              <a:rPr lang="en-US" altLang="zh-CN"/>
              <a:t>“</a:t>
            </a:r>
            <a:r>
              <a:rPr lang="zh-CN" altLang="en-US"/>
              <a:t>是</a:t>
            </a:r>
            <a:r>
              <a:rPr lang="en-US" altLang="zh-CN"/>
              <a:t>”</a:t>
            </a:r>
            <a:r>
              <a:rPr lang="zh-CN" altLang="en-US"/>
              <a:t>或</a:t>
            </a:r>
            <a:r>
              <a:rPr lang="en-US" altLang="zh-CN"/>
              <a:t>“</a:t>
            </a:r>
            <a:r>
              <a:rPr lang="zh-CN" altLang="en-US"/>
              <a:t>否</a:t>
            </a:r>
            <a:r>
              <a:rPr lang="en-US" altLang="zh-CN"/>
              <a:t>”</a:t>
            </a:r>
            <a:r>
              <a:rPr lang="zh-CN" altLang="en-US"/>
              <a:t>的题目必填</a:t>
            </a:r>
            <a:endParaRPr lang="zh-CN" altLang="en-US"/>
          </a:p>
          <a:p>
            <a:r>
              <a:rPr lang="en-US" altLang="zh-CN"/>
              <a:t>2.</a:t>
            </a:r>
            <a:r>
              <a:rPr lang="zh-CN" altLang="en-US"/>
              <a:t>企业如果开展了研发活动，则视作是有创新活动的，因为研发活动是创新活动的其中一种。</a:t>
            </a:r>
            <a:endParaRPr lang="zh-CN" altLang="en-US"/>
          </a:p>
          <a:p>
            <a:r>
              <a:rPr lang="en-US" altLang="zh-CN">
                <a:solidFill>
                  <a:srgbClr val="FF0000"/>
                </a:solidFill>
                <a:sym typeface="+mn-ea"/>
              </a:rPr>
              <a:t>3.</a:t>
            </a:r>
            <a:r>
              <a:rPr lang="zh-CN" altLang="en-US">
                <a:solidFill>
                  <a:srgbClr val="FF0000"/>
                </a:solidFill>
                <a:sym typeface="+mn-ea"/>
              </a:rPr>
              <a:t>企业多种创新可以并存，也可能没有创新</a:t>
            </a:r>
            <a:endParaRPr lang="zh-CN" altLang="en-US">
              <a:solidFill>
                <a:srgbClr val="FF0000"/>
              </a:solidFill>
            </a:endParaRPr>
          </a:p>
          <a:p>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占位符 113666"/>
          <p:cNvSpPr>
            <a:spLocks noGrp="1"/>
          </p:cNvSpPr>
          <p:nvPr>
            <p:ph idx="1"/>
          </p:nvPr>
        </p:nvSpPr>
        <p:spPr>
          <a:xfrm>
            <a:off x="1422400" y="357188"/>
            <a:ext cx="10231438" cy="3598862"/>
          </a:xfrm>
        </p:spPr>
        <p:txBody>
          <a:bodyPr anchor="t"/>
          <a:p>
            <a:pPr>
              <a:buNone/>
            </a:pPr>
            <a:r>
              <a:rPr lang="zh-CN" altLang="en-US" sz="2800" dirty="0">
                <a:latin typeface="华文新魏" panose="02010800040101010101" pitchFamily="2" charset="-122"/>
                <a:ea typeface="华文新魏" panose="02010800040101010101" pitchFamily="2" charset="-122"/>
              </a:rPr>
              <a:t>          多种创新案例：</a:t>
            </a:r>
            <a:r>
              <a:rPr lang="en-US" altLang="zh-CN" sz="2800">
                <a:latin typeface="华文新魏" panose="02010800040101010101" pitchFamily="2" charset="-122"/>
                <a:ea typeface="华文新魏" panose="02010800040101010101" pitchFamily="2" charset="-122"/>
              </a:rPr>
              <a:t>xx</a:t>
            </a:r>
            <a:r>
              <a:rPr lang="zh-CN" altLang="en-US" sz="2800" dirty="0">
                <a:latin typeface="华文新魏" panose="02010800040101010101" pitchFamily="2" charset="-122"/>
                <a:ea typeface="华文新魏" panose="02010800040101010101" pitchFamily="2" charset="-122"/>
              </a:rPr>
              <a:t>公司是生产加工帽子、头饰等产品，部分产品出口到欧洲、美国。考虑到当前国内外经济发展形势，未雨绸缪，积极进行产品、工艺、管理创新，为未来发展赢得先机。</a:t>
            </a:r>
            <a:endParaRPr lang="zh-CN" altLang="en-US" sz="2800" dirty="0">
              <a:latin typeface="华文新魏" panose="02010800040101010101" pitchFamily="2" charset="-122"/>
              <a:ea typeface="华文新魏" panose="02010800040101010101" pitchFamily="2" charset="-122"/>
            </a:endParaRPr>
          </a:p>
          <a:p>
            <a:pPr>
              <a:buNone/>
            </a:pPr>
            <a:r>
              <a:rPr lang="zh-CN" altLang="en-US" sz="2800" dirty="0">
                <a:latin typeface="华文新魏" panose="02010800040101010101" pitchFamily="2" charset="-122"/>
                <a:ea typeface="华文新魏" panose="02010800040101010101" pitchFamily="2" charset="-122"/>
              </a:rPr>
              <a:t>            聘请外籍专业设计团队，通过不断推出新款产品吸引顾客。挖掘发现新材料，并将其应用到产品，例如使用随着科技发展新出现的</a:t>
            </a:r>
            <a:r>
              <a:rPr lang="zh-CN" altLang="en-US" sz="2800" dirty="0">
                <a:solidFill>
                  <a:srgbClr val="000099"/>
                </a:solidFill>
                <a:latin typeface="华文新魏" panose="02010800040101010101" pitchFamily="2" charset="-122"/>
                <a:ea typeface="华文新魏" panose="02010800040101010101" pitchFamily="2" charset="-122"/>
              </a:rPr>
              <a:t>防水材料、环保材料</a:t>
            </a:r>
            <a:r>
              <a:rPr lang="zh-CN" altLang="en-US" sz="2800" dirty="0">
                <a:latin typeface="华文新魏" panose="02010800040101010101" pitchFamily="2" charset="-122"/>
                <a:ea typeface="华文新魏" panose="02010800040101010101" pitchFamily="2" charset="-122"/>
              </a:rPr>
              <a:t>等，不断加大产品创新力度。</a:t>
            </a:r>
            <a:r>
              <a:rPr lang="zh-CN" altLang="en-US" sz="2800" dirty="0">
                <a:solidFill>
                  <a:srgbClr val="FF0000"/>
                </a:solidFill>
                <a:latin typeface="华文新魏" panose="02010800040101010101" pitchFamily="2" charset="-122"/>
                <a:ea typeface="华文新魏" panose="02010800040101010101" pitchFamily="2" charset="-122"/>
              </a:rPr>
              <a:t>（产品创新）</a:t>
            </a:r>
            <a:endParaRPr lang="zh-CN" altLang="en-US" sz="2800" dirty="0">
              <a:solidFill>
                <a:srgbClr val="FF0000"/>
              </a:solidFill>
              <a:latin typeface="华文新魏" panose="02010800040101010101" pitchFamily="2" charset="-122"/>
              <a:ea typeface="华文新魏" panose="02010800040101010101" pitchFamily="2" charset="-122"/>
            </a:endParaRPr>
          </a:p>
        </p:txBody>
      </p:sp>
      <p:pic>
        <p:nvPicPr>
          <p:cNvPr id="60418" name="图片 113667"/>
          <p:cNvPicPr>
            <a:picLocks noChangeAspect="1"/>
          </p:cNvPicPr>
          <p:nvPr/>
        </p:nvPicPr>
        <p:blipFill>
          <a:blip r:embed="rId1"/>
          <a:stretch>
            <a:fillRect/>
          </a:stretch>
        </p:blipFill>
        <p:spPr>
          <a:xfrm>
            <a:off x="5635625" y="3608388"/>
            <a:ext cx="2687638" cy="3157537"/>
          </a:xfrm>
          <a:prstGeom prst="rect">
            <a:avLst/>
          </a:prstGeom>
          <a:noFill/>
          <a:ln w="9525">
            <a:noFill/>
          </a:ln>
        </p:spPr>
      </p:pic>
      <p:sp>
        <p:nvSpPr>
          <p:cNvPr id="60419" name="矩形 113668"/>
          <p:cNvSpPr/>
          <p:nvPr/>
        </p:nvSpPr>
        <p:spPr>
          <a:xfrm>
            <a:off x="1398588" y="4483100"/>
            <a:ext cx="3748087" cy="2282825"/>
          </a:xfrm>
          <a:prstGeom prst="rect">
            <a:avLst/>
          </a:prstGeom>
          <a:noFill/>
          <a:ln w="9525">
            <a:noFill/>
          </a:ln>
        </p:spPr>
        <p:txBody>
          <a:bodyPr anchor="ctr">
            <a:spAutoFit/>
          </a:bodyPr>
          <a:p>
            <a:r>
              <a:rPr lang="zh-CN" altLang="en-US" sz="2400" dirty="0">
                <a:latin typeface="华文新魏" panose="02010800040101010101" pitchFamily="2" charset="-122"/>
                <a:ea typeface="华文新魏" panose="02010800040101010101" pitchFamily="2" charset="-122"/>
              </a:rPr>
              <a:t>      企业尝试</a:t>
            </a:r>
            <a:r>
              <a:rPr lang="zh-CN" altLang="en-US" sz="2400" dirty="0">
                <a:solidFill>
                  <a:srgbClr val="000099"/>
                </a:solidFill>
                <a:latin typeface="华文新魏" panose="02010800040101010101" pitchFamily="2" charset="-122"/>
                <a:ea typeface="华文新魏" panose="02010800040101010101" pitchFamily="2" charset="-122"/>
              </a:rPr>
              <a:t>“互联网</a:t>
            </a:r>
            <a:r>
              <a:rPr lang="en-US" altLang="zh-CN" sz="2400">
                <a:solidFill>
                  <a:srgbClr val="000099"/>
                </a:solidFill>
                <a:latin typeface="华文新魏" panose="02010800040101010101" pitchFamily="2" charset="-122"/>
                <a:ea typeface="华文新魏" panose="02010800040101010101" pitchFamily="2" charset="-122"/>
              </a:rPr>
              <a:t>+”</a:t>
            </a:r>
            <a:r>
              <a:rPr lang="zh-CN" altLang="en-US" sz="2400" dirty="0">
                <a:solidFill>
                  <a:srgbClr val="000099"/>
                </a:solidFill>
                <a:latin typeface="华文新魏" panose="02010800040101010101" pitchFamily="2" charset="-122"/>
                <a:ea typeface="华文新魏" panose="02010800040101010101" pitchFamily="2" charset="-122"/>
              </a:rPr>
              <a:t>布局</a:t>
            </a:r>
            <a:r>
              <a:rPr lang="zh-CN" altLang="en-US" sz="2400" dirty="0">
                <a:latin typeface="华文新魏" panose="02010800040101010101" pitchFamily="2" charset="-122"/>
                <a:ea typeface="华文新魏" panose="02010800040101010101" pitchFamily="2" charset="-122"/>
              </a:rPr>
              <a:t>，积极开展网络平台创新，通过阿里巴巴、亚马逊、阿里巴巴国际站等网站推广产品和销售产品。</a:t>
            </a:r>
            <a:r>
              <a:rPr lang="zh-CN" altLang="en-US" sz="2400" dirty="0">
                <a:solidFill>
                  <a:srgbClr val="FF0000"/>
                </a:solidFill>
                <a:latin typeface="华文新魏" panose="02010800040101010101" pitchFamily="2" charset="-122"/>
                <a:ea typeface="华文新魏" panose="02010800040101010101" pitchFamily="2" charset="-122"/>
              </a:rPr>
              <a:t>（营销创新）</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60420" name="矩形 113669"/>
          <p:cNvSpPr/>
          <p:nvPr/>
        </p:nvSpPr>
        <p:spPr>
          <a:xfrm>
            <a:off x="9239250" y="3752850"/>
            <a:ext cx="2693988" cy="3013075"/>
          </a:xfrm>
          <a:prstGeom prst="rect">
            <a:avLst/>
          </a:prstGeom>
          <a:noFill/>
          <a:ln w="9525">
            <a:noFill/>
          </a:ln>
        </p:spPr>
        <p:txBody>
          <a:bodyPr anchor="ctr">
            <a:spAutoFit/>
          </a:bodyPr>
          <a:p>
            <a:r>
              <a:rPr lang="zh-CN" altLang="en-US" sz="2400" dirty="0">
                <a:latin typeface="Times New Roman" panose="02020603050405020304" pitchFamily="18" charset="0"/>
                <a:ea typeface="华文新魏" panose="02010800040101010101" pitchFamily="2" charset="-122"/>
              </a:rPr>
              <a:t>     通过互联网将产品生产</a:t>
            </a:r>
            <a:r>
              <a:rPr lang="zh-CN" altLang="en-US" sz="2400" dirty="0">
                <a:solidFill>
                  <a:srgbClr val="000099"/>
                </a:solidFill>
                <a:latin typeface="Times New Roman" panose="02020603050405020304" pitchFamily="18" charset="0"/>
                <a:ea typeface="华文新魏" panose="02010800040101010101" pitchFamily="2" charset="-122"/>
              </a:rPr>
              <a:t>分包</a:t>
            </a:r>
            <a:r>
              <a:rPr lang="zh-CN" altLang="en-US" sz="2400" dirty="0">
                <a:latin typeface="Times New Roman" panose="02020603050405020304" pitchFamily="18" charset="0"/>
                <a:ea typeface="华文新魏" panose="02010800040101010101" pitchFamily="2" charset="-122"/>
              </a:rPr>
              <a:t>给广西、湖南等内地人力资源丰富、用工成本低的地区厂家进行生产，降低产品生产成本。</a:t>
            </a:r>
            <a:r>
              <a:rPr lang="zh-CN" altLang="en-US" sz="2400" dirty="0">
                <a:solidFill>
                  <a:srgbClr val="FF0000"/>
                </a:solidFill>
                <a:latin typeface="Times New Roman" panose="02020603050405020304" pitchFamily="18" charset="0"/>
                <a:ea typeface="华文新魏" panose="02010800040101010101" pitchFamily="2" charset="-122"/>
              </a:rPr>
              <a:t>（组织管理创新）</a:t>
            </a:r>
            <a:endParaRPr lang="zh-CN" altLang="en-US" sz="2400" dirty="0">
              <a:solidFill>
                <a:srgbClr val="FF0000"/>
              </a:solidFill>
              <a:latin typeface="Times New Roman" panose="02020603050405020304" pitchFamily="18" charset="0"/>
              <a:ea typeface="华文新魏" panose="0201080004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标题 141313"/>
          <p:cNvSpPr>
            <a:spLocks noGrp="1"/>
          </p:cNvSpPr>
          <p:nvPr>
            <p:ph type="title"/>
          </p:nvPr>
        </p:nvSpPr>
        <p:spPr>
          <a:xfrm>
            <a:off x="1525588" y="557213"/>
            <a:ext cx="9855200" cy="960437"/>
          </a:xfrm>
        </p:spPr>
        <p:txBody>
          <a:bodyPr anchor="ctr"/>
          <a:p>
            <a:pPr algn="l"/>
            <a:r>
              <a:rPr lang="zh-CN" altLang="en-US" sz="2800" dirty="0">
                <a:ea typeface="华文新魏" panose="02010800040101010101" pitchFamily="2" charset="-122"/>
              </a:rPr>
              <a:t>非创新案例：推出一款</a:t>
            </a:r>
            <a:r>
              <a:rPr lang="zh-CN" altLang="en-US" sz="2800" dirty="0">
                <a:solidFill>
                  <a:srgbClr val="FF0066"/>
                </a:solidFill>
                <a:ea typeface="华文新魏" panose="02010800040101010101" pitchFamily="2" charset="-122"/>
              </a:rPr>
              <a:t>没有特征改进的新款</a:t>
            </a:r>
            <a:r>
              <a:rPr lang="zh-CN" altLang="en-US" sz="2800" dirty="0">
                <a:ea typeface="华文新魏" panose="02010800040101010101" pitchFamily="2" charset="-122"/>
              </a:rPr>
              <a:t>应季夹克</a:t>
            </a:r>
            <a:endParaRPr lang="zh-CN" altLang="en-US" sz="2800" dirty="0">
              <a:solidFill>
                <a:srgbClr val="FF0066"/>
              </a:solidFill>
              <a:ea typeface="华文新魏" panose="02010800040101010101" pitchFamily="2" charset="-122"/>
            </a:endParaRPr>
          </a:p>
        </p:txBody>
      </p:sp>
      <p:sp>
        <p:nvSpPr>
          <p:cNvPr id="61442" name="文本占位符 141314"/>
          <p:cNvSpPr>
            <a:spLocks noGrp="1"/>
          </p:cNvSpPr>
          <p:nvPr>
            <p:ph idx="1"/>
          </p:nvPr>
        </p:nvSpPr>
        <p:spPr>
          <a:xfrm>
            <a:off x="1384300" y="1517650"/>
            <a:ext cx="10569575" cy="4446588"/>
          </a:xfrm>
        </p:spPr>
        <p:txBody>
          <a:bodyPr anchor="t"/>
          <a:p>
            <a:pPr>
              <a:buNone/>
            </a:pPr>
            <a:r>
              <a:rPr lang="zh-CN" altLang="en-US" b="1" dirty="0">
                <a:latin typeface="华文新魏" panose="02010800040101010101" pitchFamily="2" charset="-122"/>
                <a:ea typeface="华文新魏" panose="02010800040101010101" pitchFamily="2" charset="-122"/>
              </a:rPr>
              <a:t>           </a:t>
            </a:r>
            <a:r>
              <a:rPr lang="zh-CN" altLang="en-US" sz="2800" b="1" dirty="0">
                <a:latin typeface="华文新魏" panose="02010800040101010101" pitchFamily="2" charset="-122"/>
                <a:ea typeface="华文新魏" panose="02010800040101010101" pitchFamily="2" charset="-122"/>
              </a:rPr>
              <a:t>判断结果：</a:t>
            </a:r>
            <a:r>
              <a:rPr lang="zh-CN" altLang="en-US" sz="2800" b="1" dirty="0">
                <a:solidFill>
                  <a:srgbClr val="FF0066"/>
                </a:solidFill>
                <a:latin typeface="华文新魏" panose="02010800040101010101" pitchFamily="2" charset="-122"/>
                <a:ea typeface="华文新魏" panose="02010800040101010101" pitchFamily="2" charset="-122"/>
              </a:rPr>
              <a:t>非创新。</a:t>
            </a:r>
            <a:r>
              <a:rPr lang="zh-CN" altLang="en-US" sz="2800" dirty="0">
                <a:latin typeface="华文新魏" panose="02010800040101010101" pitchFamily="2" charset="-122"/>
                <a:ea typeface="华文新魏" panose="02010800040101010101" pitchFamily="2" charset="-122"/>
              </a:rPr>
              <a:t>判断理由：某些行业如制衣制鞋业的产品有季节性变化，并可能伴随外观上的改变。这类设计上的常规变化通常既不是产品创新也不是营销创新。</a:t>
            </a:r>
            <a:endParaRPr lang="zh-CN" altLang="en-US" sz="2800" dirty="0">
              <a:latin typeface="华文新魏" panose="02010800040101010101" pitchFamily="2" charset="-122"/>
              <a:ea typeface="华文新魏" panose="02010800040101010101" pitchFamily="2" charset="-122"/>
            </a:endParaRPr>
          </a:p>
          <a:p>
            <a:pPr>
              <a:buNone/>
            </a:pPr>
            <a:r>
              <a:rPr lang="zh-CN" altLang="en-US" sz="2800" dirty="0">
                <a:latin typeface="华文新魏" panose="02010800040101010101" pitchFamily="2" charset="-122"/>
                <a:ea typeface="华文新魏" panose="02010800040101010101" pitchFamily="2" charset="-122"/>
              </a:rPr>
              <a:t>           例如，服装制造商推出一款新的 应季防寒服不是产品创新，除非这种防寒服加了一层有显著改进特征的衬里或有类似改进。 </a:t>
            </a:r>
            <a:endParaRPr lang="zh-CN" altLang="en-US" sz="2800" dirty="0">
              <a:latin typeface="华文新魏" panose="02010800040101010101" pitchFamily="2" charset="-122"/>
              <a:ea typeface="华文新魏" panose="02010800040101010101" pitchFamily="2" charset="-122"/>
            </a:endParaRPr>
          </a:p>
          <a:p>
            <a:pPr>
              <a:buNone/>
            </a:pPr>
            <a:r>
              <a:rPr lang="zh-CN" altLang="en-US" sz="2800" dirty="0">
                <a:latin typeface="华文新魏" panose="02010800040101010101" pitchFamily="2" charset="-122"/>
                <a:ea typeface="华文新魏" panose="02010800040101010101" pitchFamily="2" charset="-122"/>
              </a:rPr>
              <a:t>           </a:t>
            </a:r>
            <a:r>
              <a:rPr lang="zh-CN" altLang="en-US" sz="2800" dirty="0">
                <a:solidFill>
                  <a:srgbClr val="FF0066"/>
                </a:solidFill>
                <a:latin typeface="华文新魏" panose="02010800040101010101" pitchFamily="2" charset="-122"/>
                <a:ea typeface="华文新魏" panose="02010800040101010101" pitchFamily="2" charset="-122"/>
              </a:rPr>
              <a:t>但如果这种变化是某种新的营销手段的一部分并作出了产品设计上的根本性改变，就可以认为是营销创新。</a:t>
            </a:r>
            <a:endParaRPr lang="zh-CN" altLang="en-US" sz="2800" dirty="0">
              <a:solidFill>
                <a:srgbClr val="FF0066"/>
              </a:solidFill>
              <a:latin typeface="华文新魏" panose="02010800040101010101" pitchFamily="2" charset="-122"/>
              <a:ea typeface="华文新魏" panose="02010800040101010101" pitchFamily="2" charset="-122"/>
            </a:endParaRPr>
          </a:p>
          <a:p>
            <a:pPr>
              <a:buNone/>
            </a:pPr>
            <a:r>
              <a:rPr lang="zh-CN" altLang="en-US" sz="2800" dirty="0">
                <a:solidFill>
                  <a:srgbClr val="FF0066"/>
                </a:solidFill>
                <a:latin typeface="华文新魏" panose="02010800040101010101" pitchFamily="2" charset="-122"/>
                <a:ea typeface="华文新魏" panose="02010800040101010101" pitchFamily="2" charset="-122"/>
              </a:rPr>
              <a:t>         </a:t>
            </a:r>
            <a:endParaRPr lang="en-US" altLang="zh-CN" sz="2800">
              <a:solidFill>
                <a:srgbClr val="000099"/>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descr="~GB0V05[B0@G4CLE3_MAOPM"/>
          <p:cNvPicPr>
            <a:picLocks noChangeAspect="1"/>
          </p:cNvPicPr>
          <p:nvPr/>
        </p:nvPicPr>
        <p:blipFill>
          <a:blip r:embed="rId1"/>
          <a:stretch>
            <a:fillRect/>
          </a:stretch>
        </p:blipFill>
        <p:spPr>
          <a:xfrm>
            <a:off x="586740" y="725170"/>
            <a:ext cx="11154410" cy="5010785"/>
          </a:xfrm>
          <a:prstGeom prst="rect">
            <a:avLst/>
          </a:prstGeom>
        </p:spPr>
      </p:pic>
      <p:cxnSp>
        <p:nvCxnSpPr>
          <p:cNvPr id="5" name="直接连接符 4"/>
          <p:cNvCxnSpPr/>
          <p:nvPr/>
        </p:nvCxnSpPr>
        <p:spPr>
          <a:xfrm>
            <a:off x="733425" y="2581910"/>
            <a:ext cx="2077085" cy="0"/>
          </a:xfrm>
          <a:prstGeom prst="line">
            <a:avLst/>
          </a:prstGeom>
          <a:solidFill>
            <a:schemeClr val="accent1"/>
          </a:solidFill>
          <a:ln w="28575" cap="flat" cmpd="sng" algn="ctr">
            <a:solidFill>
              <a:srgbClr val="FF0000"/>
            </a:solidFill>
            <a:prstDash val="solid"/>
            <a:round/>
            <a:headEnd type="none" w="med" len="med"/>
            <a:tailEnd type="none" w="med" len="med"/>
          </a:ln>
        </p:spPr>
      </p:cxnSp>
      <p:cxnSp>
        <p:nvCxnSpPr>
          <p:cNvPr id="7" name="直接连接符 6"/>
          <p:cNvCxnSpPr/>
          <p:nvPr/>
        </p:nvCxnSpPr>
        <p:spPr>
          <a:xfrm>
            <a:off x="662305" y="5313045"/>
            <a:ext cx="5929630" cy="0"/>
          </a:xfrm>
          <a:prstGeom prst="line">
            <a:avLst/>
          </a:prstGeom>
          <a:solidFill>
            <a:schemeClr val="accent1"/>
          </a:solidFill>
          <a:ln w="28575" cap="flat" cmpd="sng" algn="ctr">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3" name="图片 2"/>
          <p:cNvPicPr>
            <a:picLocks noChangeAspect="1"/>
          </p:cNvPicPr>
          <p:nvPr/>
        </p:nvPicPr>
        <p:blipFill>
          <a:blip r:embed="rId1"/>
          <a:stretch>
            <a:fillRect/>
          </a:stretch>
        </p:blipFill>
        <p:spPr>
          <a:xfrm>
            <a:off x="722630" y="1409700"/>
            <a:ext cx="10746740" cy="4038600"/>
          </a:xfrm>
          <a:prstGeom prst="rect">
            <a:avLst/>
          </a:prstGeom>
        </p:spPr>
      </p:pic>
      <p:cxnSp>
        <p:nvCxnSpPr>
          <p:cNvPr id="12" name="直接连接符 11"/>
          <p:cNvCxnSpPr/>
          <p:nvPr/>
        </p:nvCxnSpPr>
        <p:spPr>
          <a:xfrm>
            <a:off x="852805" y="1782445"/>
            <a:ext cx="6261735" cy="0"/>
          </a:xfrm>
          <a:prstGeom prst="line">
            <a:avLst/>
          </a:prstGeom>
          <a:solidFill>
            <a:schemeClr val="accent1"/>
          </a:solidFill>
          <a:ln w="28575" cap="flat" cmpd="sng" algn="ctr">
            <a:solidFill>
              <a:srgbClr val="FF0000"/>
            </a:solidFill>
            <a:prstDash val="solid"/>
            <a:round/>
            <a:headEnd type="none" w="med" len="med"/>
            <a:tailEnd type="none" w="med" len="med"/>
          </a:ln>
        </p:spPr>
      </p:cxnSp>
      <p:sp>
        <p:nvSpPr>
          <p:cNvPr id="13" name="矩形 12"/>
          <p:cNvSpPr/>
          <p:nvPr/>
        </p:nvSpPr>
        <p:spPr>
          <a:xfrm>
            <a:off x="9620250" y="1608455"/>
            <a:ext cx="539750" cy="3444875"/>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4" name="文本框 13"/>
          <p:cNvSpPr txBox="1"/>
          <p:nvPr/>
        </p:nvSpPr>
        <p:spPr>
          <a:xfrm>
            <a:off x="5137150" y="4779645"/>
            <a:ext cx="2303780" cy="521970"/>
          </a:xfrm>
          <a:prstGeom prst="rect">
            <a:avLst/>
          </a:prstGeom>
          <a:noFill/>
        </p:spPr>
        <p:txBody>
          <a:bodyPr wrap="square" rtlCol="0">
            <a:spAutoFit/>
          </a:bodyPr>
          <a:p>
            <a:r>
              <a:rPr lang="zh-CN" altLang="en-US" sz="2800">
                <a:solidFill>
                  <a:srgbClr val="FF0000"/>
                </a:solidFill>
              </a:rPr>
              <a:t>不得为空</a:t>
            </a:r>
            <a:endParaRPr lang="zh-CN" altLang="en-US" sz="2800">
              <a:solidFill>
                <a:srgbClr val="FF0000"/>
              </a:solidFill>
            </a:endParaRPr>
          </a:p>
        </p:txBody>
      </p:sp>
      <p:sp>
        <p:nvSpPr>
          <p:cNvPr id="16" name="矩形 15"/>
          <p:cNvSpPr/>
          <p:nvPr/>
        </p:nvSpPr>
        <p:spPr>
          <a:xfrm>
            <a:off x="852805" y="5046980"/>
            <a:ext cx="3500755" cy="401320"/>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3" grpId="0" bldLvl="0" animBg="1"/>
      <p:bldP spid="13" grpId="1" animBg="1"/>
      <p:bldP spid="14" grpId="0"/>
      <p:bldP spid="14" grpId="1"/>
      <p:bldP spid="16" grpId="0" bldLvl="0" animBg="1"/>
      <p:bldP spid="16" grpI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16205" y="95885"/>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8" name="图片 7"/>
          <p:cNvPicPr>
            <a:picLocks noChangeAspect="1"/>
          </p:cNvPicPr>
          <p:nvPr/>
        </p:nvPicPr>
        <p:blipFill>
          <a:blip r:embed="rId1"/>
          <a:stretch>
            <a:fillRect/>
          </a:stretch>
        </p:blipFill>
        <p:spPr>
          <a:xfrm>
            <a:off x="520065" y="2153920"/>
            <a:ext cx="11151235" cy="2733675"/>
          </a:xfrm>
          <a:prstGeom prst="rect">
            <a:avLst/>
          </a:prstGeom>
        </p:spPr>
      </p:pic>
      <p:sp>
        <p:nvSpPr>
          <p:cNvPr id="15" name="矩形 14"/>
          <p:cNvSpPr/>
          <p:nvPr/>
        </p:nvSpPr>
        <p:spPr>
          <a:xfrm>
            <a:off x="10073005" y="2535555"/>
            <a:ext cx="1290955" cy="2026285"/>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3" name="文本框 2"/>
          <p:cNvSpPr txBox="1"/>
          <p:nvPr/>
        </p:nvSpPr>
        <p:spPr>
          <a:xfrm>
            <a:off x="4943475" y="4255135"/>
            <a:ext cx="2303780" cy="521970"/>
          </a:xfrm>
          <a:prstGeom prst="rect">
            <a:avLst/>
          </a:prstGeom>
          <a:noFill/>
        </p:spPr>
        <p:txBody>
          <a:bodyPr wrap="square" rtlCol="0">
            <a:spAutoFit/>
          </a:bodyPr>
          <a:p>
            <a:r>
              <a:rPr lang="zh-CN" altLang="en-US" sz="2800">
                <a:solidFill>
                  <a:srgbClr val="FF0000"/>
                </a:solidFill>
              </a:rPr>
              <a:t>不得为空</a:t>
            </a:r>
            <a:endParaRPr lang="zh-CN" altLang="en-US" sz="2800">
              <a:solidFill>
                <a:srgbClr val="FF0000"/>
              </a:solidFill>
            </a:endParaRPr>
          </a:p>
        </p:txBody>
      </p:sp>
      <p:sp>
        <p:nvSpPr>
          <p:cNvPr id="5" name="矩形 4"/>
          <p:cNvSpPr/>
          <p:nvPr/>
        </p:nvSpPr>
        <p:spPr>
          <a:xfrm>
            <a:off x="520065" y="4533900"/>
            <a:ext cx="3559175" cy="353695"/>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5" grpId="0" bldLvl="0" animBg="1"/>
      <p:bldP spid="15" grpId="1" animBg="1"/>
      <p:bldP spid="3" grpId="0"/>
      <p:bldP spid="3" grpId="1"/>
      <p:bldP spid="5" grpId="0" bldLvl="0" animBg="1"/>
      <p:bldP spid="5"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1270000" y="529590"/>
            <a:ext cx="10462260" cy="5789930"/>
          </a:xfrm>
          <a:prstGeom prst="rect">
            <a:avLst/>
          </a:prstGeom>
          <a:ln>
            <a:solidFill>
              <a:schemeClr val="accent1"/>
            </a:solidFill>
          </a:ln>
        </p:spPr>
      </p:pic>
      <p:sp>
        <p:nvSpPr>
          <p:cNvPr id="5" name="笑脸 4"/>
          <p:cNvSpPr/>
          <p:nvPr/>
        </p:nvSpPr>
        <p:spPr>
          <a:xfrm>
            <a:off x="4767580" y="1788160"/>
            <a:ext cx="375285" cy="355600"/>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8" name="笑脸 7"/>
          <p:cNvSpPr/>
          <p:nvPr/>
        </p:nvSpPr>
        <p:spPr>
          <a:xfrm>
            <a:off x="7992745" y="1788160"/>
            <a:ext cx="375285" cy="355600"/>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5" name="矩形 14"/>
          <p:cNvSpPr/>
          <p:nvPr/>
        </p:nvSpPr>
        <p:spPr>
          <a:xfrm>
            <a:off x="1657985" y="2620645"/>
            <a:ext cx="9846310" cy="3613785"/>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9" name="笑脸 8"/>
          <p:cNvSpPr/>
          <p:nvPr/>
        </p:nvSpPr>
        <p:spPr>
          <a:xfrm>
            <a:off x="1861185" y="5774690"/>
            <a:ext cx="375285" cy="355600"/>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0" name="文本框 9"/>
          <p:cNvSpPr txBox="1"/>
          <p:nvPr/>
        </p:nvSpPr>
        <p:spPr>
          <a:xfrm>
            <a:off x="5689600" y="5669915"/>
            <a:ext cx="5501640" cy="460375"/>
          </a:xfrm>
          <a:prstGeom prst="rect">
            <a:avLst/>
          </a:prstGeom>
          <a:noFill/>
        </p:spPr>
        <p:txBody>
          <a:bodyPr wrap="square" rtlCol="0">
            <a:spAutoFit/>
          </a:bodyPr>
          <a:p>
            <a:r>
              <a:rPr lang="zh-CN" altLang="en-US" sz="2400">
                <a:solidFill>
                  <a:srgbClr val="FF0000"/>
                </a:solidFill>
              </a:rPr>
              <a:t>未勾选上述选项，则需填写原因</a:t>
            </a:r>
            <a:endParaRPr lang="zh-CN" altLang="en-US" sz="2400">
              <a:solidFill>
                <a:srgbClr val="FF0000"/>
              </a:solidFill>
            </a:endParaRPr>
          </a:p>
        </p:txBody>
      </p:sp>
      <p:sp>
        <p:nvSpPr>
          <p:cNvPr id="7" name="矩形 6"/>
          <p:cNvSpPr/>
          <p:nvPr/>
        </p:nvSpPr>
        <p:spPr>
          <a:xfrm>
            <a:off x="1854835" y="2646680"/>
            <a:ext cx="334010" cy="3053715"/>
          </a:xfrm>
          <a:prstGeom prst="rect">
            <a:avLst/>
          </a:prstGeom>
          <a:noFill/>
          <a:ln>
            <a:solidFill>
              <a:schemeClr val="accent6"/>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0" bldLvl="0" animBg="1"/>
      <p:bldP spid="8" grpId="0" bldLvl="0" animBg="1"/>
      <p:bldP spid="5" grpId="1" animBg="1"/>
      <p:bldP spid="8" grpId="1" animBg="1"/>
      <p:bldP spid="15" grpId="0" bldLvl="0" animBg="1"/>
      <p:bldP spid="15" grpId="1" animBg="1"/>
      <p:bldP spid="9" grpId="0" bldLvl="0" animBg="1"/>
      <p:bldP spid="9" grpId="1" animBg="1"/>
      <p:bldP spid="10" grpId="0"/>
      <p:bldP spid="7" grpId="0" animBg="1"/>
      <p:bldP spid="7"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829050" y="222250"/>
            <a:ext cx="4533265" cy="645160"/>
          </a:xfrm>
          <a:prstGeom prst="rect">
            <a:avLst/>
          </a:prstGeom>
          <a:noFill/>
        </p:spPr>
        <p:txBody>
          <a:bodyPr wrap="square" rtlCol="0">
            <a:spAutoFit/>
          </a:bodyPr>
          <a:lstStyle/>
          <a:p>
            <a:r>
              <a:rPr lang="zh-CN" altLang="en-US" sz="3600" dirty="0" smtClean="0">
                <a:latin typeface="黑体" panose="02010609060101010101" pitchFamily="49" charset="-122"/>
                <a:ea typeface="黑体" panose="02010609060101010101" pitchFamily="49" charset="-122"/>
              </a:rPr>
              <a:t>财税类创新支持政策</a:t>
            </a:r>
            <a:endParaRPr lang="zh-CN" altLang="en-US" sz="3600" dirty="0" smtClean="0">
              <a:latin typeface="黑体" panose="02010609060101010101" pitchFamily="49" charset="-122"/>
              <a:ea typeface="黑体" panose="02010609060101010101" pitchFamily="49" charset="-122"/>
            </a:endParaRPr>
          </a:p>
        </p:txBody>
      </p:sp>
      <p:sp>
        <p:nvSpPr>
          <p:cNvPr id="2" name="文本框 1"/>
          <p:cNvSpPr txBox="1"/>
          <p:nvPr/>
        </p:nvSpPr>
        <p:spPr>
          <a:xfrm>
            <a:off x="1473200" y="1067435"/>
            <a:ext cx="10497820" cy="4831080"/>
          </a:xfrm>
          <a:prstGeom prst="rect">
            <a:avLst/>
          </a:prstGeom>
          <a:noFill/>
        </p:spPr>
        <p:txBody>
          <a:bodyPr wrap="square" rtlCol="0">
            <a:spAutoFit/>
          </a:bodyPr>
          <a:p>
            <a:r>
              <a:rPr lang="zh-CN" altLang="en-US" sz="2800" dirty="0">
                <a:effectLst/>
                <a:latin typeface="华文楷体" panose="02010600040101010101" pitchFamily="2" charset="-122"/>
                <a:ea typeface="华文楷体" panose="02010600040101010101" pitchFamily="2" charset="-122"/>
              </a:rPr>
              <a:t>1.</a:t>
            </a:r>
            <a:r>
              <a:rPr lang="zh-CN" altLang="en-US" sz="2800" dirty="0">
                <a:effectLst/>
                <a:latin typeface="华文楷体" panose="02010600040101010101" pitchFamily="2" charset="-122"/>
                <a:ea typeface="华文楷体" panose="02010600040101010101" pitchFamily="2" charset="-122"/>
                <a:sym typeface="+mn-ea"/>
              </a:rPr>
              <a:t>企业研发费用加计扣除税收优惠政策</a:t>
            </a:r>
            <a:endParaRPr lang="zh-CN" altLang="en-US" sz="2800" b="0" i="0" u="none" strike="noStrike" dirty="0">
              <a:effectLst/>
              <a:latin typeface="华文楷体" panose="02010600040101010101" pitchFamily="2" charset="-122"/>
              <a:ea typeface="华文楷体" panose="02010600040101010101" pitchFamily="2" charset="-122"/>
            </a:endParaRPr>
          </a:p>
          <a:p>
            <a:r>
              <a:rPr lang="zh-CN" altLang="en-US" sz="2800" dirty="0">
                <a:effectLst/>
                <a:latin typeface="华文楷体" panose="02010600040101010101" pitchFamily="2" charset="-122"/>
                <a:ea typeface="华文楷体" panose="02010600040101010101" pitchFamily="2" charset="-122"/>
              </a:rPr>
              <a:t>2.</a:t>
            </a:r>
            <a:r>
              <a:rPr lang="zh-CN" altLang="en-US" sz="2800" dirty="0">
                <a:effectLst/>
                <a:latin typeface="华文楷体" panose="02010600040101010101" pitchFamily="2" charset="-122"/>
                <a:ea typeface="华文楷体" panose="02010600040101010101" pitchFamily="2" charset="-122"/>
                <a:sym typeface="+mn-ea"/>
              </a:rPr>
              <a:t>高新技术企业所得税优惠政策</a:t>
            </a:r>
            <a:endParaRPr lang="zh-CN" altLang="en-US" sz="2800" b="0" i="0" u="none" strike="noStrike" dirty="0">
              <a:effectLst/>
              <a:latin typeface="华文楷体" panose="02010600040101010101" pitchFamily="2" charset="-122"/>
              <a:ea typeface="华文楷体" panose="02010600040101010101" pitchFamily="2" charset="-122"/>
            </a:endParaRPr>
          </a:p>
          <a:p>
            <a:pPr algn="l" rtl="0" fontAlgn="ctr"/>
            <a:r>
              <a:rPr lang="zh-CN" altLang="en-US" sz="2800" dirty="0">
                <a:effectLst/>
                <a:latin typeface="华文楷体" panose="02010600040101010101" pitchFamily="2" charset="-122"/>
                <a:ea typeface="华文楷体" panose="02010600040101010101" pitchFamily="2" charset="-122"/>
              </a:rPr>
              <a:t>3.</a:t>
            </a:r>
            <a:r>
              <a:rPr lang="zh-CN" altLang="en-US" sz="2800" dirty="0">
                <a:effectLst/>
                <a:latin typeface="华文楷体" panose="02010600040101010101" pitchFamily="2" charset="-122"/>
                <a:ea typeface="华文楷体" panose="02010600040101010101" pitchFamily="2" charset="-122"/>
                <a:sym typeface="+mn-ea"/>
              </a:rPr>
              <a:t>企业研发活动专用仪器设备加速折旧政策</a:t>
            </a:r>
            <a:endParaRPr lang="zh-CN" altLang="en-US" sz="2800" dirty="0">
              <a:effectLst/>
              <a:latin typeface="华文楷体" panose="02010600040101010101" pitchFamily="2" charset="-122"/>
              <a:ea typeface="华文楷体" panose="02010600040101010101" pitchFamily="2" charset="-122"/>
              <a:sym typeface="+mn-ea"/>
            </a:endParaRPr>
          </a:p>
          <a:p>
            <a:pPr algn="l" rtl="0" fontAlgn="ctr"/>
            <a:r>
              <a:rPr lang="zh-CN" altLang="en-US" sz="2800" dirty="0">
                <a:effectLst/>
                <a:latin typeface="华文楷体" panose="02010600040101010101" pitchFamily="2" charset="-122"/>
                <a:ea typeface="华文楷体" panose="02010600040101010101" pitchFamily="2" charset="-122"/>
              </a:rPr>
              <a:t>4.</a:t>
            </a:r>
            <a:r>
              <a:rPr lang="zh-CN" altLang="en-US" sz="2800" dirty="0">
                <a:effectLst/>
                <a:latin typeface="华文楷体" panose="02010600040101010101" pitchFamily="2" charset="-122"/>
                <a:ea typeface="华文楷体" panose="02010600040101010101" pitchFamily="2" charset="-122"/>
                <a:sym typeface="+mn-ea"/>
              </a:rPr>
              <a:t>技术转让、技术开发收入免征增值税和技术转让减免所得税优惠政策</a:t>
            </a:r>
            <a:endParaRPr lang="zh-CN" altLang="en-US" sz="2800" b="0" i="0" u="none" strike="noStrike" dirty="0">
              <a:effectLst/>
              <a:latin typeface="华文楷体" panose="02010600040101010101" pitchFamily="2" charset="-122"/>
              <a:ea typeface="华文楷体" panose="02010600040101010101" pitchFamily="2" charset="-122"/>
            </a:endParaRPr>
          </a:p>
          <a:p>
            <a:pPr algn="l" rtl="0" fontAlgn="ctr"/>
            <a:r>
              <a:rPr lang="zh-CN" altLang="en-US" sz="2800" dirty="0">
                <a:effectLst/>
                <a:latin typeface="华文楷体" panose="02010600040101010101" pitchFamily="2" charset="-122"/>
                <a:ea typeface="华文楷体" panose="02010600040101010101" pitchFamily="2" charset="-122"/>
              </a:rPr>
              <a:t>5.</a:t>
            </a:r>
            <a:r>
              <a:rPr lang="zh-CN" altLang="en-US" sz="2800" dirty="0">
                <a:effectLst/>
                <a:latin typeface="华文楷体" panose="02010600040101010101" pitchFamily="2" charset="-122"/>
                <a:ea typeface="华文楷体" panose="02010600040101010101" pitchFamily="2" charset="-122"/>
                <a:sym typeface="+mn-ea"/>
              </a:rPr>
              <a:t>鼓励企业吸引和培养人才的相关政策</a:t>
            </a:r>
            <a:endParaRPr lang="zh-CN" altLang="en-US" sz="2800" dirty="0">
              <a:effectLst/>
              <a:latin typeface="华文楷体" panose="02010600040101010101" pitchFamily="2" charset="-122"/>
              <a:ea typeface="华文楷体" panose="02010600040101010101" pitchFamily="2" charset="-122"/>
            </a:endParaRPr>
          </a:p>
          <a:p>
            <a:pPr algn="l" rtl="0" fontAlgn="ctr"/>
            <a:r>
              <a:rPr lang="zh-CN" altLang="en-US" sz="2800" dirty="0">
                <a:effectLst/>
                <a:latin typeface="华文楷体" panose="02010600040101010101" pitchFamily="2" charset="-122"/>
                <a:ea typeface="华文楷体" panose="02010600040101010101" pitchFamily="2" charset="-122"/>
              </a:rPr>
              <a:t>6.</a:t>
            </a:r>
            <a:r>
              <a:rPr lang="zh-CN" altLang="en-US" sz="2800" dirty="0">
                <a:effectLst/>
                <a:latin typeface="华文楷体" panose="02010600040101010101" pitchFamily="2" charset="-122"/>
                <a:ea typeface="华文楷体" panose="02010600040101010101" pitchFamily="2" charset="-122"/>
                <a:sym typeface="+mn-ea"/>
              </a:rPr>
              <a:t>金融支持相关政策</a:t>
            </a:r>
            <a:endParaRPr lang="zh-CN" altLang="en-US" sz="2800" b="0" i="0" u="none" strike="noStrike" dirty="0">
              <a:effectLst/>
              <a:latin typeface="华文楷体" panose="02010600040101010101" pitchFamily="2" charset="-122"/>
              <a:ea typeface="华文楷体" panose="02010600040101010101" pitchFamily="2" charset="-122"/>
            </a:endParaRPr>
          </a:p>
          <a:p>
            <a:pPr algn="l" fontAlgn="ctr"/>
            <a:r>
              <a:rPr lang="zh-CN" altLang="en-US" sz="2800" dirty="0">
                <a:effectLst/>
                <a:latin typeface="华文楷体" panose="02010600040101010101" pitchFamily="2" charset="-122"/>
                <a:ea typeface="华文楷体" panose="02010600040101010101" pitchFamily="2" charset="-122"/>
              </a:rPr>
              <a:t>7.</a:t>
            </a:r>
            <a:r>
              <a:rPr lang="zh-CN" altLang="en-US" sz="2800" dirty="0">
                <a:effectLst/>
                <a:latin typeface="华文楷体" panose="02010600040101010101" pitchFamily="2" charset="-122"/>
                <a:ea typeface="华文楷体" panose="02010600040101010101" pitchFamily="2" charset="-122"/>
                <a:sym typeface="+mn-ea"/>
              </a:rPr>
              <a:t>创造和保护知识产权的相关政策</a:t>
            </a:r>
            <a:endParaRPr lang="zh-CN" altLang="en-US" sz="2800" dirty="0">
              <a:effectLst/>
              <a:latin typeface="华文楷体" panose="02010600040101010101" pitchFamily="2" charset="-122"/>
              <a:ea typeface="华文楷体" panose="02010600040101010101" pitchFamily="2" charset="-122"/>
              <a:sym typeface="+mn-ea"/>
            </a:endParaRPr>
          </a:p>
          <a:p>
            <a:pPr algn="l" fontAlgn="ctr"/>
            <a:r>
              <a:rPr lang="zh-CN" altLang="en-US" sz="2800" dirty="0">
                <a:effectLst/>
                <a:latin typeface="华文楷体" panose="02010600040101010101" pitchFamily="2" charset="-122"/>
                <a:ea typeface="华文楷体" panose="02010600040101010101" pitchFamily="2" charset="-122"/>
                <a:sym typeface="+mn-ea"/>
              </a:rPr>
              <a:t>8.</a:t>
            </a:r>
            <a:r>
              <a:rPr lang="zh-CN" altLang="en-US" sz="2800" dirty="0">
                <a:effectLst/>
                <a:latin typeface="华文楷体" panose="02010600040101010101" pitchFamily="2" charset="-122"/>
                <a:ea typeface="华文楷体" panose="02010600040101010101" pitchFamily="2" charset="-122"/>
                <a:sym typeface="+mn-ea"/>
              </a:rPr>
              <a:t>优先发展产业的支持政策</a:t>
            </a:r>
            <a:endParaRPr lang="zh-CN" altLang="en-US" sz="2800" dirty="0">
              <a:effectLst/>
              <a:latin typeface="华文楷体" panose="02010600040101010101" pitchFamily="2" charset="-122"/>
              <a:ea typeface="华文楷体" panose="02010600040101010101" pitchFamily="2" charset="-122"/>
              <a:sym typeface="+mn-ea"/>
            </a:endParaRPr>
          </a:p>
          <a:p>
            <a:pPr algn="l" fontAlgn="ctr"/>
            <a:r>
              <a:rPr lang="zh-CN" altLang="en-US" sz="2800" dirty="0">
                <a:effectLst/>
                <a:latin typeface="华文楷体" panose="02010600040101010101" pitchFamily="2" charset="-122"/>
                <a:ea typeface="华文楷体" panose="02010600040101010101" pitchFamily="2" charset="-122"/>
                <a:sym typeface="+mn-ea"/>
              </a:rPr>
              <a:t>9. </a:t>
            </a:r>
            <a:r>
              <a:rPr lang="zh-CN" altLang="en-US" sz="2800" dirty="0">
                <a:effectLst/>
                <a:latin typeface="华文楷体" panose="02010600040101010101" pitchFamily="2" charset="-122"/>
                <a:ea typeface="华文楷体" panose="02010600040101010101" pitchFamily="2" charset="-122"/>
                <a:sym typeface="+mn-ea"/>
              </a:rPr>
              <a:t>促进科技成果转化的相关政策</a:t>
            </a:r>
            <a:endParaRPr lang="zh-CN" altLang="en-US" sz="2800" b="0" i="0" u="none" strike="noStrike" dirty="0">
              <a:effectLst/>
              <a:latin typeface="华文楷体" panose="02010600040101010101" pitchFamily="2" charset="-122"/>
              <a:ea typeface="华文楷体" panose="02010600040101010101" pitchFamily="2" charset="-122"/>
            </a:endParaRPr>
          </a:p>
          <a:p>
            <a:pPr algn="l" fontAlgn="ctr"/>
            <a:r>
              <a:rPr lang="zh-CN" altLang="en-US" sz="2800" dirty="0">
                <a:effectLst/>
                <a:latin typeface="华文楷体" panose="02010600040101010101" pitchFamily="2" charset="-122"/>
                <a:ea typeface="华文楷体" panose="02010600040101010101" pitchFamily="2" charset="-122"/>
              </a:rPr>
              <a:t>10.关于推进大众创业万众创新的各项政策</a:t>
            </a:r>
            <a:endParaRPr lang="zh-CN" altLang="en-US" sz="2800" dirty="0">
              <a:effectLst/>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5240" y="0"/>
            <a:ext cx="12169140" cy="6849110"/>
          </a:xfrm>
          <a:prstGeom prst="rect">
            <a:avLst/>
          </a:prstGeom>
          <a:solidFill>
            <a:schemeClr val="accent3">
              <a:lumMod val="75000"/>
              <a:alpha val="90000"/>
            </a:schemeClr>
          </a:solidFill>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pic>
        <p:nvPicPr>
          <p:cNvPr id="2" name="图片 1"/>
          <p:cNvPicPr>
            <a:picLocks noChangeAspect="1"/>
          </p:cNvPicPr>
          <p:nvPr/>
        </p:nvPicPr>
        <p:blipFill>
          <a:blip r:embed="rId1"/>
          <a:stretch>
            <a:fillRect/>
          </a:stretch>
        </p:blipFill>
        <p:spPr>
          <a:xfrm>
            <a:off x="948055" y="1350010"/>
            <a:ext cx="10295890" cy="4149090"/>
          </a:xfrm>
          <a:prstGeom prst="rect">
            <a:avLst/>
          </a:prstGeom>
        </p:spPr>
      </p:pic>
      <p:sp>
        <p:nvSpPr>
          <p:cNvPr id="5" name="笑脸 4"/>
          <p:cNvSpPr/>
          <p:nvPr/>
        </p:nvSpPr>
        <p:spPr>
          <a:xfrm>
            <a:off x="1638935" y="1857375"/>
            <a:ext cx="375285" cy="355600"/>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5" name="矩形 14"/>
          <p:cNvSpPr/>
          <p:nvPr/>
        </p:nvSpPr>
        <p:spPr>
          <a:xfrm>
            <a:off x="1638935" y="2320290"/>
            <a:ext cx="9450705" cy="3178175"/>
          </a:xfrm>
          <a:prstGeom prst="rect">
            <a:avLst/>
          </a:prstGeom>
          <a:noFill/>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7" name="矩形 6"/>
          <p:cNvSpPr/>
          <p:nvPr/>
        </p:nvSpPr>
        <p:spPr>
          <a:xfrm>
            <a:off x="1680210" y="2715260"/>
            <a:ext cx="334010" cy="2280920"/>
          </a:xfrm>
          <a:prstGeom prst="rect">
            <a:avLst/>
          </a:prstGeom>
          <a:noFill/>
          <a:ln>
            <a:solidFill>
              <a:schemeClr val="accent6"/>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3" name="笑脸 2"/>
          <p:cNvSpPr/>
          <p:nvPr/>
        </p:nvSpPr>
        <p:spPr>
          <a:xfrm>
            <a:off x="1659255" y="5069205"/>
            <a:ext cx="375285" cy="355600"/>
          </a:xfrm>
          <a:prstGeom prst="smileyFace">
            <a:avLst/>
          </a:prstGeom>
          <a:ln>
            <a:solidFill>
              <a:srgbClr val="FF0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lvl="1" indent="-457200" defTabSz="755650">
              <a:lnSpc>
                <a:spcPct val="90000"/>
              </a:lnSpc>
              <a:spcAft>
                <a:spcPct val="15000"/>
              </a:spcAft>
              <a:buFont typeface="Arial" panose="020B0604020202020204" pitchFamily="34" charset="0"/>
              <a:buChar char="•"/>
            </a:pPr>
            <a:endParaRPr lang="zh-CN" altLang="en-US"/>
          </a:p>
        </p:txBody>
      </p:sp>
      <p:sp>
        <p:nvSpPr>
          <p:cNvPr id="10" name="文本框 9"/>
          <p:cNvSpPr txBox="1"/>
          <p:nvPr/>
        </p:nvSpPr>
        <p:spPr>
          <a:xfrm>
            <a:off x="5276850" y="4996180"/>
            <a:ext cx="5501640" cy="460375"/>
          </a:xfrm>
          <a:prstGeom prst="rect">
            <a:avLst/>
          </a:prstGeom>
          <a:noFill/>
        </p:spPr>
        <p:txBody>
          <a:bodyPr wrap="square" rtlCol="0">
            <a:spAutoFit/>
          </a:bodyPr>
          <a:p>
            <a:r>
              <a:rPr lang="zh-CN" altLang="en-US" sz="2400">
                <a:solidFill>
                  <a:srgbClr val="FF0000"/>
                </a:solidFill>
              </a:rPr>
              <a:t>未勾选上述选项，则需填写原因</a:t>
            </a:r>
            <a:endParaRPr lang="zh-CN" altLang="en-US"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grpId="0" nodeType="clickEffect">
                                  <p:stCondLst>
                                    <p:cond delay="0"/>
                                  </p:stCondLst>
                                  <p:childTnLst>
                                    <p:set>
                                      <p:cBhvr>
                                        <p:cTn id="16" dur="1000">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5" grpId="0" animBg="1"/>
      <p:bldP spid="5" grpId="1" animBg="1"/>
      <p:bldP spid="15" grpId="0" animBg="1"/>
      <p:bldP spid="15" grpId="1" animBg="1"/>
      <p:bldP spid="7" grpId="0" animBg="1"/>
      <p:bldP spid="7" grpId="1" animBg="1"/>
      <p:bldP spid="3" grpId="0" animBg="1"/>
      <p:bldP spid="3" grpId="1" animBg="1"/>
      <p:bldP spid="10" grpId="0"/>
      <p:bldP spid="10"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内容占位符 2"/>
          <p:cNvSpPr>
            <a:spLocks noGrp="1"/>
          </p:cNvSpPr>
          <p:nvPr>
            <p:ph idx="1"/>
          </p:nvPr>
        </p:nvSpPr>
        <p:spPr>
          <a:xfrm>
            <a:off x="1433513" y="2227263"/>
            <a:ext cx="9855200" cy="1770062"/>
          </a:xfrm>
        </p:spPr>
        <p:txBody>
          <a:bodyPr/>
          <a:lstStyle/>
          <a:p>
            <a:pPr marL="0" indent="0" eaLnBrk="1" hangingPunct="1">
              <a:buFontTx/>
              <a:buNone/>
            </a:pPr>
            <a:r>
              <a:rPr lang="zh-CN" altLang="en-US" sz="6600" smtClean="0"/>
              <a:t>                </a:t>
            </a:r>
            <a:r>
              <a:rPr lang="zh-CN" altLang="en-US" sz="8000" smtClean="0">
                <a:latin typeface="黑体" panose="02010609060101010101" pitchFamily="49" charset="-122"/>
                <a:ea typeface="黑体" panose="02010609060101010101" pitchFamily="49" charset="-122"/>
                <a:cs typeface="Arial Unicode MS" panose="020B0604020202020204" charset="-122"/>
              </a:rPr>
              <a:t>谢谢！</a:t>
            </a:r>
            <a:endParaRPr lang="zh-CN" altLang="en-US" sz="8000" smtClean="0">
              <a:latin typeface="黑体" panose="02010609060101010101" pitchFamily="49" charset="-122"/>
              <a:ea typeface="黑体" panose="02010609060101010101" pitchFamily="49" charset="-122"/>
              <a:cs typeface="Arial Unicode MS" panose="020B060402020202020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7"/>
          <p:cNvSpPr>
            <a:spLocks noChangeArrowheads="1"/>
          </p:cNvSpPr>
          <p:nvPr/>
        </p:nvSpPr>
        <p:spPr bwMode="auto">
          <a:xfrm>
            <a:off x="1509713" y="399502"/>
            <a:ext cx="9855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buFontTx/>
              <a:buNone/>
            </a:pPr>
            <a:r>
              <a:rPr lang="zh-CN" altLang="en-US" sz="2800" b="1" dirty="0">
                <a:latin typeface="黑体" panose="02010609060101010101" pitchFamily="49" charset="-122"/>
                <a:ea typeface="黑体" panose="02010609060101010101" pitchFamily="49" charset="-122"/>
              </a:rPr>
              <a:t>  </a:t>
            </a:r>
            <a:r>
              <a:rPr lang="en-US" altLang="zh-CN" b="1" dirty="0" smtClean="0">
                <a:latin typeface="黑体" panose="02010609060101010101" pitchFamily="49" charset="-122"/>
                <a:ea typeface="黑体" panose="02010609060101010101" pitchFamily="49" charset="-122"/>
              </a:rPr>
              <a:t>1.4 </a:t>
            </a:r>
            <a:r>
              <a:rPr lang="zh-CN" altLang="en-US" b="1" dirty="0" smtClean="0">
                <a:latin typeface="黑体" panose="02010609060101010101" pitchFamily="49" charset="-122"/>
                <a:ea typeface="黑体" panose="02010609060101010101" pitchFamily="49" charset="-122"/>
              </a:rPr>
              <a:t>调查表式</a:t>
            </a:r>
            <a:endParaRPr lang="en-US" altLang="zh-CN" b="1" dirty="0">
              <a:latin typeface="黑体" panose="02010609060101010101" pitchFamily="49" charset="-122"/>
              <a:ea typeface="黑体" panose="02010609060101010101" pitchFamily="49" charset="-122"/>
            </a:endParaRPr>
          </a:p>
        </p:txBody>
      </p:sp>
      <p:sp>
        <p:nvSpPr>
          <p:cNvPr id="3" name="文本框 2"/>
          <p:cNvSpPr txBox="1"/>
          <p:nvPr/>
        </p:nvSpPr>
        <p:spPr>
          <a:xfrm>
            <a:off x="1762760" y="1424940"/>
            <a:ext cx="9349740" cy="4030980"/>
          </a:xfrm>
          <a:prstGeom prst="rect">
            <a:avLst/>
          </a:prstGeom>
          <a:noFill/>
        </p:spPr>
        <p:txBody>
          <a:bodyPr wrap="square" rtlCol="0">
            <a:spAutoFit/>
          </a:bodyPr>
          <a:p>
            <a:pPr marL="0" indent="0">
              <a:spcBef>
                <a:spcPct val="0"/>
              </a:spcBef>
              <a:buFont typeface="Arial" panose="020B0604020202020204" pitchFamily="34" charset="0"/>
              <a:buNone/>
              <a:defRPr/>
            </a:pPr>
            <a:r>
              <a:rPr lang="zh-CN" altLang="zh-CN" sz="3200" dirty="0" smtClean="0">
                <a:solidFill>
                  <a:srgbClr val="FF0000"/>
                </a:solidFill>
                <a:latin typeface="黑体" panose="02010609060101010101" pitchFamily="49" charset="-122"/>
                <a:ea typeface="黑体" panose="02010609060101010101" pitchFamily="49" charset="-122"/>
                <a:sym typeface="+mn-ea"/>
              </a:rPr>
              <a:t>全数调查</a:t>
            </a:r>
            <a:r>
              <a:rPr lang="zh-CN" altLang="zh-CN" sz="3200" dirty="0" smtClean="0">
                <a:solidFill>
                  <a:schemeClr val="tx1"/>
                </a:solidFill>
                <a:latin typeface="黑体" panose="02010609060101010101" pitchFamily="49" charset="-122"/>
                <a:ea typeface="黑体" panose="02010609060101010101" pitchFamily="49" charset="-122"/>
                <a:sym typeface="+mn-ea"/>
              </a:rPr>
              <a:t>：</a:t>
            </a:r>
            <a:endParaRPr lang="zh-CN" altLang="zh-CN" sz="3200" dirty="0" smtClean="0">
              <a:solidFill>
                <a:schemeClr val="tx1"/>
              </a:solidFill>
              <a:latin typeface="黑体" panose="02010609060101010101" pitchFamily="49" charset="-122"/>
              <a:ea typeface="黑体" panose="02010609060101010101" pitchFamily="49" charset="-122"/>
              <a:sym typeface="+mn-ea"/>
            </a:endParaRPr>
          </a:p>
          <a:p>
            <a:pPr marL="0" indent="0">
              <a:spcBef>
                <a:spcPct val="0"/>
              </a:spcBef>
              <a:buFont typeface="Arial" panose="020B0604020202020204" pitchFamily="34" charset="0"/>
              <a:buNone/>
              <a:defRPr/>
            </a:pPr>
            <a:r>
              <a:rPr lang="zh-CN" altLang="zh-CN" sz="3200" dirty="0" smtClean="0">
                <a:solidFill>
                  <a:schemeClr val="tx1"/>
                </a:solidFill>
                <a:latin typeface="黑体" panose="02010609060101010101" pitchFamily="49" charset="-122"/>
                <a:ea typeface="黑体" panose="02010609060101010101" pitchFamily="49" charset="-122"/>
                <a:sym typeface="+mn-ea"/>
              </a:rPr>
              <a:t>工业企业创新情况</a:t>
            </a:r>
            <a:r>
              <a:rPr lang="en-US" altLang="zh-CN" sz="3200" dirty="0" smtClean="0">
                <a:solidFill>
                  <a:schemeClr val="tx1"/>
                </a:solidFill>
                <a:latin typeface="黑体" panose="02010609060101010101" pitchFamily="49" charset="-122"/>
                <a:ea typeface="黑体" panose="02010609060101010101" pitchFamily="49" charset="-122"/>
                <a:sym typeface="+mn-ea"/>
              </a:rPr>
              <a:t>(L121</a:t>
            </a:r>
            <a:r>
              <a:rPr lang="zh-CN" altLang="zh-CN" sz="3200" dirty="0" smtClean="0">
                <a:solidFill>
                  <a:schemeClr val="tx1"/>
                </a:solidFill>
                <a:latin typeface="黑体" panose="02010609060101010101" pitchFamily="49" charset="-122"/>
                <a:ea typeface="黑体" panose="02010609060101010101" pitchFamily="49" charset="-122"/>
                <a:sym typeface="+mn-ea"/>
              </a:rPr>
              <a:t>表）</a:t>
            </a:r>
            <a:endParaRPr kumimoji="0" lang="en-US" altLang="zh-CN" sz="3200" dirty="0" smtClean="0">
              <a:solidFill>
                <a:schemeClr val="tx1"/>
              </a:solidFill>
              <a:latin typeface="黑体" panose="02010609060101010101" pitchFamily="49" charset="-122"/>
              <a:ea typeface="黑体" panose="02010609060101010101" pitchFamily="49" charset="-122"/>
            </a:endParaRPr>
          </a:p>
          <a:p>
            <a:pPr>
              <a:spcBef>
                <a:spcPct val="0"/>
              </a:spcBef>
              <a:buFontTx/>
              <a:buNone/>
              <a:defRPr/>
            </a:pPr>
            <a:r>
              <a:rPr lang="zh-CN" altLang="en-US" sz="3200" dirty="0" smtClean="0">
                <a:solidFill>
                  <a:schemeClr val="tx1"/>
                </a:solidFill>
                <a:latin typeface="黑体" panose="02010609060101010101" pitchFamily="49" charset="-122"/>
                <a:ea typeface="黑体" panose="02010609060101010101" pitchFamily="49" charset="-122"/>
                <a:sym typeface="+mn-ea"/>
              </a:rPr>
              <a:t>建筑业企业创新情况</a:t>
            </a:r>
            <a:r>
              <a:rPr lang="en-US" altLang="zh-CN" sz="3200" dirty="0" smtClean="0">
                <a:solidFill>
                  <a:schemeClr val="tx1"/>
                </a:solidFill>
                <a:latin typeface="黑体" panose="02010609060101010101" pitchFamily="49" charset="-122"/>
                <a:ea typeface="黑体" panose="02010609060101010101" pitchFamily="49" charset="-122"/>
                <a:sym typeface="+mn-ea"/>
              </a:rPr>
              <a:t>(L123</a:t>
            </a:r>
            <a:r>
              <a:rPr lang="zh-CN" altLang="en-US" sz="3200" dirty="0" smtClean="0">
                <a:solidFill>
                  <a:schemeClr val="tx1"/>
                </a:solidFill>
                <a:latin typeface="黑体" panose="02010609060101010101" pitchFamily="49" charset="-122"/>
                <a:ea typeface="黑体" panose="02010609060101010101" pitchFamily="49" charset="-122"/>
                <a:sym typeface="+mn-ea"/>
              </a:rPr>
              <a:t>表）</a:t>
            </a:r>
            <a:endParaRPr kumimoji="0" lang="en-US" altLang="zh-CN" sz="3200" dirty="0" smtClean="0">
              <a:solidFill>
                <a:schemeClr val="tx1"/>
              </a:solidFill>
              <a:latin typeface="黑体" panose="02010609060101010101" pitchFamily="49" charset="-122"/>
              <a:ea typeface="黑体" panose="02010609060101010101" pitchFamily="49" charset="-122"/>
            </a:endParaRPr>
          </a:p>
          <a:p>
            <a:pPr>
              <a:spcBef>
                <a:spcPct val="0"/>
              </a:spcBef>
              <a:buFontTx/>
              <a:buNone/>
              <a:defRPr/>
            </a:pPr>
            <a:r>
              <a:rPr lang="zh-CN" altLang="en-US" sz="3200" dirty="0" smtClean="0">
                <a:solidFill>
                  <a:schemeClr val="tx1"/>
                </a:solidFill>
                <a:latin typeface="黑体" panose="02010609060101010101" pitchFamily="49" charset="-122"/>
                <a:ea typeface="黑体" panose="02010609060101010101" pitchFamily="49" charset="-122"/>
                <a:sym typeface="+mn-ea"/>
              </a:rPr>
              <a:t>服务业企业创新情况</a:t>
            </a:r>
            <a:r>
              <a:rPr lang="en-US" altLang="zh-CN" sz="3200" dirty="0" smtClean="0">
                <a:solidFill>
                  <a:schemeClr val="tx1"/>
                </a:solidFill>
                <a:latin typeface="黑体" panose="02010609060101010101" pitchFamily="49" charset="-122"/>
                <a:ea typeface="黑体" panose="02010609060101010101" pitchFamily="49" charset="-122"/>
                <a:sym typeface="+mn-ea"/>
              </a:rPr>
              <a:t>(L125</a:t>
            </a:r>
            <a:r>
              <a:rPr lang="zh-CN" altLang="en-US" sz="3200" dirty="0" smtClean="0">
                <a:solidFill>
                  <a:schemeClr val="tx1"/>
                </a:solidFill>
                <a:latin typeface="黑体" panose="02010609060101010101" pitchFamily="49" charset="-122"/>
                <a:ea typeface="黑体" panose="02010609060101010101" pitchFamily="49" charset="-122"/>
                <a:sym typeface="+mn-ea"/>
              </a:rPr>
              <a:t>表）</a:t>
            </a:r>
            <a:endParaRPr lang="zh-CN" altLang="en-US" sz="3200" dirty="0" smtClean="0">
              <a:solidFill>
                <a:schemeClr val="tx1"/>
              </a:solidFill>
              <a:latin typeface="黑体" panose="02010609060101010101" pitchFamily="49" charset="-122"/>
              <a:ea typeface="黑体" panose="02010609060101010101" pitchFamily="49" charset="-122"/>
              <a:sym typeface="+mn-ea"/>
            </a:endParaRPr>
          </a:p>
          <a:p>
            <a:pPr>
              <a:spcBef>
                <a:spcPct val="0"/>
              </a:spcBef>
              <a:buFontTx/>
              <a:buNone/>
              <a:defRPr/>
            </a:pPr>
            <a:endParaRPr kumimoji="0" lang="zh-CN" altLang="en-US" sz="3200" dirty="0" smtClean="0">
              <a:solidFill>
                <a:schemeClr val="tx1"/>
              </a:solidFill>
              <a:latin typeface="黑体" panose="02010609060101010101" pitchFamily="49" charset="-122"/>
              <a:ea typeface="黑体" panose="02010609060101010101" pitchFamily="49" charset="-122"/>
            </a:endParaRPr>
          </a:p>
          <a:p>
            <a:pPr>
              <a:spcBef>
                <a:spcPct val="0"/>
              </a:spcBef>
              <a:buFontTx/>
              <a:buNone/>
              <a:defRPr/>
            </a:pPr>
            <a:r>
              <a:rPr kumimoji="0" lang="zh-CN" altLang="en-US" sz="3200" dirty="0" smtClean="0">
                <a:solidFill>
                  <a:srgbClr val="FF0000"/>
                </a:solidFill>
                <a:latin typeface="黑体" panose="02010609060101010101" pitchFamily="49" charset="-122"/>
                <a:ea typeface="黑体" panose="02010609060101010101" pitchFamily="49" charset="-122"/>
              </a:rPr>
              <a:t>抽样调查</a:t>
            </a:r>
            <a:r>
              <a:rPr kumimoji="0" lang="zh-CN" altLang="en-US" sz="3200" dirty="0" smtClean="0">
                <a:solidFill>
                  <a:schemeClr val="tx1"/>
                </a:solidFill>
                <a:latin typeface="黑体" panose="02010609060101010101" pitchFamily="49" charset="-122"/>
                <a:ea typeface="黑体" panose="02010609060101010101" pitchFamily="49" charset="-122"/>
              </a:rPr>
              <a:t>：</a:t>
            </a:r>
            <a:endParaRPr kumimoji="0" lang="en-US" altLang="zh-CN" sz="3200" dirty="0" smtClean="0">
              <a:solidFill>
                <a:schemeClr val="tx1"/>
              </a:solidFill>
              <a:latin typeface="黑体" panose="02010609060101010101" pitchFamily="49" charset="-122"/>
              <a:ea typeface="黑体" panose="02010609060101010101" pitchFamily="49" charset="-122"/>
            </a:endParaRPr>
          </a:p>
          <a:p>
            <a:pPr>
              <a:spcBef>
                <a:spcPct val="0"/>
              </a:spcBef>
              <a:buFontTx/>
              <a:buNone/>
              <a:defRPr/>
            </a:pPr>
            <a:r>
              <a:rPr lang="zh-CN" altLang="en-US" sz="3200" dirty="0" smtClean="0">
                <a:solidFill>
                  <a:schemeClr val="tx1"/>
                </a:solidFill>
                <a:latin typeface="黑体" panose="02010609060101010101" pitchFamily="49" charset="-122"/>
                <a:ea typeface="黑体" panose="02010609060101010101" pitchFamily="49" charset="-122"/>
                <a:sym typeface="+mn-ea"/>
              </a:rPr>
              <a:t>创新调查企业家问卷（</a:t>
            </a:r>
            <a:r>
              <a:rPr lang="en-US" altLang="zh-CN" sz="3200" dirty="0" smtClean="0">
                <a:solidFill>
                  <a:schemeClr val="tx1"/>
                </a:solidFill>
                <a:latin typeface="黑体" panose="02010609060101010101" pitchFamily="49" charset="-122"/>
                <a:ea typeface="黑体" panose="02010609060101010101" pitchFamily="49" charset="-122"/>
                <a:sym typeface="+mn-ea"/>
              </a:rPr>
              <a:t>L122</a:t>
            </a:r>
            <a:r>
              <a:rPr lang="zh-CN" altLang="en-US" sz="3200" dirty="0" smtClean="0">
                <a:solidFill>
                  <a:schemeClr val="tx1"/>
                </a:solidFill>
                <a:latin typeface="黑体" panose="02010609060101010101" pitchFamily="49" charset="-122"/>
                <a:ea typeface="黑体" panose="02010609060101010101" pitchFamily="49" charset="-122"/>
                <a:sym typeface="+mn-ea"/>
              </a:rPr>
              <a:t>表）</a:t>
            </a:r>
            <a:endParaRPr lang="zh-CN" altLang="en-US" sz="3200" dirty="0" smtClean="0">
              <a:solidFill>
                <a:srgbClr val="FF0000"/>
              </a:solidFill>
              <a:latin typeface="黑体" panose="02010609060101010101" pitchFamily="49" charset="-122"/>
              <a:ea typeface="黑体" panose="02010609060101010101" pitchFamily="49" charset="-122"/>
              <a:sym typeface="+mn-ea"/>
            </a:endParaRPr>
          </a:p>
          <a:p>
            <a:pPr>
              <a:spcBef>
                <a:spcPct val="0"/>
              </a:spcBef>
              <a:buFontTx/>
              <a:buNone/>
              <a:defRPr/>
            </a:pPr>
            <a:endParaRPr lang="zh-CN" altLang="en-US"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Line 10"/>
          <p:cNvSpPr>
            <a:spLocks noChangeShapeType="1"/>
          </p:cNvSpPr>
          <p:nvPr/>
        </p:nvSpPr>
        <p:spPr bwMode="auto">
          <a:xfrm>
            <a:off x="3355568" y="2030821"/>
            <a:ext cx="5838825" cy="12700"/>
          </a:xfrm>
          <a:prstGeom prst="line">
            <a:avLst/>
          </a:prstGeom>
          <a:noFill/>
          <a:ln w="25400">
            <a:solidFill>
              <a:srgbClr val="5F5F5F"/>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51" name="Text Box 14"/>
          <p:cNvSpPr txBox="1">
            <a:spLocks noChangeArrowheads="1"/>
          </p:cNvSpPr>
          <p:nvPr/>
        </p:nvSpPr>
        <p:spPr bwMode="auto">
          <a:xfrm>
            <a:off x="3647032" y="1241489"/>
            <a:ext cx="5256213" cy="64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3600" dirty="0">
                <a:solidFill>
                  <a:srgbClr val="000000"/>
                </a:solidFill>
                <a:latin typeface="黑体" panose="02010609060101010101" pitchFamily="49" charset="-122"/>
                <a:ea typeface="黑体" panose="02010609060101010101" pitchFamily="49" charset="-122"/>
              </a:rPr>
              <a:t>二</a:t>
            </a:r>
            <a:r>
              <a:rPr lang="en-US" altLang="zh-CN" sz="3600" dirty="0">
                <a:solidFill>
                  <a:srgbClr val="000000"/>
                </a:solidFill>
                <a:latin typeface="黑体" panose="02010609060101010101" pitchFamily="49" charset="-122"/>
                <a:ea typeface="黑体" panose="02010609060101010101" pitchFamily="49" charset="-122"/>
              </a:rPr>
              <a:t>.</a:t>
            </a:r>
            <a:r>
              <a:rPr lang="zh-CN" altLang="en-US" sz="3600" dirty="0">
                <a:solidFill>
                  <a:srgbClr val="000000"/>
                </a:solidFill>
                <a:latin typeface="黑体" panose="02010609060101010101" pitchFamily="49" charset="-122"/>
                <a:ea typeface="黑体" panose="02010609060101010101" pitchFamily="49" charset="-122"/>
              </a:rPr>
              <a:t>指标解释及相关政策</a:t>
            </a:r>
            <a:endParaRPr lang="zh-CN" altLang="en-US" sz="3600" dirty="0">
              <a:solidFill>
                <a:srgbClr val="000000"/>
              </a:solidFill>
              <a:latin typeface="黑体" panose="02010609060101010101" pitchFamily="49" charset="-122"/>
              <a:ea typeface="黑体" panose="02010609060101010101" pitchFamily="49" charset="-122"/>
            </a:endParaRPr>
          </a:p>
        </p:txBody>
      </p:sp>
      <p:grpSp>
        <p:nvGrpSpPr>
          <p:cNvPr id="6155" name="Group 47"/>
          <p:cNvGrpSpPr/>
          <p:nvPr/>
        </p:nvGrpSpPr>
        <p:grpSpPr bwMode="auto">
          <a:xfrm>
            <a:off x="3126968" y="1924459"/>
            <a:ext cx="182562" cy="182562"/>
            <a:chOff x="1239" y="1515"/>
            <a:chExt cx="115" cy="115"/>
          </a:xfrm>
        </p:grpSpPr>
        <p:sp>
          <p:nvSpPr>
            <p:cNvPr id="6157" name="AutoShape 48"/>
            <p:cNvSpPr>
              <a:spLocks noChangeArrowheads="1"/>
            </p:cNvSpPr>
            <p:nvPr/>
          </p:nvSpPr>
          <p:spPr bwMode="gray">
            <a:xfrm rot="2700000">
              <a:off x="1239" y="1515"/>
              <a:ext cx="115" cy="115"/>
            </a:xfrm>
            <a:prstGeom prst="rtTriangle">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sp>
          <p:nvSpPr>
            <p:cNvPr id="6158" name="AutoShape 49"/>
            <p:cNvSpPr>
              <a:spLocks noChangeArrowheads="1"/>
            </p:cNvSpPr>
            <p:nvPr/>
          </p:nvSpPr>
          <p:spPr bwMode="gray">
            <a:xfrm rot="18900000" flipH="1">
              <a:off x="1239" y="1515"/>
              <a:ext cx="115" cy="115"/>
            </a:xfrm>
            <a:prstGeom prst="rtTriangle">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kumimoji="0" lang="zh-CN" altLang="en-US" sz="1800">
                <a:latin typeface="黑体" panose="02010609060101010101" pitchFamily="49" charset="-122"/>
                <a:ea typeface="黑体" panose="02010609060101010101" pitchFamily="49" charset="-122"/>
              </a:endParaRPr>
            </a:p>
          </p:txBody>
        </p:sp>
      </p:grpSp>
      <p:sp>
        <p:nvSpPr>
          <p:cNvPr id="9" name="文本框 8"/>
          <p:cNvSpPr txBox="1"/>
          <p:nvPr/>
        </p:nvSpPr>
        <p:spPr>
          <a:xfrm>
            <a:off x="3647032" y="2395795"/>
            <a:ext cx="5580620" cy="2306955"/>
          </a:xfrm>
          <a:prstGeom prst="rect">
            <a:avLst/>
          </a:prstGeom>
          <a:noFill/>
        </p:spPr>
        <p:txBody>
          <a:bodyPr wrap="square" rtlCol="0">
            <a:spAutoFit/>
          </a:bodyPr>
          <a:lstStyle/>
          <a:p>
            <a:pPr>
              <a:lnSpc>
                <a:spcPct val="150000"/>
              </a:lnSpc>
            </a:pPr>
            <a:r>
              <a:rPr lang="en-US" altLang="zh-CN" sz="2800" dirty="0" smtClean="0">
                <a:latin typeface="黑体" panose="02010609060101010101" pitchFamily="49" charset="-122"/>
                <a:ea typeface="黑体" panose="02010609060101010101" pitchFamily="49" charset="-122"/>
              </a:rPr>
              <a:t>2.1  </a:t>
            </a:r>
            <a:r>
              <a:rPr lang="zh-CN" altLang="en-US" sz="2800" dirty="0" smtClean="0">
                <a:latin typeface="黑体" panose="02010609060101010101" pitchFamily="49" charset="-122"/>
                <a:ea typeface="黑体" panose="02010609060101010101" pitchFamily="49" charset="-122"/>
              </a:rPr>
              <a:t>指标解释</a:t>
            </a:r>
            <a:endParaRPr lang="en-US" altLang="zh-CN" sz="2800" dirty="0" smtClean="0">
              <a:latin typeface="黑体" panose="02010609060101010101" pitchFamily="49" charset="-122"/>
              <a:ea typeface="黑体" panose="02010609060101010101" pitchFamily="49" charset="-122"/>
            </a:endParaRPr>
          </a:p>
          <a:p>
            <a:pPr>
              <a:lnSpc>
                <a:spcPct val="150000"/>
              </a:lnSpc>
            </a:pPr>
            <a:r>
              <a:rPr lang="en-US" altLang="zh-CN" sz="2800" dirty="0" smtClean="0">
                <a:latin typeface="黑体" panose="02010609060101010101" pitchFamily="49" charset="-122"/>
                <a:ea typeface="黑体" panose="02010609060101010101" pitchFamily="49" charset="-122"/>
              </a:rPr>
              <a:t>2.2  </a:t>
            </a:r>
            <a:r>
              <a:rPr lang="zh-CN" altLang="en-US" sz="2800" dirty="0" smtClean="0">
                <a:latin typeface="黑体" panose="02010609060101010101" pitchFamily="49" charset="-122"/>
                <a:ea typeface="黑体" panose="02010609060101010101" pitchFamily="49" charset="-122"/>
              </a:rPr>
              <a:t>相关政策</a:t>
            </a:r>
            <a:endParaRPr lang="en-US" altLang="zh-CN" sz="2800" dirty="0" smtClean="0">
              <a:latin typeface="黑体" panose="02010609060101010101" pitchFamily="49" charset="-122"/>
              <a:ea typeface="黑体" panose="02010609060101010101" pitchFamily="49" charset="-122"/>
            </a:endParaRPr>
          </a:p>
          <a:p>
            <a:pPr>
              <a:lnSpc>
                <a:spcPct val="150000"/>
              </a:lnSpc>
            </a:pPr>
            <a:endParaRPr lang="en-US" altLang="zh-CN" sz="2400" dirty="0" smtClean="0">
              <a:latin typeface="黑体" panose="02010609060101010101" pitchFamily="49" charset="-122"/>
              <a:ea typeface="黑体" panose="02010609060101010101" pitchFamily="49" charset="-122"/>
            </a:endParaRPr>
          </a:p>
          <a:p>
            <a:endParaRPr lang="zh-CN"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1873250" y="755015"/>
          <a:ext cx="9239250" cy="3498215"/>
        </p:xfrm>
        <a:graphic>
          <a:graphicData uri="http://schemas.openxmlformats.org/drawingml/2006/table">
            <a:tbl>
              <a:tblPr firstRow="1" bandRow="1">
                <a:tableStyleId>{5C22544A-7EE6-4342-B048-85BDC9FD1C3A}</a:tableStyleId>
              </a:tblPr>
              <a:tblGrid>
                <a:gridCol w="9239250"/>
              </a:tblGrid>
              <a:tr h="793750">
                <a:tc>
                  <a:txBody>
                    <a:bodyPr/>
                    <a:lstStyle/>
                    <a:p>
                      <a:pPr algn="ctr"/>
                      <a:r>
                        <a:rPr lang="zh-CN" altLang="en-US" sz="4000" dirty="0" smtClean="0"/>
                        <a:t>创  新</a:t>
                      </a:r>
                      <a:endParaRPr lang="zh-CN" altLang="en-US" sz="4000" dirty="0"/>
                    </a:p>
                  </a:txBody>
                  <a:tcPr/>
                </a:tc>
              </a:tr>
              <a:tr h="2704465">
                <a:tc>
                  <a:txBody>
                    <a:bodyPr/>
                    <a:lstStyle/>
                    <a:p>
                      <a:r>
                        <a:rPr lang="en-US" altLang="zh-CN" sz="3200" dirty="0" smtClean="0"/>
                        <a:t>    </a:t>
                      </a:r>
                      <a:r>
                        <a:rPr lang="en-US" altLang="zh-CN" sz="32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3200" dirty="0" smtClean="0">
                          <a:latin typeface="黑体" panose="02010609060101010101" pitchFamily="49" charset="-122"/>
                          <a:ea typeface="黑体" panose="02010609060101010101" pitchFamily="49" charset="-122"/>
                          <a:cs typeface="黑体" panose="02010609060101010101" pitchFamily="49" charset="-122"/>
                        </a:rPr>
                        <a:t>指本企业推出了新的或有重大改进的产品或工艺，或采用了新的组织管理方式或营销方法。此处的“新”是指它们对</a:t>
                      </a:r>
                      <a:r>
                        <a:rPr lang="zh-CN" altLang="en-US" sz="32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本企业</a:t>
                      </a:r>
                      <a:r>
                        <a:rPr lang="zh-CN" altLang="en-US" sz="3200" dirty="0" smtClean="0">
                          <a:latin typeface="黑体" panose="02010609060101010101" pitchFamily="49" charset="-122"/>
                          <a:ea typeface="黑体" panose="02010609060101010101" pitchFamily="49" charset="-122"/>
                          <a:cs typeface="黑体" panose="02010609060101010101" pitchFamily="49" charset="-122"/>
                        </a:rPr>
                        <a:t>而言必须是新的，但对于其他企业或整个市场而言不要求一定是新的。</a:t>
                      </a:r>
                      <a:endParaRPr lang="zh-CN" altLang="en-US" sz="3200" dirty="0">
                        <a:latin typeface="黑体" panose="02010609060101010101" pitchFamily="49" charset="-122"/>
                        <a:ea typeface="黑体" panose="02010609060101010101" pitchFamily="49" charset="-122"/>
                        <a:cs typeface="黑体" panose="02010609060101010101" pitchFamily="49" charset="-122"/>
                      </a:endParaRPr>
                    </a:p>
                  </a:txBody>
                  <a:tcPr/>
                </a:tc>
              </a:tr>
            </a:tbl>
          </a:graphicData>
        </a:graphic>
      </p:graphicFrame>
      <p:sp>
        <p:nvSpPr>
          <p:cNvPr id="2" name="文本框 1"/>
          <p:cNvSpPr txBox="1"/>
          <p:nvPr/>
        </p:nvSpPr>
        <p:spPr>
          <a:xfrm>
            <a:off x="3338830" y="4829175"/>
            <a:ext cx="6308090" cy="583565"/>
          </a:xfrm>
          <a:prstGeom prst="rect">
            <a:avLst/>
          </a:prstGeom>
          <a:noFill/>
        </p:spPr>
        <p:txBody>
          <a:bodyPr wrap="square" rtlCol="0">
            <a:spAutoFit/>
          </a:bodyPr>
          <a:p>
            <a:r>
              <a:rPr lang="zh-CN" altLang="en-US" sz="3200"/>
              <a:t>简单理解：企业新即是创新</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p="http://schemas.openxmlformats.org/presentationml/2006/main">
  <p:tag name="TABLE_ENDDRAG_ORIGIN_RECT" val="558*377"/>
  <p:tag name="TABLE_ENDDRAG_RECT" val="196*119*558*377"/>
</p:tagLst>
</file>

<file path=ppt/tags/tag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7502868417_1_1"/>
</p:tagLst>
</file>

<file path=ppt/theme/theme1.xml><?xml version="1.0" encoding="utf-8"?>
<a:theme xmlns:a="http://schemas.openxmlformats.org/drawingml/2006/main" name="NBS">
  <a:themeElements>
    <a:clrScheme name="国家统计局宏观数据库介绍（演示）zhongxi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国家统计局宏观数据库介绍（演示）zhongxin">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278563" tIns="354076" rIns="278563" bIns="120904" spcCol="1270"/>
      <a:lstStyle>
        <a:defPPr lvl="1" indent="-457200" defTabSz="755650">
          <a:lnSpc>
            <a:spcPct val="90000"/>
          </a:lnSpc>
          <a:spcAft>
            <a:spcPct val="15000"/>
          </a:spcAft>
          <a:buFont typeface="Arial" panose="020B0604020202020204" pitchFamily="34" charset="0"/>
          <a:buChar char="•"/>
          <a:defRPr lang="zh-CN" altLang="en-US"/>
        </a:defPPr>
      </a:lstStyle>
      <a: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b" anchorCtr="1"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方正彩云简体" pitchFamily="65" charset="-122"/>
          </a:defRPr>
        </a:defPPr>
      </a:lstStyle>
    </a:lnDef>
  </a:objectDefaults>
  <a:extraClrSchemeLst>
    <a:extraClrScheme>
      <a:clrScheme name="国家统计局宏观数据库介绍（演示）zhongxi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国家统计局宏观数据库介绍（演示）zhongxi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国家统计局宏观数据库介绍（演示）zhongxi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国家统计局宏观数据库介绍（演示）zhongxi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国家统计局宏观数据库介绍（演示）zhongx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国家统计局宏观数据库介绍（演示）zhongx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国家统计局宏观数据库介绍（演示）zhongx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NBS</Template>
  <TotalTime>0</TotalTime>
  <Words>4858</Words>
  <Application>WPS 演示</Application>
  <PresentationFormat>宽屏</PresentationFormat>
  <Paragraphs>413</Paragraphs>
  <Slides>69</Slides>
  <Notes>51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69</vt:i4>
      </vt:variant>
    </vt:vector>
  </HeadingPairs>
  <TitlesOfParts>
    <vt:vector size="87" baseType="lpstr">
      <vt:lpstr>Arial</vt:lpstr>
      <vt:lpstr>宋体</vt:lpstr>
      <vt:lpstr>Wingdings</vt:lpstr>
      <vt:lpstr>Times New Roman</vt:lpstr>
      <vt:lpstr>方正彩云简体</vt:lpstr>
      <vt:lpstr>Calibri</vt:lpstr>
      <vt:lpstr>黑体</vt:lpstr>
      <vt:lpstr>仿宋_GB2312</vt:lpstr>
      <vt:lpstr>楷体_GB2312</vt:lpstr>
      <vt:lpstr>新宋体</vt:lpstr>
      <vt:lpstr>隶书</vt:lpstr>
      <vt:lpstr>仿宋</vt:lpstr>
      <vt:lpstr>微软雅黑</vt:lpstr>
      <vt:lpstr>Arial Unicode MS</vt:lpstr>
      <vt:lpstr>华文新魏</vt:lpstr>
      <vt:lpstr>华文行楷</vt:lpstr>
      <vt:lpstr>华文楷体</vt:lpstr>
      <vt:lpstr>NBS</vt:lpstr>
      <vt:lpstr>2021年企业创新调查制度 说明及实施要点 </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2.1 指标解释 </vt:lpstr>
      <vt:lpstr>PowerPoint 演示文稿</vt:lpstr>
      <vt:lpstr>1.新技术、新产品</vt:lpstr>
      <vt:lpstr>PowerPoint 演示文稿</vt:lpstr>
      <vt:lpstr>PowerPoint 演示文稿</vt:lpstr>
      <vt:lpstr>3.提供服务产品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2.1 指标解释 </vt:lpstr>
      <vt:lpstr>PowerPoint 演示文稿</vt:lpstr>
      <vt:lpstr>PowerPoint 演示文稿</vt:lpstr>
      <vt:lpstr>PowerPoint 演示文稿</vt:lpstr>
      <vt:lpstr>2.信息化创新活动</vt:lpstr>
      <vt:lpstr>PowerPoint 演示文稿</vt:lpstr>
      <vt:lpstr>PowerPoint 演示文稿</vt:lpstr>
      <vt:lpstr>PowerPoint 演示文稿</vt:lpstr>
      <vt:lpstr>PowerPoint 演示文稿</vt:lpstr>
      <vt:lpstr>PowerPoint 演示文稿</vt:lpstr>
      <vt:lpstr>PowerPoint 演示文稿</vt:lpstr>
      <vt:lpstr>2.1 指标解释 </vt:lpstr>
      <vt:lpstr>2.1 指标解释 </vt:lpstr>
      <vt:lpstr>PowerPoint 演示文稿</vt:lpstr>
      <vt:lpstr>PowerPoint 演示文稿</vt:lpstr>
      <vt:lpstr>2.1 指标解释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2.1 指标解释 </vt:lpstr>
      <vt:lpstr>营销创新案例</vt:lpstr>
      <vt:lpstr>PowerPoint 演示文稿</vt:lpstr>
      <vt:lpstr>PowerPoint 演示文稿</vt:lpstr>
      <vt:lpstr>2.1 指标解释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非创新案例：推出一款没有特征改进的新款应季夹克</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国家统计局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2016年全国规模以下企业创新调查方案</dc:title>
  <dc:creator>罗秋实:</dc:creator>
  <cp:lastModifiedBy>李欣棠</cp:lastModifiedBy>
  <cp:revision>640</cp:revision>
  <cp:lastPrinted>2017-09-29T08:57:00Z</cp:lastPrinted>
  <dcterms:created xsi:type="dcterms:W3CDTF">2016-09-21T01:54:00Z</dcterms:created>
  <dcterms:modified xsi:type="dcterms:W3CDTF">2021-12-01T07:13:22Z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74C84A2BA41542D9A60249EA850BEFA2</vt:lpwstr>
  </property>
</Properties>
</file>